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91" r:id="rId13"/>
    <p:sldId id="275" r:id="rId14"/>
    <p:sldId id="256" r:id="rId15"/>
    <p:sldId id="258" r:id="rId16"/>
    <p:sldId id="260" r:id="rId17"/>
    <p:sldId id="325" r:id="rId18"/>
    <p:sldId id="292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51"/>
    <p:restoredTop sz="94658"/>
  </p:normalViewPr>
  <p:slideViewPr>
    <p:cSldViewPr snapToGrid="0" snapToObjects="1">
      <p:cViewPr varScale="1">
        <p:scale>
          <a:sx n="104" d="100"/>
          <a:sy n="104" d="100"/>
        </p:scale>
        <p:origin x="10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9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3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1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8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4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2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9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7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8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kern="120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fld id="{F2E511FE-F555-9542-9BE0-4993BE1E7749}" type="datetimeFigureOut">
              <a:rPr lang="en-US" smtClean="0"/>
              <a:t>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kern="120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kern="120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fld id="{5956812E-8CF6-4042-9C95-AEEB1812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imes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imes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imes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Basic Qualitative Strategies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898989"/>
                </a:solidFill>
                <a:latin typeface="Times New Roman" charset="0"/>
                <a:ea typeface="ＭＳ Ｐゴシック" charset="-128"/>
              </a:rPr>
              <a:t>Cap Peck, 1991</a:t>
            </a:r>
          </a:p>
        </p:txBody>
      </p:sp>
    </p:spTree>
    <p:extLst>
      <p:ext uri="{BB962C8B-B14F-4D97-AF65-F5344CB8AC3E}">
        <p14:creationId xmlns:p14="http://schemas.microsoft.com/office/powerpoint/2010/main" val="1086393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Presenting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Case study description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Pre-assigned coding systems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Emergent themes 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Levels of abstraction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Exemplars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Diagramming relationships </a:t>
            </a:r>
          </a:p>
        </p:txBody>
      </p:sp>
    </p:spTree>
    <p:extLst>
      <p:ext uri="{BB962C8B-B14F-4D97-AF65-F5344CB8AC3E}">
        <p14:creationId xmlns:p14="http://schemas.microsoft.com/office/powerpoint/2010/main" val="118006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Hermeneutics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The importance of context in understanding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Habermas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Control (Clarification of causal relationships)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Communication (Establishing understanding among actors)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Emancipation (Transforming the </a:t>
            </a:r>
            <a:r>
              <a:rPr lang="en-US" altLang="en-US" i="1">
                <a:latin typeface="Times New Roman" charset="0"/>
                <a:ea typeface="ＭＳ Ｐゴシック" charset="-128"/>
              </a:rPr>
              <a:t>givens</a:t>
            </a:r>
            <a:r>
              <a:rPr lang="en-US" altLang="en-US">
                <a:latin typeface="Times New Roman" charset="0"/>
                <a:ea typeface="ＭＳ Ｐゴシック" charset="-128"/>
              </a:rPr>
              <a:t>)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Why talk about this?</a:t>
            </a:r>
          </a:p>
        </p:txBody>
      </p:sp>
    </p:spTree>
    <p:extLst>
      <p:ext uri="{BB962C8B-B14F-4D97-AF65-F5344CB8AC3E}">
        <p14:creationId xmlns:p14="http://schemas.microsoft.com/office/powerpoint/2010/main" val="1378521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8074228" cy="6858000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EEA1527-CEA7-AE4F-BD47-CC1C23D0F2D4}"/>
              </a:ext>
            </a:extLst>
          </p:cNvPr>
          <p:cNvCxnSpPr/>
          <p:nvPr/>
        </p:nvCxnSpPr>
        <p:spPr>
          <a:xfrm>
            <a:off x="149418" y="4702866"/>
            <a:ext cx="82494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8915D6FF-C85F-2244-BE50-86B398D912D2}"/>
              </a:ext>
            </a:extLst>
          </p:cNvPr>
          <p:cNvGrpSpPr/>
          <p:nvPr/>
        </p:nvGrpSpPr>
        <p:grpSpPr>
          <a:xfrm>
            <a:off x="-44396" y="3539700"/>
            <a:ext cx="1083365" cy="1680001"/>
            <a:chOff x="54664" y="4263600"/>
            <a:chExt cx="1083365" cy="1680001"/>
          </a:xfrm>
        </p:grpSpPr>
        <p:sp>
          <p:nvSpPr>
            <p:cNvPr id="6" name="Up-Down Arrow 5">
              <a:extLst>
                <a:ext uri="{FF2B5EF4-FFF2-40B4-BE49-F238E27FC236}">
                  <a16:creationId xmlns:a16="http://schemas.microsoft.com/office/drawing/2014/main" id="{9376458E-EADE-4344-9CE6-3A69B0033AE0}"/>
                </a:ext>
              </a:extLst>
            </p:cNvPr>
            <p:cNvSpPr/>
            <p:nvPr/>
          </p:nvSpPr>
          <p:spPr>
            <a:xfrm>
              <a:off x="248478" y="4909931"/>
              <a:ext cx="695739" cy="1033670"/>
            </a:xfrm>
            <a:prstGeom prst="up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B2937BB-47A1-9247-A9AB-4265116157FA}"/>
                </a:ext>
              </a:extLst>
            </p:cNvPr>
            <p:cNvSpPr txBox="1"/>
            <p:nvPr/>
          </p:nvSpPr>
          <p:spPr>
            <a:xfrm>
              <a:off x="54664" y="4263600"/>
              <a:ext cx="10833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Mixed Methods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09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Times New Roman" charset="0"/>
              </a:rPr>
              <a:t>The Transition to Quantitative</a:t>
            </a:r>
            <a:br>
              <a:rPr lang="en-US" dirty="0">
                <a:latin typeface="Times New Roman" charset="0"/>
              </a:rPr>
            </a:br>
            <a:r>
              <a:rPr lang="en-US" sz="2700" dirty="0">
                <a:latin typeface="Times New Roman" charset="0"/>
              </a:rPr>
              <a:t>Creswell and Mixed Methods Design</a:t>
            </a:r>
            <a:endParaRPr lang="en-US" dirty="0">
              <a:latin typeface="Times New Roman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Where do they over lap?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What do you need to know to use </a:t>
            </a:r>
            <a:r>
              <a:rPr lang="en-US" i="1" dirty="0">
                <a:latin typeface="Times New Roman" charset="0"/>
              </a:rPr>
              <a:t>mixed </a:t>
            </a:r>
            <a:r>
              <a:rPr lang="en-US" dirty="0">
                <a:latin typeface="Times New Roman" charset="0"/>
              </a:rPr>
              <a:t>methods?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Study designs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500" dirty="0">
                <a:latin typeface="Times New Roman" charset="0"/>
              </a:rPr>
              <a:t>Exploratory—Using qualitative methods to design quantitative data collection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500" dirty="0">
                <a:latin typeface="Times New Roman" charset="0"/>
              </a:rPr>
              <a:t>Explanatory—Using qualitative methods to enhance a quantitative explanation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500" dirty="0">
                <a:latin typeface="Times New Roman" charset="0"/>
              </a:rPr>
              <a:t>Triangulation—Using both: quantitative methods to enhance a qualitative explanation</a:t>
            </a:r>
          </a:p>
        </p:txBody>
      </p:sp>
    </p:spTree>
    <p:extLst>
      <p:ext uri="{BB962C8B-B14F-4D97-AF65-F5344CB8AC3E}">
        <p14:creationId xmlns:p14="http://schemas.microsoft.com/office/powerpoint/2010/main" val="1199094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Qualitative Validity</a:t>
            </a:r>
            <a:br>
              <a:rPr lang="en-US" dirty="0"/>
            </a:br>
            <a:r>
              <a:rPr lang="en-US" dirty="0"/>
              <a:t>(Trustworthiness)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43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9284"/>
            <a:ext cx="8229600" cy="1143000"/>
          </a:xfrm>
        </p:spPr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486"/>
            <a:ext cx="8085768" cy="5187873"/>
          </a:xfrm>
        </p:spPr>
        <p:txBody>
          <a:bodyPr>
            <a:normAutofit/>
          </a:bodyPr>
          <a:lstStyle/>
          <a:p>
            <a:r>
              <a:rPr lang="en-US" dirty="0"/>
              <a:t>Research is valid when it is an accurate and generalizable description of the phenomenon being investigated.</a:t>
            </a:r>
          </a:p>
          <a:p>
            <a:endParaRPr lang="en-US" sz="1800" dirty="0"/>
          </a:p>
          <a:p>
            <a:r>
              <a:rPr lang="en-US" dirty="0"/>
              <a:t>Generalizable beyond the study sample</a:t>
            </a:r>
          </a:p>
          <a:p>
            <a:r>
              <a:rPr lang="en-US" dirty="0"/>
              <a:t>Accurate</a:t>
            </a:r>
          </a:p>
          <a:p>
            <a:pPr lvl="1"/>
            <a:r>
              <a:rPr lang="en-US" sz="3200" dirty="0"/>
              <a:t>The study design and execution do not impact the results</a:t>
            </a:r>
          </a:p>
        </p:txBody>
      </p:sp>
    </p:spTree>
    <p:extLst>
      <p:ext uri="{BB962C8B-B14F-4D97-AF65-F5344CB8AC3E}">
        <p14:creationId xmlns:p14="http://schemas.microsoft.com/office/powerpoint/2010/main" val="387045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9284"/>
            <a:ext cx="8229600" cy="1143000"/>
          </a:xfrm>
        </p:spPr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486"/>
            <a:ext cx="8085768" cy="518787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 is valid when it is an accurate and generalizable description of the phenomena being investigated.</a:t>
            </a:r>
          </a:p>
          <a:p>
            <a:endParaRPr lang="en-US" dirty="0"/>
          </a:p>
          <a:p>
            <a:r>
              <a:rPr lang="en-US" dirty="0"/>
              <a:t>Over the history of research we have adopted rules to establish validity of research.</a:t>
            </a:r>
          </a:p>
          <a:p>
            <a:r>
              <a:rPr lang="en-US" dirty="0"/>
              <a:t>Follow the rules and you will have valid research.</a:t>
            </a:r>
          </a:p>
          <a:p>
            <a:endParaRPr lang="en-US" sz="1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439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9518" cy="4525963"/>
          </a:xfrm>
        </p:spPr>
        <p:txBody>
          <a:bodyPr/>
          <a:lstStyle/>
          <a:p>
            <a:r>
              <a:rPr lang="en-US" dirty="0"/>
              <a:t>The language for this is from the quantitative tradition—scientific verification—positivism. </a:t>
            </a:r>
            <a:br>
              <a:rPr lang="en-US" dirty="0"/>
            </a:br>
            <a:r>
              <a:rPr lang="en-US" dirty="0" err="1"/>
              <a:t>Habermas</a:t>
            </a:r>
            <a:r>
              <a:rPr lang="en-US" dirty="0"/>
              <a:t>’ cognitive interest of </a:t>
            </a:r>
            <a:r>
              <a:rPr lang="en-US" i="1" dirty="0"/>
              <a:t>control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In experimental research terminology:</a:t>
            </a:r>
          </a:p>
          <a:p>
            <a:pPr lvl="1"/>
            <a:r>
              <a:rPr lang="en-US" dirty="0"/>
              <a:t>Can we assume that the treatment (independent variable) is the only cause of change in the thing being measured (dependent variable)?</a:t>
            </a:r>
          </a:p>
        </p:txBody>
      </p:sp>
    </p:spTree>
    <p:extLst>
      <p:ext uri="{BB962C8B-B14F-4D97-AF65-F5344CB8AC3E}">
        <p14:creationId xmlns:p14="http://schemas.microsoft.com/office/powerpoint/2010/main" val="3120489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8074228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95259F8-0AD8-0A4C-8448-A85A9A15A33A}"/>
              </a:ext>
            </a:extLst>
          </p:cNvPr>
          <p:cNvSpPr/>
          <p:nvPr/>
        </p:nvSpPr>
        <p:spPr>
          <a:xfrm>
            <a:off x="4693920" y="4673600"/>
            <a:ext cx="3180080" cy="518160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4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Walcott</a:t>
            </a:r>
          </a:p>
          <a:p>
            <a:r>
              <a:rPr lang="en-US" dirty="0"/>
              <a:t>Pay attention to how he attends to issues of validity in his work.</a:t>
            </a:r>
          </a:p>
        </p:txBody>
      </p:sp>
    </p:spTree>
    <p:extLst>
      <p:ext uri="{BB962C8B-B14F-4D97-AF65-F5344CB8AC3E}">
        <p14:creationId xmlns:p14="http://schemas.microsoft.com/office/powerpoint/2010/main" val="148268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Research Question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Beginning with </a:t>
            </a:r>
            <a:r>
              <a:rPr lang="en-US" altLang="en-US" i="1">
                <a:latin typeface="Times New Roman" charset="0"/>
                <a:ea typeface="ＭＳ Ｐゴシック" charset="-128"/>
              </a:rPr>
              <a:t>less specific </a:t>
            </a:r>
            <a:r>
              <a:rPr lang="en-US" altLang="en-US">
                <a:latin typeface="Times New Roman" charset="0"/>
                <a:ea typeface="ＭＳ Ｐゴシック" charset="-128"/>
              </a:rPr>
              <a:t>research questions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Start with interests and a sense of the research situation 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Study designs (including the research question) emerge</a:t>
            </a:r>
          </a:p>
        </p:txBody>
      </p:sp>
    </p:spTree>
    <p:extLst>
      <p:ext uri="{BB962C8B-B14F-4D97-AF65-F5344CB8AC3E}">
        <p14:creationId xmlns:p14="http://schemas.microsoft.com/office/powerpoint/2010/main" val="111447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Sampling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Participants are identified for the information they may contribute.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Sampling purposes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Based on the types of information you need</a:t>
            </a:r>
          </a:p>
        </p:txBody>
      </p:sp>
    </p:spTree>
    <p:extLst>
      <p:ext uri="{BB962C8B-B14F-4D97-AF65-F5344CB8AC3E}">
        <p14:creationId xmlns:p14="http://schemas.microsoft.com/office/powerpoint/2010/main" val="688503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Data Collection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Observations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Separate descriptions from interpretations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Interviews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Informants provide descriptions of culture and experience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Grand tour questions</a:t>
            </a:r>
          </a:p>
        </p:txBody>
      </p:sp>
    </p:spTree>
    <p:extLst>
      <p:ext uri="{BB962C8B-B14F-4D97-AF65-F5344CB8AC3E}">
        <p14:creationId xmlns:p14="http://schemas.microsoft.com/office/powerpoint/2010/main" val="102915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Data Analysis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Done as data are collected in the study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Conceptualizing themes for sorting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Constant comparative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Memos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Theoretical notes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Methodological notes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Analytic memos</a:t>
            </a:r>
          </a:p>
        </p:txBody>
      </p:sp>
    </p:spTree>
    <p:extLst>
      <p:ext uri="{BB962C8B-B14F-4D97-AF65-F5344CB8AC3E}">
        <p14:creationId xmlns:p14="http://schemas.microsoft.com/office/powerpoint/2010/main" val="120896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Trustworthiness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Quantitative Reliability 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The degree to which data gathering remains consistent over different iterations or time.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Quantitative Validity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The degree to which you can defend what you think you found as what was really there.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Qualitative reliability and validity are based on the degree to which a study is trustworthy. </a:t>
            </a:r>
          </a:p>
        </p:txBody>
      </p:sp>
    </p:spTree>
    <p:extLst>
      <p:ext uri="{BB962C8B-B14F-4D97-AF65-F5344CB8AC3E}">
        <p14:creationId xmlns:p14="http://schemas.microsoft.com/office/powerpoint/2010/main" val="1659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Credibility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Data gathering is: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Prolonged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Persistent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Triangulated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Peer briefing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Negative case analysis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Referential adequacy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Member checks</a:t>
            </a:r>
          </a:p>
        </p:txBody>
      </p:sp>
    </p:spTree>
    <p:extLst>
      <p:ext uri="{BB962C8B-B14F-4D97-AF65-F5344CB8AC3E}">
        <p14:creationId xmlns:p14="http://schemas.microsoft.com/office/powerpoint/2010/main" val="109360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Transferability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Context bound description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External validity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Thick description 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Context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Observation and interview</a:t>
            </a:r>
          </a:p>
        </p:txBody>
      </p:sp>
    </p:spTree>
    <p:extLst>
      <p:ext uri="{BB962C8B-B14F-4D97-AF65-F5344CB8AC3E}">
        <p14:creationId xmlns:p14="http://schemas.microsoft.com/office/powerpoint/2010/main" val="205169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Audit Trails (Methods)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Dependability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Stability of the data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Confirmability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Neutrality of the data</a:t>
            </a:r>
          </a:p>
          <a:p>
            <a:pPr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The reflexive journal</a:t>
            </a:r>
          </a:p>
          <a:p>
            <a:pPr lvl="1" eaLnBrk="1" hangingPunct="1"/>
            <a:r>
              <a:rPr lang="en-US" altLang="en-US">
                <a:latin typeface="Times New Roman" charset="0"/>
                <a:ea typeface="ＭＳ Ｐゴシック" charset="-128"/>
              </a:rPr>
              <a:t>Tracking biases and assumptions</a:t>
            </a:r>
          </a:p>
        </p:txBody>
      </p:sp>
    </p:spTree>
    <p:extLst>
      <p:ext uri="{BB962C8B-B14F-4D97-AF65-F5344CB8AC3E}">
        <p14:creationId xmlns:p14="http://schemas.microsoft.com/office/powerpoint/2010/main" val="71879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396</TotalTime>
  <Words>419</Words>
  <Application>Microsoft Macintosh PowerPoint</Application>
  <PresentationFormat>On-screen Show (4:3)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Times</vt:lpstr>
      <vt:lpstr>Times New Roman</vt:lpstr>
      <vt:lpstr>Default Theme</vt:lpstr>
      <vt:lpstr>Basic Qualitative Strategies</vt:lpstr>
      <vt:lpstr>Research Question</vt:lpstr>
      <vt:lpstr>Sampling</vt:lpstr>
      <vt:lpstr>Data Collection</vt:lpstr>
      <vt:lpstr>Data Analysis</vt:lpstr>
      <vt:lpstr>Trustworthiness</vt:lpstr>
      <vt:lpstr>Credibility</vt:lpstr>
      <vt:lpstr>Transferability</vt:lpstr>
      <vt:lpstr>Audit Trails (Methods)</vt:lpstr>
      <vt:lpstr>Presenting Findings</vt:lpstr>
      <vt:lpstr>Hermeneutics</vt:lpstr>
      <vt:lpstr>PowerPoint Presentation</vt:lpstr>
      <vt:lpstr>The Transition to Quantitative Creswell and Mixed Methods Design</vt:lpstr>
      <vt:lpstr>Qualitative Validity (Trustworthiness)</vt:lpstr>
      <vt:lpstr>Validity</vt:lpstr>
      <vt:lpstr>Validity</vt:lpstr>
      <vt:lpstr>Reliability and Validity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James Carroll</cp:lastModifiedBy>
  <cp:revision>7</cp:revision>
  <dcterms:created xsi:type="dcterms:W3CDTF">2016-10-31T15:50:18Z</dcterms:created>
  <dcterms:modified xsi:type="dcterms:W3CDTF">2018-07-11T13:44:39Z</dcterms:modified>
  <cp:category/>
</cp:coreProperties>
</file>