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2"/>
  </p:notesMasterIdLst>
  <p:sldIdLst>
    <p:sldId id="300" r:id="rId2"/>
    <p:sldId id="256" r:id="rId3"/>
    <p:sldId id="304" r:id="rId4"/>
    <p:sldId id="289" r:id="rId5"/>
    <p:sldId id="281" r:id="rId6"/>
    <p:sldId id="282" r:id="rId7"/>
    <p:sldId id="283" r:id="rId8"/>
    <p:sldId id="284" r:id="rId9"/>
    <p:sldId id="285" r:id="rId10"/>
    <p:sldId id="287" r:id="rId11"/>
    <p:sldId id="286" r:id="rId12"/>
    <p:sldId id="305" r:id="rId13"/>
    <p:sldId id="307" r:id="rId14"/>
    <p:sldId id="306" r:id="rId15"/>
    <p:sldId id="309" r:id="rId16"/>
    <p:sldId id="257" r:id="rId17"/>
    <p:sldId id="266" r:id="rId18"/>
    <p:sldId id="261" r:id="rId19"/>
    <p:sldId id="294" r:id="rId20"/>
    <p:sldId id="293" r:id="rId21"/>
    <p:sldId id="291" r:id="rId22"/>
    <p:sldId id="264" r:id="rId23"/>
    <p:sldId id="296" r:id="rId24"/>
    <p:sldId id="295" r:id="rId25"/>
    <p:sldId id="297" r:id="rId26"/>
    <p:sldId id="299" r:id="rId27"/>
    <p:sldId id="298" r:id="rId28"/>
    <p:sldId id="290" r:id="rId29"/>
    <p:sldId id="272" r:id="rId30"/>
    <p:sldId id="302" r:id="rId31"/>
    <p:sldId id="275" r:id="rId32"/>
    <p:sldId id="273" r:id="rId33"/>
    <p:sldId id="301" r:id="rId34"/>
    <p:sldId id="277" r:id="rId35"/>
    <p:sldId id="258" r:id="rId36"/>
    <p:sldId id="276" r:id="rId37"/>
    <p:sldId id="292" r:id="rId38"/>
    <p:sldId id="303" r:id="rId39"/>
    <p:sldId id="288" r:id="rId40"/>
    <p:sldId id="308"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60" autoAdjust="0"/>
    <p:restoredTop sz="92543"/>
  </p:normalViewPr>
  <p:slideViewPr>
    <p:cSldViewPr snapToGrid="0" snapToObjects="1">
      <p:cViewPr varScale="1">
        <p:scale>
          <a:sx n="121" d="100"/>
          <a:sy n="121" d="100"/>
        </p:scale>
        <p:origin x="2320" y="168"/>
      </p:cViewPr>
      <p:guideLst>
        <p:guide orient="horz" pos="2160"/>
        <p:guide pos="2880"/>
      </p:guideLst>
    </p:cSldViewPr>
  </p:slideViewPr>
  <p:notesTextViewPr>
    <p:cViewPr>
      <p:scale>
        <a:sx n="100" d="100"/>
        <a:sy n="100" d="100"/>
      </p:scale>
      <p:origin x="0" y="0"/>
    </p:cViewPr>
  </p:notesTextViewPr>
  <p:sorterViewPr>
    <p:cViewPr>
      <p:scale>
        <a:sx n="145" d="100"/>
        <a:sy n="145"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9CFA83-B372-E54C-97B7-94E53D6C8F97}" type="datetimeFigureOut">
              <a:rPr lang="en-US" smtClean="0"/>
              <a:t>1/15/20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42147B-7E1A-A547-A7BB-DDB3E74BE82F}" type="slidenum">
              <a:rPr lang="en-US" smtClean="0"/>
              <a:t>‹#›</a:t>
            </a:fld>
            <a:endParaRPr lang="en-US"/>
          </a:p>
        </p:txBody>
      </p:sp>
    </p:spTree>
    <p:extLst>
      <p:ext uri="{BB962C8B-B14F-4D97-AF65-F5344CB8AC3E}">
        <p14:creationId xmlns:p14="http://schemas.microsoft.com/office/powerpoint/2010/main" val="945029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C8E635-8229-6A40-A2CD-BD8CFD4E77A1}" type="slidenum">
              <a:rPr lang="en-US" smtClean="0"/>
              <a:t>1</a:t>
            </a:fld>
            <a:endParaRPr lang="en-US"/>
          </a:p>
        </p:txBody>
      </p:sp>
    </p:spTree>
    <p:extLst>
      <p:ext uri="{BB962C8B-B14F-4D97-AF65-F5344CB8AC3E}">
        <p14:creationId xmlns:p14="http://schemas.microsoft.com/office/powerpoint/2010/main" val="3875838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42147B-7E1A-A547-A7BB-DDB3E74BE82F}" type="slidenum">
              <a:rPr lang="en-US" smtClean="0"/>
              <a:t>14</a:t>
            </a:fld>
            <a:endParaRPr lang="en-US"/>
          </a:p>
        </p:txBody>
      </p:sp>
    </p:spTree>
    <p:extLst>
      <p:ext uri="{BB962C8B-B14F-4D97-AF65-F5344CB8AC3E}">
        <p14:creationId xmlns:p14="http://schemas.microsoft.com/office/powerpoint/2010/main" val="315887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2E511FE-F555-9542-9BE0-4993BE1E7749}" type="datetimeFigureOut">
              <a:rPr lang="en-US" smtClean="0"/>
              <a:t>1/15/20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3237296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E511FE-F555-9542-9BE0-4993BE1E7749}" type="datetimeFigureOut">
              <a:rPr lang="en-US" smtClean="0"/>
              <a:t>1/15/20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1523930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E511FE-F555-9542-9BE0-4993BE1E7749}" type="datetimeFigureOut">
              <a:rPr lang="en-US" smtClean="0"/>
              <a:t>1/15/20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3468686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E511FE-F555-9542-9BE0-4993BE1E7749}" type="datetimeFigureOut">
              <a:rPr lang="en-US" smtClean="0"/>
              <a:t>1/15/20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703510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E511FE-F555-9542-9BE0-4993BE1E7749}" type="datetimeFigureOut">
              <a:rPr lang="en-US" smtClean="0"/>
              <a:t>1/15/20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2589783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E511FE-F555-9542-9BE0-4993BE1E7749}" type="datetimeFigureOut">
              <a:rPr lang="en-US" smtClean="0"/>
              <a:t>1/15/20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1645741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E511FE-F555-9542-9BE0-4993BE1E7749}" type="datetimeFigureOut">
              <a:rPr lang="en-US" smtClean="0"/>
              <a:t>1/15/20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401012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E511FE-F555-9542-9BE0-4993BE1E7749}" type="datetimeFigureOut">
              <a:rPr lang="en-US" smtClean="0"/>
              <a:t>1/15/20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4120496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E511FE-F555-9542-9BE0-4993BE1E7749}" type="datetimeFigureOut">
              <a:rPr lang="en-US" smtClean="0"/>
              <a:t>1/15/20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1767374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E511FE-F555-9542-9BE0-4993BE1E7749}" type="datetimeFigureOut">
              <a:rPr lang="en-US" smtClean="0"/>
              <a:t>1/15/20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459254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E511FE-F555-9542-9BE0-4993BE1E7749}" type="datetimeFigureOut">
              <a:rPr lang="en-US" smtClean="0"/>
              <a:t>1/15/20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1683887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kern="1200">
                <a:solidFill>
                  <a:schemeClr val="tx1">
                    <a:tint val="75000"/>
                  </a:schemeClr>
                </a:solidFill>
                <a:latin typeface="Times"/>
              </a:defRPr>
            </a:lvl1pPr>
          </a:lstStyle>
          <a:p>
            <a:fld id="{F2E511FE-F555-9542-9BE0-4993BE1E7749}" type="datetimeFigureOut">
              <a:rPr lang="en-US" smtClean="0"/>
              <a:t>1/15/20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kern="1200">
                <a:solidFill>
                  <a:schemeClr val="tx1">
                    <a:tint val="75000"/>
                  </a:schemeClr>
                </a:solidFill>
                <a:latin typeface="Times"/>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kern="1200">
                <a:solidFill>
                  <a:schemeClr val="tx1">
                    <a:tint val="75000"/>
                  </a:schemeClr>
                </a:solidFill>
                <a:latin typeface="Times"/>
              </a:defRPr>
            </a:lvl1pPr>
          </a:lstStyle>
          <a:p>
            <a:fld id="{5956812E-8CF6-4042-9C95-AEEB181240A3}" type="slidenum">
              <a:rPr lang="en-US" smtClean="0"/>
              <a:t>‹#›</a:t>
            </a:fld>
            <a:endParaRPr lang="en-US"/>
          </a:p>
        </p:txBody>
      </p:sp>
    </p:spTree>
    <p:extLst>
      <p:ext uri="{BB962C8B-B14F-4D97-AF65-F5344CB8AC3E}">
        <p14:creationId xmlns:p14="http://schemas.microsoft.com/office/powerpoint/2010/main" val="8376749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Times"/>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Time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Time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Time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Time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Time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sciencedirect.com/science/article/pii/S007974210280005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teaching.up.edu/edresearch/pages/apa-headings.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214483" y="2965276"/>
          <a:ext cx="8608946" cy="3083981"/>
        </p:xfrm>
        <a:graphic>
          <a:graphicData uri="http://schemas.openxmlformats.org/drawingml/2006/table">
            <a:tbl>
              <a:tblPr firstRow="1" bandRow="1">
                <a:tableStyleId>{5C22544A-7EE6-4342-B048-85BDC9FD1C3A}</a:tableStyleId>
              </a:tblPr>
              <a:tblGrid>
                <a:gridCol w="1018248">
                  <a:extLst>
                    <a:ext uri="{9D8B030D-6E8A-4147-A177-3AD203B41FA5}">
                      <a16:colId xmlns:a16="http://schemas.microsoft.com/office/drawing/2014/main" val="20000"/>
                    </a:ext>
                  </a:extLst>
                </a:gridCol>
                <a:gridCol w="810078">
                  <a:extLst>
                    <a:ext uri="{9D8B030D-6E8A-4147-A177-3AD203B41FA5}">
                      <a16:colId xmlns:a16="http://schemas.microsoft.com/office/drawing/2014/main" val="20001"/>
                    </a:ext>
                  </a:extLst>
                </a:gridCol>
                <a:gridCol w="966139">
                  <a:extLst>
                    <a:ext uri="{9D8B030D-6E8A-4147-A177-3AD203B41FA5}">
                      <a16:colId xmlns:a16="http://schemas.microsoft.com/office/drawing/2014/main" val="20002"/>
                    </a:ext>
                  </a:extLst>
                </a:gridCol>
                <a:gridCol w="803285">
                  <a:extLst>
                    <a:ext uri="{9D8B030D-6E8A-4147-A177-3AD203B41FA5}">
                      <a16:colId xmlns:a16="http://schemas.microsoft.com/office/drawing/2014/main" val="20003"/>
                    </a:ext>
                  </a:extLst>
                </a:gridCol>
                <a:gridCol w="313872">
                  <a:extLst>
                    <a:ext uri="{9D8B030D-6E8A-4147-A177-3AD203B41FA5}">
                      <a16:colId xmlns:a16="http://schemas.microsoft.com/office/drawing/2014/main" val="20004"/>
                    </a:ext>
                  </a:extLst>
                </a:gridCol>
                <a:gridCol w="994618">
                  <a:extLst>
                    <a:ext uri="{9D8B030D-6E8A-4147-A177-3AD203B41FA5}">
                      <a16:colId xmlns:a16="http://schemas.microsoft.com/office/drawing/2014/main" val="20005"/>
                    </a:ext>
                  </a:extLst>
                </a:gridCol>
                <a:gridCol w="840690">
                  <a:extLst>
                    <a:ext uri="{9D8B030D-6E8A-4147-A177-3AD203B41FA5}">
                      <a16:colId xmlns:a16="http://schemas.microsoft.com/office/drawing/2014/main" val="20006"/>
                    </a:ext>
                  </a:extLst>
                </a:gridCol>
                <a:gridCol w="326248">
                  <a:extLst>
                    <a:ext uri="{9D8B030D-6E8A-4147-A177-3AD203B41FA5}">
                      <a16:colId xmlns:a16="http://schemas.microsoft.com/office/drawing/2014/main" val="20007"/>
                    </a:ext>
                  </a:extLst>
                </a:gridCol>
                <a:gridCol w="718781">
                  <a:extLst>
                    <a:ext uri="{9D8B030D-6E8A-4147-A177-3AD203B41FA5}">
                      <a16:colId xmlns:a16="http://schemas.microsoft.com/office/drawing/2014/main" val="20008"/>
                    </a:ext>
                  </a:extLst>
                </a:gridCol>
                <a:gridCol w="843148">
                  <a:extLst>
                    <a:ext uri="{9D8B030D-6E8A-4147-A177-3AD203B41FA5}">
                      <a16:colId xmlns:a16="http://schemas.microsoft.com/office/drawing/2014/main" val="20009"/>
                    </a:ext>
                  </a:extLst>
                </a:gridCol>
                <a:gridCol w="973839">
                  <a:extLst>
                    <a:ext uri="{9D8B030D-6E8A-4147-A177-3AD203B41FA5}">
                      <a16:colId xmlns:a16="http://schemas.microsoft.com/office/drawing/2014/main" val="20010"/>
                    </a:ext>
                  </a:extLst>
                </a:gridCol>
              </a:tblGrid>
              <a:tr h="350882">
                <a:tc>
                  <a:txBody>
                    <a:bodyPr/>
                    <a:lstStyle/>
                    <a:p>
                      <a:pPr algn="ctr"/>
                      <a:r>
                        <a:rPr lang="en-US" sz="1600" dirty="0"/>
                        <a:t>Summer Year 1</a:t>
                      </a:r>
                    </a:p>
                  </a:txBody>
                  <a:tcPr marL="131536" marR="131536" marT="65768" marB="65768">
                    <a:solidFill>
                      <a:schemeClr val="tx2">
                        <a:lumMod val="60000"/>
                        <a:lumOff val="40000"/>
                      </a:schemeClr>
                    </a:solidFill>
                  </a:tcPr>
                </a:tc>
                <a:tc>
                  <a:txBody>
                    <a:bodyPr/>
                    <a:lstStyle/>
                    <a:p>
                      <a:pPr algn="ctr"/>
                      <a:r>
                        <a:rPr lang="en-US" sz="1600" dirty="0"/>
                        <a:t>Fall Year 1</a:t>
                      </a:r>
                    </a:p>
                  </a:txBody>
                  <a:tcPr marL="131536" marR="131536" marT="65768" marB="65768">
                    <a:solidFill>
                      <a:schemeClr val="tx2">
                        <a:lumMod val="60000"/>
                        <a:lumOff val="40000"/>
                      </a:schemeClr>
                    </a:solidFill>
                  </a:tcPr>
                </a:tc>
                <a:tc>
                  <a:txBody>
                    <a:bodyPr/>
                    <a:lstStyle/>
                    <a:p>
                      <a:pPr algn="ctr"/>
                      <a:r>
                        <a:rPr lang="en-US" sz="1600" dirty="0"/>
                        <a:t>Spring Year 1</a:t>
                      </a:r>
                    </a:p>
                  </a:txBody>
                  <a:tcPr marL="131536" marR="131536" marT="65768" marB="65768">
                    <a:solidFill>
                      <a:schemeClr val="tx2">
                        <a:lumMod val="60000"/>
                        <a:lumOff val="40000"/>
                      </a:schemeClr>
                    </a:solidFill>
                  </a:tcPr>
                </a:tc>
                <a:tc gridSpan="2">
                  <a:txBody>
                    <a:bodyPr/>
                    <a:lstStyle/>
                    <a:p>
                      <a:pPr algn="ctr"/>
                      <a:r>
                        <a:rPr lang="en-US" sz="1600" dirty="0"/>
                        <a:t>Summer Year 2</a:t>
                      </a:r>
                    </a:p>
                  </a:txBody>
                  <a:tcPr marL="131536" marR="131536" marT="65768" marB="65768">
                    <a:solidFill>
                      <a:schemeClr val="tx2">
                        <a:lumMod val="60000"/>
                        <a:lumOff val="40000"/>
                      </a:schemeClr>
                    </a:solidFill>
                  </a:tcPr>
                </a:tc>
                <a:tc hMerge="1">
                  <a:txBody>
                    <a:bodyPr/>
                    <a:lstStyle/>
                    <a:p>
                      <a:endParaRPr lang="en-US"/>
                    </a:p>
                  </a:txBody>
                  <a:tcPr/>
                </a:tc>
                <a:tc>
                  <a:txBody>
                    <a:bodyPr/>
                    <a:lstStyle/>
                    <a:p>
                      <a:pPr algn="ctr"/>
                      <a:r>
                        <a:rPr lang="en-US" sz="1600" dirty="0"/>
                        <a:t>Fall </a:t>
                      </a:r>
                      <a:br>
                        <a:rPr lang="en-US" sz="1600" dirty="0"/>
                      </a:br>
                      <a:r>
                        <a:rPr lang="en-US" sz="1600" dirty="0"/>
                        <a:t>Year 2</a:t>
                      </a:r>
                    </a:p>
                  </a:txBody>
                  <a:tcPr marL="131536" marR="131536" marT="65768" marB="65768">
                    <a:solidFill>
                      <a:schemeClr val="tx2">
                        <a:lumMod val="60000"/>
                        <a:lumOff val="40000"/>
                      </a:schemeClr>
                    </a:solidFill>
                  </a:tcPr>
                </a:tc>
                <a:tc>
                  <a:txBody>
                    <a:bodyPr/>
                    <a:lstStyle/>
                    <a:p>
                      <a:pPr algn="ctr"/>
                      <a:r>
                        <a:rPr lang="en-US" sz="1600" dirty="0"/>
                        <a:t>Spring Year 2</a:t>
                      </a:r>
                    </a:p>
                  </a:txBody>
                  <a:tcPr marL="131536" marR="131536" marT="65768" marB="65768">
                    <a:solidFill>
                      <a:schemeClr val="tx2">
                        <a:lumMod val="60000"/>
                        <a:lumOff val="40000"/>
                      </a:schemeClr>
                    </a:solidFill>
                  </a:tcPr>
                </a:tc>
                <a:tc gridSpan="2">
                  <a:txBody>
                    <a:bodyPr/>
                    <a:lstStyle/>
                    <a:p>
                      <a:pPr algn="ctr"/>
                      <a:r>
                        <a:rPr lang="en-US" sz="1600" dirty="0"/>
                        <a:t>Summer Year 3</a:t>
                      </a:r>
                    </a:p>
                  </a:txBody>
                  <a:tcPr marL="131536" marR="131536" marT="65768" marB="65768">
                    <a:solidFill>
                      <a:schemeClr val="tx2">
                        <a:lumMod val="60000"/>
                        <a:lumOff val="40000"/>
                      </a:schemeClr>
                    </a:solidFill>
                  </a:tcPr>
                </a:tc>
                <a:tc hMerge="1">
                  <a:txBody>
                    <a:bodyPr/>
                    <a:lstStyle/>
                    <a:p>
                      <a:endParaRPr lang="en-US"/>
                    </a:p>
                  </a:txBody>
                  <a:tcPr/>
                </a:tc>
                <a:tc>
                  <a:txBody>
                    <a:bodyPr/>
                    <a:lstStyle/>
                    <a:p>
                      <a:pPr algn="ctr"/>
                      <a:r>
                        <a:rPr lang="en-US" sz="1600" dirty="0"/>
                        <a:t>Fall Year 3</a:t>
                      </a:r>
                    </a:p>
                  </a:txBody>
                  <a:tcPr marL="131536" marR="131536" marT="65768" marB="65768">
                    <a:solidFill>
                      <a:schemeClr val="tx2">
                        <a:lumMod val="60000"/>
                        <a:lumOff val="40000"/>
                      </a:schemeClr>
                    </a:solidFill>
                  </a:tcPr>
                </a:tc>
                <a:tc>
                  <a:txBody>
                    <a:bodyPr/>
                    <a:lstStyle/>
                    <a:p>
                      <a:pPr algn="ctr"/>
                      <a:r>
                        <a:rPr lang="en-US" sz="1600" dirty="0"/>
                        <a:t>Spring Year 3</a:t>
                      </a:r>
                    </a:p>
                  </a:txBody>
                  <a:tcPr marL="131536" marR="131536" marT="65768" marB="65768">
                    <a:solidFill>
                      <a:schemeClr val="tx2">
                        <a:lumMod val="60000"/>
                        <a:lumOff val="40000"/>
                      </a:schemeClr>
                    </a:solidFill>
                  </a:tcPr>
                </a:tc>
                <a:extLst>
                  <a:ext uri="{0D108BD9-81ED-4DB2-BD59-A6C34878D82A}">
                    <a16:rowId xmlns:a16="http://schemas.microsoft.com/office/drawing/2014/main" val="10000"/>
                  </a:ext>
                </a:extLst>
              </a:tr>
              <a:tr h="396509">
                <a:tc gridSpan="11">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a:t>Foundational Courses</a:t>
                      </a:r>
                      <a:endParaRPr lang="en-US" sz="1000" dirty="0"/>
                    </a:p>
                  </a:txBody>
                  <a:tcPr marL="131536" marR="131536" marT="65768" marB="65768">
                    <a:solidFill>
                      <a:schemeClr val="bg1"/>
                    </a:solidFill>
                  </a:tcPr>
                </a:tc>
                <a:tc hMerge="1">
                  <a:txBody>
                    <a:bodyPr/>
                    <a:lstStyle/>
                    <a:p>
                      <a:pPr algn="ctr"/>
                      <a:endParaRPr lang="en-US" sz="1600" dirty="0"/>
                    </a:p>
                  </a:txBody>
                  <a:tcPr marL="131536" marR="131536" marT="65768" marB="65768">
                    <a:solidFill>
                      <a:schemeClr val="accent1">
                        <a:lumMod val="40000"/>
                        <a:lumOff val="60000"/>
                      </a:schemeClr>
                    </a:solidFill>
                  </a:tcPr>
                </a:tc>
                <a:tc hMerge="1">
                  <a:txBody>
                    <a:bodyPr/>
                    <a:lstStyle/>
                    <a:p>
                      <a:pPr algn="ctr"/>
                      <a:endParaRPr lang="en-US" sz="1600" dirty="0"/>
                    </a:p>
                  </a:txBody>
                  <a:tcPr marL="131536" marR="131536" marT="65768" marB="65768">
                    <a:solidFill>
                      <a:schemeClr val="accent1">
                        <a:lumMod val="40000"/>
                        <a:lumOff val="60000"/>
                      </a:schemeClr>
                    </a:solidFill>
                  </a:tcPr>
                </a:tc>
                <a:tc hMerge="1">
                  <a:txBody>
                    <a:bodyPr/>
                    <a:lstStyle/>
                    <a:p>
                      <a:pPr algn="ctr"/>
                      <a:endParaRPr lang="en-US" sz="1600" dirty="0"/>
                    </a:p>
                  </a:txBody>
                  <a:tcPr marL="131536" marR="131536" marT="65768" marB="65768">
                    <a:solidFill>
                      <a:schemeClr val="accent1">
                        <a:lumMod val="40000"/>
                        <a:lumOff val="60000"/>
                      </a:schemeClr>
                    </a:solidFill>
                  </a:tcPr>
                </a:tc>
                <a:tc hMerge="1">
                  <a:txBody>
                    <a:bodyPr/>
                    <a:lstStyle/>
                    <a:p>
                      <a:endParaRPr lang="en-US"/>
                    </a:p>
                  </a:txBody>
                  <a:tcPr/>
                </a:tc>
                <a:tc hMerge="1">
                  <a:txBody>
                    <a:bodyPr/>
                    <a:lstStyle/>
                    <a:p>
                      <a:pPr algn="ctr"/>
                      <a:endParaRPr lang="en-US" sz="1600" dirty="0"/>
                    </a:p>
                  </a:txBody>
                  <a:tcPr marL="131536" marR="131536" marT="65768" marB="65768">
                    <a:solidFill>
                      <a:schemeClr val="accent1">
                        <a:lumMod val="40000"/>
                        <a:lumOff val="60000"/>
                      </a:schemeClr>
                    </a:solidFill>
                  </a:tcPr>
                </a:tc>
                <a:tc hMerge="1">
                  <a:txBody>
                    <a:bodyPr/>
                    <a:lstStyle/>
                    <a:p>
                      <a:pPr algn="ctr"/>
                      <a:endParaRPr lang="en-US" sz="1600" dirty="0"/>
                    </a:p>
                  </a:txBody>
                  <a:tcPr marL="131536" marR="131536" marT="65768" marB="65768">
                    <a:solidFill>
                      <a:schemeClr val="accent1">
                        <a:lumMod val="40000"/>
                        <a:lumOff val="60000"/>
                      </a:schemeClr>
                    </a:solidFill>
                  </a:tcPr>
                </a:tc>
                <a:tc hMerge="1">
                  <a:txBody>
                    <a:bodyPr/>
                    <a:lstStyle/>
                    <a:p>
                      <a:pPr algn="ctr"/>
                      <a:endParaRPr lang="en-US" sz="1600" dirty="0"/>
                    </a:p>
                  </a:txBody>
                  <a:tcPr marL="131536" marR="131536" marT="65768" marB="65768">
                    <a:solidFill>
                      <a:schemeClr val="accent1">
                        <a:lumMod val="40000"/>
                        <a:lumOff val="60000"/>
                      </a:schemeClr>
                    </a:solidFill>
                  </a:tcPr>
                </a:tc>
                <a:tc hMerge="1">
                  <a:txBody>
                    <a:bodyPr/>
                    <a:lstStyle/>
                    <a:p>
                      <a:endParaRPr lang="en-US"/>
                    </a:p>
                  </a:txBody>
                  <a:tcPr/>
                </a:tc>
                <a:tc hMerge="1">
                  <a:txBody>
                    <a:bodyPr/>
                    <a:lstStyle/>
                    <a:p>
                      <a:pPr algn="ctr"/>
                      <a:endParaRPr lang="en-US" sz="1600" dirty="0"/>
                    </a:p>
                  </a:txBody>
                  <a:tcPr marL="131536" marR="131536" marT="65768" marB="65768">
                    <a:solidFill>
                      <a:schemeClr val="accent1">
                        <a:lumMod val="40000"/>
                        <a:lumOff val="60000"/>
                      </a:schemeClr>
                    </a:solidFill>
                  </a:tcPr>
                </a:tc>
                <a:tc hMerge="1">
                  <a:txBody>
                    <a:bodyPr/>
                    <a:lstStyle/>
                    <a:p>
                      <a:pPr algn="ctr"/>
                      <a:endParaRPr lang="en-US" sz="1600" dirty="0"/>
                    </a:p>
                  </a:txBody>
                  <a:tcPr marL="131536" marR="131536" marT="65768" marB="65768">
                    <a:solidFill>
                      <a:schemeClr val="accent1">
                        <a:lumMod val="40000"/>
                        <a:lumOff val="60000"/>
                      </a:schemeClr>
                    </a:solidFill>
                  </a:tcPr>
                </a:tc>
                <a:extLst>
                  <a:ext uri="{0D108BD9-81ED-4DB2-BD59-A6C34878D82A}">
                    <a16:rowId xmlns:a16="http://schemas.microsoft.com/office/drawing/2014/main" val="10001"/>
                  </a:ext>
                </a:extLst>
              </a:tr>
              <a:tr h="396509">
                <a:tc>
                  <a:txBody>
                    <a:bodyPr/>
                    <a:lstStyle/>
                    <a:p>
                      <a:pPr algn="ctr"/>
                      <a:r>
                        <a:rPr lang="en-US" sz="1600" dirty="0"/>
                        <a:t>600/611</a:t>
                      </a:r>
                    </a:p>
                  </a:txBody>
                  <a:tcPr marL="131536" marR="131536" marT="65768" marB="65768">
                    <a:solidFill>
                      <a:schemeClr val="accent1">
                        <a:lumMod val="40000"/>
                        <a:lumOff val="60000"/>
                      </a:schemeClr>
                    </a:solidFill>
                  </a:tcPr>
                </a:tc>
                <a:tc>
                  <a:txBody>
                    <a:bodyPr/>
                    <a:lstStyle/>
                    <a:p>
                      <a:pPr algn="ctr"/>
                      <a:r>
                        <a:rPr lang="en-US" sz="1600" dirty="0"/>
                        <a:t>601</a:t>
                      </a:r>
                    </a:p>
                  </a:txBody>
                  <a:tcPr marL="131536" marR="131536" marT="65768" marB="65768">
                    <a:solidFill>
                      <a:schemeClr val="accent1">
                        <a:lumMod val="40000"/>
                        <a:lumOff val="60000"/>
                      </a:schemeClr>
                    </a:solidFill>
                  </a:tcPr>
                </a:tc>
                <a:tc>
                  <a:txBody>
                    <a:bodyPr/>
                    <a:lstStyle/>
                    <a:p>
                      <a:pPr algn="ctr"/>
                      <a:r>
                        <a:rPr lang="en-US" sz="1600" dirty="0"/>
                        <a:t>602</a:t>
                      </a:r>
                    </a:p>
                  </a:txBody>
                  <a:tcPr marL="131536" marR="131536" marT="65768" marB="65768">
                    <a:solidFill>
                      <a:schemeClr val="accent1">
                        <a:lumMod val="40000"/>
                        <a:lumOff val="60000"/>
                      </a:schemeClr>
                    </a:solidFill>
                  </a:tcPr>
                </a:tc>
                <a:tc gridSpan="2">
                  <a:txBody>
                    <a:bodyPr/>
                    <a:lstStyle/>
                    <a:p>
                      <a:pPr algn="ctr"/>
                      <a:r>
                        <a:rPr lang="en-US" sz="1600" dirty="0"/>
                        <a:t>603</a:t>
                      </a:r>
                    </a:p>
                  </a:txBody>
                  <a:tcPr marL="131536" marR="131536" marT="65768" marB="65768">
                    <a:solidFill>
                      <a:schemeClr val="accent1">
                        <a:lumMod val="40000"/>
                        <a:lumOff val="60000"/>
                      </a:schemeClr>
                    </a:solidFill>
                  </a:tcPr>
                </a:tc>
                <a:tc hMerge="1">
                  <a:txBody>
                    <a:bodyPr/>
                    <a:lstStyle/>
                    <a:p>
                      <a:endParaRPr lang="en-US"/>
                    </a:p>
                  </a:txBody>
                  <a:tcPr/>
                </a:tc>
                <a:tc>
                  <a:txBody>
                    <a:bodyPr/>
                    <a:lstStyle/>
                    <a:p>
                      <a:pPr algn="ctr"/>
                      <a:r>
                        <a:rPr lang="en-US" sz="1600" dirty="0"/>
                        <a:t>610</a:t>
                      </a:r>
                    </a:p>
                  </a:txBody>
                  <a:tcPr marL="131536" marR="131536" marT="65768" marB="65768">
                    <a:solidFill>
                      <a:schemeClr val="accent1">
                        <a:lumMod val="40000"/>
                        <a:lumOff val="60000"/>
                      </a:schemeClr>
                    </a:solidFill>
                  </a:tcPr>
                </a:tc>
                <a:tc>
                  <a:txBody>
                    <a:bodyPr/>
                    <a:lstStyle/>
                    <a:p>
                      <a:pPr algn="ctr"/>
                      <a:r>
                        <a:rPr lang="en-US" sz="1600" dirty="0"/>
                        <a:t>614</a:t>
                      </a:r>
                    </a:p>
                  </a:txBody>
                  <a:tcPr marL="131536" marR="131536" marT="65768" marB="65768">
                    <a:solidFill>
                      <a:schemeClr val="accent1">
                        <a:lumMod val="40000"/>
                        <a:lumOff val="60000"/>
                      </a:schemeClr>
                    </a:solidFill>
                  </a:tcPr>
                </a:tc>
                <a:tc gridSpan="2">
                  <a:txBody>
                    <a:bodyPr/>
                    <a:lstStyle/>
                    <a:p>
                      <a:pPr algn="ctr"/>
                      <a:r>
                        <a:rPr lang="en-US" sz="1600" dirty="0"/>
                        <a:t>621</a:t>
                      </a:r>
                    </a:p>
                  </a:txBody>
                  <a:tcPr marL="131536" marR="131536" marT="65768" marB="65768">
                    <a:solidFill>
                      <a:schemeClr val="accent1">
                        <a:lumMod val="40000"/>
                        <a:lumOff val="60000"/>
                      </a:schemeClr>
                    </a:solidFill>
                  </a:tcPr>
                </a:tc>
                <a:tc hMerge="1">
                  <a:txBody>
                    <a:bodyPr/>
                    <a:lstStyle/>
                    <a:p>
                      <a:endParaRPr lang="en-US"/>
                    </a:p>
                  </a:txBody>
                  <a:tcPr/>
                </a:tc>
                <a:tc>
                  <a:txBody>
                    <a:bodyPr/>
                    <a:lstStyle/>
                    <a:p>
                      <a:pPr algn="ctr"/>
                      <a:r>
                        <a:rPr lang="en-US" sz="1600" dirty="0"/>
                        <a:t>622</a:t>
                      </a:r>
                    </a:p>
                  </a:txBody>
                  <a:tcPr marL="131536" marR="131536" marT="65768" marB="65768">
                    <a:solidFill>
                      <a:schemeClr val="accent1">
                        <a:lumMod val="40000"/>
                        <a:lumOff val="60000"/>
                      </a:schemeClr>
                    </a:solidFill>
                  </a:tcPr>
                </a:tc>
                <a:tc>
                  <a:txBody>
                    <a:bodyPr/>
                    <a:lstStyle/>
                    <a:p>
                      <a:pPr algn="ctr"/>
                      <a:r>
                        <a:rPr lang="en-US" sz="1600" dirty="0"/>
                        <a:t>622</a:t>
                      </a:r>
                    </a:p>
                  </a:txBody>
                  <a:tcPr marL="131536" marR="131536" marT="65768" marB="65768">
                    <a:solidFill>
                      <a:schemeClr val="accent1">
                        <a:lumMod val="40000"/>
                        <a:lumOff val="60000"/>
                      </a:schemeClr>
                    </a:solidFill>
                  </a:tcPr>
                </a:tc>
                <a:extLst>
                  <a:ext uri="{0D108BD9-81ED-4DB2-BD59-A6C34878D82A}">
                    <a16:rowId xmlns:a16="http://schemas.microsoft.com/office/drawing/2014/main" val="10002"/>
                  </a:ext>
                </a:extLst>
              </a:tr>
              <a:tr h="396509">
                <a:tc gridSpan="7">
                  <a:txBody>
                    <a:bodyPr/>
                    <a:lstStyle/>
                    <a:p>
                      <a:pPr algn="ctr"/>
                      <a:r>
                        <a:rPr lang="en-US" sz="1600" dirty="0"/>
                        <a:t>Concentration Courses</a:t>
                      </a:r>
                    </a:p>
                  </a:txBody>
                  <a:tcPr marL="131536" marR="131536" marT="65768" marB="65768">
                    <a:solidFill>
                      <a:schemeClr val="accent1">
                        <a:lumMod val="20000"/>
                        <a:lumOff val="80000"/>
                      </a:schemeClr>
                    </a:solidFill>
                  </a:tcPr>
                </a:tc>
                <a:tc hMerge="1">
                  <a:txBody>
                    <a:bodyPr/>
                    <a:lstStyle/>
                    <a:p>
                      <a:pPr algn="ctr"/>
                      <a:endParaRPr lang="en-US" sz="1600" dirty="0"/>
                    </a:p>
                  </a:txBody>
                  <a:tcPr marL="131536" marR="131536" marT="65768" marB="65768"/>
                </a:tc>
                <a:tc hMerge="1">
                  <a:txBody>
                    <a:bodyPr/>
                    <a:lstStyle/>
                    <a:p>
                      <a:pPr algn="ctr"/>
                      <a:endParaRPr lang="en-US" sz="1600" dirty="0"/>
                    </a:p>
                  </a:txBody>
                  <a:tcPr marL="131536" marR="131536" marT="65768" marB="65768"/>
                </a:tc>
                <a:tc hMerge="1">
                  <a:txBody>
                    <a:bodyPr/>
                    <a:lstStyle/>
                    <a:p>
                      <a:pPr algn="ctr"/>
                      <a:endParaRPr lang="en-US" sz="1600" dirty="0"/>
                    </a:p>
                  </a:txBody>
                  <a:tcPr marL="131536" marR="131536" marT="65768" marB="65768"/>
                </a:tc>
                <a:tc hMerge="1">
                  <a:txBody>
                    <a:bodyPr/>
                    <a:lstStyle/>
                    <a:p>
                      <a:endParaRPr lang="en-US"/>
                    </a:p>
                  </a:txBody>
                  <a:tcPr/>
                </a:tc>
                <a:tc hMerge="1">
                  <a:txBody>
                    <a:bodyPr/>
                    <a:lstStyle/>
                    <a:p>
                      <a:pPr algn="ctr"/>
                      <a:endParaRPr lang="en-US" sz="1600" dirty="0"/>
                    </a:p>
                  </a:txBody>
                  <a:tcPr marL="131536" marR="131536" marT="65768" marB="65768"/>
                </a:tc>
                <a:tc hMerge="1">
                  <a:txBody>
                    <a:bodyPr/>
                    <a:lstStyle/>
                    <a:p>
                      <a:pPr algn="ctr"/>
                      <a:endParaRPr lang="en-US" sz="1600" dirty="0"/>
                    </a:p>
                  </a:txBody>
                  <a:tcPr marL="131536" marR="131536" marT="65768" marB="65768"/>
                </a:tc>
                <a:tc gridSpan="4">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a:t>Dissertation Writing</a:t>
                      </a:r>
                    </a:p>
                  </a:txBody>
                  <a:tcPr marL="131536" marR="131536" marT="65768" marB="65768">
                    <a:solidFill>
                      <a:schemeClr val="accent1">
                        <a:lumMod val="20000"/>
                        <a:lumOff val="80000"/>
                      </a:schemeClr>
                    </a:solidFill>
                  </a:tcPr>
                </a:tc>
                <a:tc hMerge="1">
                  <a:txBody>
                    <a:bodyPr/>
                    <a:lstStyle/>
                    <a:p>
                      <a:endParaRPr lang="en-US"/>
                    </a:p>
                  </a:txBody>
                  <a:tcPr/>
                </a:tc>
                <a:tc hMerge="1">
                  <a:txBody>
                    <a:bodyPr/>
                    <a:lstStyle/>
                    <a:p>
                      <a:pPr algn="ctr"/>
                      <a:endParaRPr lang="en-US" sz="1600" dirty="0"/>
                    </a:p>
                  </a:txBody>
                  <a:tcPr marL="131536" marR="131536" marT="65768" marB="65768">
                    <a:solidFill>
                      <a:schemeClr val="bg1"/>
                    </a:solidFill>
                  </a:tcPr>
                </a:tc>
                <a:tc hMerge="1">
                  <a:txBody>
                    <a:bodyPr/>
                    <a:lstStyle/>
                    <a:p>
                      <a:pPr algn="ctr"/>
                      <a:endParaRPr lang="en-US" sz="1600" dirty="0"/>
                    </a:p>
                  </a:txBody>
                  <a:tcPr marL="131536" marR="131536" marT="65768" marB="65768">
                    <a:solidFill>
                      <a:schemeClr val="bg1"/>
                    </a:solidFill>
                  </a:tcPr>
                </a:tc>
                <a:extLst>
                  <a:ext uri="{0D108BD9-81ED-4DB2-BD59-A6C34878D82A}">
                    <a16:rowId xmlns:a16="http://schemas.microsoft.com/office/drawing/2014/main" val="10003"/>
                  </a:ext>
                </a:extLst>
              </a:tr>
              <a:tr h="533452">
                <a:tc gridSpan="11">
                  <a:txBody>
                    <a:bodyPr/>
                    <a:lstStyle/>
                    <a:p>
                      <a:pPr algn="ctr"/>
                      <a:endParaRPr lang="en-US" sz="1050" dirty="0"/>
                    </a:p>
                    <a:p>
                      <a:pPr algn="ctr"/>
                      <a:r>
                        <a:rPr lang="en-US" sz="1800" dirty="0"/>
                        <a:t>Dissertation Writing</a:t>
                      </a:r>
                      <a:endParaRPr lang="en-US" sz="1050" dirty="0"/>
                    </a:p>
                    <a:p>
                      <a:pPr algn="ctr"/>
                      <a:endParaRPr lang="en-US" sz="1100" dirty="0"/>
                    </a:p>
                  </a:txBody>
                  <a:tcPr marL="131536" marR="131536" marT="65768" marB="65768">
                    <a:solidFill>
                      <a:schemeClr val="bg1">
                        <a:alpha val="38000"/>
                      </a:schemeClr>
                    </a:solidFill>
                  </a:tcPr>
                </a:tc>
                <a:tc hMerge="1">
                  <a:txBody>
                    <a:bodyPr/>
                    <a:lstStyle/>
                    <a:p>
                      <a:pPr algn="ctr"/>
                      <a:endParaRPr lang="en-US" sz="1050" dirty="0"/>
                    </a:p>
                  </a:txBody>
                  <a:tcPr marL="131536" marR="131536" marT="65768" marB="65768">
                    <a:solidFill>
                      <a:schemeClr val="bg1">
                        <a:alpha val="38000"/>
                      </a:schemeClr>
                    </a:solidFill>
                  </a:tcPr>
                </a:tc>
                <a:tc hMerge="1">
                  <a:txBody>
                    <a:bodyPr/>
                    <a:lstStyle/>
                    <a:p>
                      <a:endParaRPr lang="en-US"/>
                    </a:p>
                  </a:txBody>
                  <a:tcPr/>
                </a:tc>
                <a:tc hMerge="1">
                  <a:txBody>
                    <a:bodyPr/>
                    <a:lstStyle/>
                    <a:p>
                      <a:pPr algn="ctr"/>
                      <a:endParaRPr lang="en-US" sz="1050" dirty="0"/>
                    </a:p>
                  </a:txBody>
                  <a:tcPr marL="131536" marR="131536" marT="65768" marB="65768">
                    <a:solidFill>
                      <a:schemeClr val="bg1">
                        <a:alpha val="38000"/>
                      </a:schemeClr>
                    </a:solidFill>
                  </a:tcPr>
                </a:tc>
                <a:tc hMerge="1">
                  <a:txBody>
                    <a:bodyPr/>
                    <a:lstStyle/>
                    <a:p>
                      <a:endParaRPr lang="en-US"/>
                    </a:p>
                  </a:txBody>
                  <a:tcPr/>
                </a:tc>
                <a:tc hMerge="1">
                  <a:txBody>
                    <a:bodyPr/>
                    <a:lstStyle/>
                    <a:p>
                      <a:endParaRPr lang="en-US"/>
                    </a:p>
                  </a:txBody>
                  <a:tcPr/>
                </a:tc>
                <a:tc hMerge="1">
                  <a:txBody>
                    <a:bodyPr/>
                    <a:lstStyle/>
                    <a:p>
                      <a:pPr algn="ctr"/>
                      <a:endParaRPr lang="en-US" sz="1200" dirty="0"/>
                    </a:p>
                  </a:txBody>
                  <a:tcPr marL="131536" marR="131536" marT="65768" marB="65768">
                    <a:noFill/>
                  </a:tcPr>
                </a:tc>
                <a:tc hMerge="1">
                  <a:txBody>
                    <a:bodyPr/>
                    <a:lstStyle/>
                    <a:p>
                      <a:pPr algn="ctr"/>
                      <a:endParaRPr lang="en-US" sz="1200" dirty="0"/>
                    </a:p>
                  </a:txBody>
                  <a:tcPr marL="131536" marR="131536" marT="65768" marB="65768">
                    <a:noFill/>
                  </a:tcPr>
                </a:tc>
                <a:tc hMerge="1">
                  <a:txBody>
                    <a:bodyPr/>
                    <a:lstStyle/>
                    <a:p>
                      <a:endParaRPr lang="en-US"/>
                    </a:p>
                  </a:txBody>
                  <a:tcPr/>
                </a:tc>
                <a:tc hMerge="1">
                  <a:txBody>
                    <a:bodyPr/>
                    <a:lstStyle/>
                    <a:p>
                      <a:endParaRPr lang="en-US"/>
                    </a:p>
                  </a:txBody>
                  <a:tcPr/>
                </a:tc>
                <a:tc hMerge="1">
                  <a:txBody>
                    <a:bodyPr/>
                    <a:lstStyle/>
                    <a:p>
                      <a:pPr algn="ctr"/>
                      <a:endParaRPr lang="en-US" sz="1200" dirty="0"/>
                    </a:p>
                  </a:txBody>
                  <a:tcPr marL="131536" marR="131536" marT="65768" marB="65768">
                    <a:noFill/>
                  </a:tcPr>
                </a:tc>
                <a:extLst>
                  <a:ext uri="{0D108BD9-81ED-4DB2-BD59-A6C34878D82A}">
                    <a16:rowId xmlns:a16="http://schemas.microsoft.com/office/drawing/2014/main" val="10004"/>
                  </a:ext>
                </a:extLst>
              </a:tr>
              <a:tr h="541722">
                <a:tc gridSpan="4">
                  <a:txBody>
                    <a:bodyPr/>
                    <a:lstStyle/>
                    <a:p>
                      <a:pPr algn="ctr"/>
                      <a:r>
                        <a:rPr lang="en-US" sz="1800" dirty="0"/>
                        <a:t>Learning How</a:t>
                      </a:r>
                    </a:p>
                  </a:txBody>
                  <a:tcPr marL="131536" marR="131536" marT="65768" marB="65768" anchor="ctr">
                    <a:solidFill>
                      <a:schemeClr val="accent1">
                        <a:lumMod val="20000"/>
                        <a:lumOff val="80000"/>
                        <a:alpha val="35000"/>
                      </a:schemeClr>
                    </a:solidFill>
                  </a:tcPr>
                </a:tc>
                <a:tc hMerge="1">
                  <a:txBody>
                    <a:bodyPr/>
                    <a:lstStyle/>
                    <a:p>
                      <a:pPr algn="ctr"/>
                      <a:endParaRPr lang="en-US" sz="1200" dirty="0"/>
                    </a:p>
                  </a:txBody>
                  <a:tcPr marL="131536" marR="131536" marT="65768" marB="65768">
                    <a:solidFill>
                      <a:srgbClr val="00FA00"/>
                    </a:solidFill>
                  </a:tcPr>
                </a:tc>
                <a:tc hMerge="1">
                  <a:txBody>
                    <a:bodyPr/>
                    <a:lstStyle/>
                    <a:p>
                      <a:endParaRPr lang="en-US"/>
                    </a:p>
                  </a:txBody>
                  <a:tcPr/>
                </a:tc>
                <a:tc h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200" dirty="0"/>
                    </a:p>
                  </a:txBody>
                  <a:tcPr marL="131536" marR="131536" marT="65768" marB="65768">
                    <a:solidFill>
                      <a:srgbClr val="00FA00"/>
                    </a:solidFill>
                  </a:tcPr>
                </a:tc>
                <a:tc gridSpan="4">
                  <a:txBody>
                    <a:bodyPr/>
                    <a:lstStyle/>
                    <a:p>
                      <a:pPr algn="ctr"/>
                      <a:r>
                        <a:rPr lang="en-US" sz="1800" dirty="0"/>
                        <a:t>Improvement</a:t>
                      </a:r>
                      <a:endParaRPr lang="en-US" sz="1050" dirty="0"/>
                    </a:p>
                  </a:txBody>
                  <a:tcPr marL="131536" marR="131536" marT="65768" marB="65768" anchor="ctr">
                    <a:solidFill>
                      <a:schemeClr val="tx2">
                        <a:lumMod val="40000"/>
                        <a:lumOff val="60000"/>
                        <a:alpha val="59000"/>
                      </a:schemeClr>
                    </a:solidFill>
                  </a:tcPr>
                </a:tc>
                <a:tc hMerge="1">
                  <a:txBody>
                    <a:bodyPr/>
                    <a:lstStyle/>
                    <a:p>
                      <a:endParaRPr lang="en-US"/>
                    </a:p>
                  </a:txBody>
                  <a:tcPr/>
                </a:tc>
                <a:tc hMerge="1">
                  <a:txBody>
                    <a:bodyPr/>
                    <a:lstStyle/>
                    <a:p>
                      <a:pPr algn="ctr"/>
                      <a:endParaRPr lang="en-US" sz="1050" dirty="0"/>
                    </a:p>
                  </a:txBody>
                  <a:tcPr marL="131536" marR="131536" marT="65768" marB="65768">
                    <a:solidFill>
                      <a:srgbClr val="73FB79">
                        <a:alpha val="79000"/>
                      </a:srgbClr>
                    </a:solidFill>
                  </a:tcPr>
                </a:tc>
                <a:tc hMerge="1">
                  <a:txBody>
                    <a:bodyPr/>
                    <a:lstStyle/>
                    <a:p>
                      <a:pPr algn="ctr"/>
                      <a:endParaRPr lang="en-US" sz="1200" dirty="0"/>
                    </a:p>
                  </a:txBody>
                  <a:tcPr marL="131536" marR="131536" marT="65768" marB="65768" anchor="ctr">
                    <a:solidFill>
                      <a:schemeClr val="tx2">
                        <a:lumMod val="60000"/>
                        <a:lumOff val="40000"/>
                      </a:schemeClr>
                    </a:solidFill>
                  </a:tcPr>
                </a:tc>
                <a:tc gridSpan="3">
                  <a:txBody>
                    <a:bodyPr/>
                    <a:lstStyle/>
                    <a:p>
                      <a:pPr algn="ctr"/>
                      <a:r>
                        <a:rPr lang="en-US" sz="1800" dirty="0">
                          <a:solidFill>
                            <a:schemeClr val="bg1"/>
                          </a:solidFill>
                        </a:rPr>
                        <a:t>Completion</a:t>
                      </a:r>
                      <a:endParaRPr lang="en-US" sz="1200" dirty="0">
                        <a:solidFill>
                          <a:schemeClr val="bg1"/>
                        </a:solidFill>
                      </a:endParaRPr>
                    </a:p>
                  </a:txBody>
                  <a:tcPr marL="131536" marR="131536" marT="65768" marB="65768" anchor="ctr">
                    <a:solidFill>
                      <a:schemeClr val="tx2">
                        <a:lumMod val="60000"/>
                        <a:lumOff val="40000"/>
                      </a:schemeClr>
                    </a:solidFill>
                  </a:tcPr>
                </a:tc>
                <a:tc hMerge="1">
                  <a:txBody>
                    <a:bodyPr/>
                    <a:lstStyle/>
                    <a:p>
                      <a:endParaRPr lang="en-US"/>
                    </a:p>
                  </a:txBody>
                  <a:tcPr/>
                </a:tc>
                <a:tc hMerge="1">
                  <a:txBody>
                    <a:bodyPr/>
                    <a:lstStyle/>
                    <a:p>
                      <a:pPr algn="ctr"/>
                      <a:endParaRPr lang="en-US" sz="1200" dirty="0"/>
                    </a:p>
                  </a:txBody>
                  <a:tcPr marL="131536" marR="131536" marT="65768" marB="65768">
                    <a:noFill/>
                  </a:tcPr>
                </a:tc>
                <a:extLst>
                  <a:ext uri="{0D108BD9-81ED-4DB2-BD59-A6C34878D82A}">
                    <a16:rowId xmlns:a16="http://schemas.microsoft.com/office/drawing/2014/main" val="10005"/>
                  </a:ext>
                </a:extLst>
              </a:tr>
            </a:tbl>
          </a:graphicData>
        </a:graphic>
      </p:graphicFrame>
      <p:cxnSp>
        <p:nvCxnSpPr>
          <p:cNvPr id="15" name="Straight Connector 14"/>
          <p:cNvCxnSpPr/>
          <p:nvPr/>
        </p:nvCxnSpPr>
        <p:spPr>
          <a:xfrm>
            <a:off x="302821" y="5394863"/>
            <a:ext cx="8229600" cy="0"/>
          </a:xfrm>
          <a:prstGeom prst="line">
            <a:avLst/>
          </a:prstGeom>
          <a:ln w="50800">
            <a:solidFill>
              <a:schemeClr val="tx2">
                <a:lumMod val="60000"/>
                <a:lumOff val="40000"/>
              </a:schemeClr>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dirty="0"/>
              <a:t>Completing Your Dissertation</a:t>
            </a:r>
          </a:p>
        </p:txBody>
      </p:sp>
      <p:sp>
        <p:nvSpPr>
          <p:cNvPr id="3" name="TextBox 2"/>
          <p:cNvSpPr txBox="1"/>
          <p:nvPr/>
        </p:nvSpPr>
        <p:spPr>
          <a:xfrm>
            <a:off x="6186306" y="1621824"/>
            <a:ext cx="1198347" cy="677108"/>
          </a:xfrm>
          <a:prstGeom prst="rect">
            <a:avLst/>
          </a:prstGeom>
          <a:solidFill>
            <a:schemeClr val="bg1"/>
          </a:solidFill>
        </p:spPr>
        <p:txBody>
          <a:bodyPr wrap="square" tIns="91440" bIns="91440" rtlCol="0">
            <a:spAutoFit/>
          </a:bodyPr>
          <a:lstStyle/>
          <a:p>
            <a:pPr algn="ctr"/>
            <a:r>
              <a:rPr lang="en-US" sz="1600" dirty="0">
                <a:latin typeface="+mn-lt"/>
              </a:rPr>
              <a:t>Proposal Defense</a:t>
            </a:r>
          </a:p>
        </p:txBody>
      </p:sp>
      <p:sp>
        <p:nvSpPr>
          <p:cNvPr id="12" name="TextBox 11"/>
          <p:cNvSpPr txBox="1"/>
          <p:nvPr/>
        </p:nvSpPr>
        <p:spPr>
          <a:xfrm>
            <a:off x="7397975" y="1621824"/>
            <a:ext cx="1389807" cy="677108"/>
          </a:xfrm>
          <a:prstGeom prst="rect">
            <a:avLst/>
          </a:prstGeom>
          <a:solidFill>
            <a:schemeClr val="bg1"/>
          </a:solidFill>
        </p:spPr>
        <p:txBody>
          <a:bodyPr wrap="square" tIns="91440" bIns="91440" rtlCol="0">
            <a:spAutoFit/>
          </a:bodyPr>
          <a:lstStyle/>
          <a:p>
            <a:pPr algn="ctr"/>
            <a:r>
              <a:rPr lang="en-US" sz="1600" dirty="0">
                <a:latin typeface="+mn-lt"/>
              </a:rPr>
              <a:t>Final </a:t>
            </a:r>
            <a:br>
              <a:rPr lang="en-US" sz="1600" dirty="0">
                <a:latin typeface="+mn-lt"/>
              </a:rPr>
            </a:br>
            <a:r>
              <a:rPr lang="en-US" sz="1600" dirty="0">
                <a:latin typeface="+mn-lt"/>
              </a:rPr>
              <a:t>Defense</a:t>
            </a:r>
          </a:p>
        </p:txBody>
      </p:sp>
      <p:sp>
        <p:nvSpPr>
          <p:cNvPr id="14" name="TextBox 13"/>
          <p:cNvSpPr txBox="1"/>
          <p:nvPr/>
        </p:nvSpPr>
        <p:spPr>
          <a:xfrm>
            <a:off x="3219495" y="1621824"/>
            <a:ext cx="1728122" cy="677108"/>
          </a:xfrm>
          <a:prstGeom prst="rect">
            <a:avLst/>
          </a:prstGeom>
          <a:solidFill>
            <a:schemeClr val="bg1"/>
          </a:solidFill>
        </p:spPr>
        <p:txBody>
          <a:bodyPr wrap="square" tIns="91440" bIns="91440" rtlCol="0">
            <a:spAutoFit/>
          </a:bodyPr>
          <a:lstStyle/>
          <a:p>
            <a:pPr algn="ctr"/>
            <a:r>
              <a:rPr lang="en-US" sz="1600" dirty="0">
                <a:latin typeface="+mn-lt"/>
              </a:rPr>
              <a:t>Purpose Statement</a:t>
            </a:r>
          </a:p>
        </p:txBody>
      </p:sp>
      <p:sp>
        <p:nvSpPr>
          <p:cNvPr id="16" name="TextBox 15"/>
          <p:cNvSpPr txBox="1"/>
          <p:nvPr/>
        </p:nvSpPr>
        <p:spPr>
          <a:xfrm>
            <a:off x="1649349" y="1621824"/>
            <a:ext cx="1487083" cy="677108"/>
          </a:xfrm>
          <a:prstGeom prst="rect">
            <a:avLst/>
          </a:prstGeom>
          <a:solidFill>
            <a:schemeClr val="bg1"/>
          </a:solidFill>
        </p:spPr>
        <p:txBody>
          <a:bodyPr wrap="square" tIns="91440" bIns="91440" rtlCol="0">
            <a:spAutoFit/>
          </a:bodyPr>
          <a:lstStyle/>
          <a:p>
            <a:pPr algn="ctr"/>
            <a:r>
              <a:rPr lang="en-US" sz="1600" dirty="0">
                <a:latin typeface="+mn-lt"/>
              </a:rPr>
              <a:t>Committee Assignments</a:t>
            </a:r>
          </a:p>
        </p:txBody>
      </p:sp>
      <p:sp>
        <p:nvSpPr>
          <p:cNvPr id="17" name="TextBox 16"/>
          <p:cNvSpPr txBox="1"/>
          <p:nvPr/>
        </p:nvSpPr>
        <p:spPr>
          <a:xfrm>
            <a:off x="4774963" y="1621824"/>
            <a:ext cx="1560750" cy="677108"/>
          </a:xfrm>
          <a:prstGeom prst="rect">
            <a:avLst/>
          </a:prstGeom>
          <a:solidFill>
            <a:schemeClr val="bg1"/>
          </a:solidFill>
        </p:spPr>
        <p:txBody>
          <a:bodyPr wrap="square" tIns="91440" bIns="91440" rtlCol="0">
            <a:spAutoFit/>
          </a:bodyPr>
          <a:lstStyle/>
          <a:p>
            <a:pPr algn="ctr"/>
            <a:r>
              <a:rPr lang="en-US" sz="1600" dirty="0">
                <a:latin typeface="+mn-lt"/>
              </a:rPr>
              <a:t>Qualifying </a:t>
            </a:r>
            <a:br>
              <a:rPr lang="en-US" sz="1600" dirty="0">
                <a:latin typeface="+mn-lt"/>
              </a:rPr>
            </a:br>
            <a:r>
              <a:rPr lang="en-US" sz="1600" dirty="0">
                <a:latin typeface="+mn-lt"/>
              </a:rPr>
              <a:t>Paper</a:t>
            </a:r>
          </a:p>
        </p:txBody>
      </p:sp>
      <p:cxnSp>
        <p:nvCxnSpPr>
          <p:cNvPr id="24" name="Straight Arrow Connector 23"/>
          <p:cNvCxnSpPr/>
          <p:nvPr/>
        </p:nvCxnSpPr>
        <p:spPr>
          <a:xfrm>
            <a:off x="4533495" y="2244435"/>
            <a:ext cx="1" cy="622513"/>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a:off x="5581743" y="2244435"/>
            <a:ext cx="1" cy="622513"/>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a:off x="6449080" y="2244435"/>
            <a:ext cx="1" cy="622513"/>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a:off x="8432258" y="2244435"/>
            <a:ext cx="1" cy="622513"/>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sp>
        <p:nvSpPr>
          <p:cNvPr id="33" name="Rectangle 32"/>
          <p:cNvSpPr/>
          <p:nvPr/>
        </p:nvSpPr>
        <p:spPr>
          <a:xfrm>
            <a:off x="130629" y="4381994"/>
            <a:ext cx="1104405" cy="49876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Freeform 20"/>
          <p:cNvSpPr/>
          <p:nvPr/>
        </p:nvSpPr>
        <p:spPr>
          <a:xfrm>
            <a:off x="2935190" y="2256312"/>
            <a:ext cx="1265825" cy="610636"/>
          </a:xfrm>
          <a:custGeom>
            <a:avLst/>
            <a:gdLst>
              <a:gd name="connsiteX0" fmla="*/ 0 w 1638809"/>
              <a:gd name="connsiteY0" fmla="*/ 0 h 605642"/>
              <a:gd name="connsiteX1" fmla="*/ 249382 w 1638809"/>
              <a:gd name="connsiteY1" fmla="*/ 273132 h 605642"/>
              <a:gd name="connsiteX2" fmla="*/ 1413164 w 1638809"/>
              <a:gd name="connsiteY2" fmla="*/ 332509 h 605642"/>
              <a:gd name="connsiteX3" fmla="*/ 1638795 w 1638809"/>
              <a:gd name="connsiteY3" fmla="*/ 605642 h 605642"/>
              <a:gd name="connsiteX0" fmla="*/ 0 w 1664035"/>
              <a:gd name="connsiteY0" fmla="*/ 0 h 605642"/>
              <a:gd name="connsiteX1" fmla="*/ 249382 w 1664035"/>
              <a:gd name="connsiteY1" fmla="*/ 273132 h 605642"/>
              <a:gd name="connsiteX2" fmla="*/ 1413164 w 1664035"/>
              <a:gd name="connsiteY2" fmla="*/ 332509 h 605642"/>
              <a:gd name="connsiteX3" fmla="*/ 1638795 w 1664035"/>
              <a:gd name="connsiteY3" fmla="*/ 605642 h 605642"/>
              <a:gd name="connsiteX0" fmla="*/ 0 w 1639851"/>
              <a:gd name="connsiteY0" fmla="*/ 0 h 605642"/>
              <a:gd name="connsiteX1" fmla="*/ 249382 w 1639851"/>
              <a:gd name="connsiteY1" fmla="*/ 273132 h 605642"/>
              <a:gd name="connsiteX2" fmla="*/ 1413164 w 1639851"/>
              <a:gd name="connsiteY2" fmla="*/ 332509 h 605642"/>
              <a:gd name="connsiteX3" fmla="*/ 1638795 w 1639851"/>
              <a:gd name="connsiteY3" fmla="*/ 605642 h 605642"/>
              <a:gd name="connsiteX0" fmla="*/ 0 w 1680025"/>
              <a:gd name="connsiteY0" fmla="*/ 0 h 605642"/>
              <a:gd name="connsiteX1" fmla="*/ 249382 w 1680025"/>
              <a:gd name="connsiteY1" fmla="*/ 273132 h 605642"/>
              <a:gd name="connsiteX2" fmla="*/ 1413164 w 1680025"/>
              <a:gd name="connsiteY2" fmla="*/ 332509 h 605642"/>
              <a:gd name="connsiteX3" fmla="*/ 1638795 w 1680025"/>
              <a:gd name="connsiteY3" fmla="*/ 605642 h 605642"/>
              <a:gd name="connsiteX0" fmla="*/ 0 w 1653023"/>
              <a:gd name="connsiteY0" fmla="*/ 0 h 605642"/>
              <a:gd name="connsiteX1" fmla="*/ 249382 w 1653023"/>
              <a:gd name="connsiteY1" fmla="*/ 273132 h 605642"/>
              <a:gd name="connsiteX2" fmla="*/ 1341912 w 1653023"/>
              <a:gd name="connsiteY2" fmla="*/ 344385 h 605642"/>
              <a:gd name="connsiteX3" fmla="*/ 1638795 w 1653023"/>
              <a:gd name="connsiteY3" fmla="*/ 605642 h 605642"/>
              <a:gd name="connsiteX0" fmla="*/ 0 w 1646973"/>
              <a:gd name="connsiteY0" fmla="*/ 0 h 605642"/>
              <a:gd name="connsiteX1" fmla="*/ 249382 w 1646973"/>
              <a:gd name="connsiteY1" fmla="*/ 273132 h 605642"/>
              <a:gd name="connsiteX2" fmla="*/ 1318161 w 1646973"/>
              <a:gd name="connsiteY2" fmla="*/ 356261 h 605642"/>
              <a:gd name="connsiteX3" fmla="*/ 1638795 w 1646973"/>
              <a:gd name="connsiteY3" fmla="*/ 605642 h 605642"/>
              <a:gd name="connsiteX0" fmla="*/ 0 w 1675256"/>
              <a:gd name="connsiteY0" fmla="*/ 0 h 605642"/>
              <a:gd name="connsiteX1" fmla="*/ 249382 w 1675256"/>
              <a:gd name="connsiteY1" fmla="*/ 273132 h 605642"/>
              <a:gd name="connsiteX2" fmla="*/ 1318161 w 1675256"/>
              <a:gd name="connsiteY2" fmla="*/ 356261 h 605642"/>
              <a:gd name="connsiteX3" fmla="*/ 1638795 w 1675256"/>
              <a:gd name="connsiteY3" fmla="*/ 605642 h 605642"/>
              <a:gd name="connsiteX0" fmla="*/ 0 w 1657895"/>
              <a:gd name="connsiteY0" fmla="*/ 0 h 605642"/>
              <a:gd name="connsiteX1" fmla="*/ 249382 w 1657895"/>
              <a:gd name="connsiteY1" fmla="*/ 273132 h 605642"/>
              <a:gd name="connsiteX2" fmla="*/ 1318161 w 1657895"/>
              <a:gd name="connsiteY2" fmla="*/ 356261 h 605642"/>
              <a:gd name="connsiteX3" fmla="*/ 1638795 w 1657895"/>
              <a:gd name="connsiteY3" fmla="*/ 605642 h 605642"/>
              <a:gd name="connsiteX0" fmla="*/ 0 w 1638795"/>
              <a:gd name="connsiteY0" fmla="*/ 0 h 605642"/>
              <a:gd name="connsiteX1" fmla="*/ 272629 w 1638795"/>
              <a:gd name="connsiteY1" fmla="*/ 234386 h 605642"/>
              <a:gd name="connsiteX2" fmla="*/ 1318161 w 1638795"/>
              <a:gd name="connsiteY2" fmla="*/ 356261 h 605642"/>
              <a:gd name="connsiteX3" fmla="*/ 1638795 w 1638795"/>
              <a:gd name="connsiteY3" fmla="*/ 605642 h 605642"/>
              <a:gd name="connsiteX0" fmla="*/ 0 w 1638795"/>
              <a:gd name="connsiteY0" fmla="*/ 0 h 605642"/>
              <a:gd name="connsiteX1" fmla="*/ 272629 w 1638795"/>
              <a:gd name="connsiteY1" fmla="*/ 234386 h 605642"/>
              <a:gd name="connsiteX2" fmla="*/ 1403402 w 1638795"/>
              <a:gd name="connsiteY2" fmla="*/ 325265 h 605642"/>
              <a:gd name="connsiteX3" fmla="*/ 1638795 w 1638795"/>
              <a:gd name="connsiteY3" fmla="*/ 605642 h 605642"/>
              <a:gd name="connsiteX0" fmla="*/ 0 w 1640220"/>
              <a:gd name="connsiteY0" fmla="*/ 0 h 605642"/>
              <a:gd name="connsiteX1" fmla="*/ 272629 w 1640220"/>
              <a:gd name="connsiteY1" fmla="*/ 234386 h 605642"/>
              <a:gd name="connsiteX2" fmla="*/ 1442148 w 1640220"/>
              <a:gd name="connsiteY2" fmla="*/ 333015 h 605642"/>
              <a:gd name="connsiteX3" fmla="*/ 1638795 w 1640220"/>
              <a:gd name="connsiteY3" fmla="*/ 605642 h 605642"/>
              <a:gd name="connsiteX0" fmla="*/ 0 w 1626765"/>
              <a:gd name="connsiteY0" fmla="*/ 0 h 613391"/>
              <a:gd name="connsiteX1" fmla="*/ 272629 w 1626765"/>
              <a:gd name="connsiteY1" fmla="*/ 234386 h 613391"/>
              <a:gd name="connsiteX2" fmla="*/ 1442148 w 1626765"/>
              <a:gd name="connsiteY2" fmla="*/ 333015 h 613391"/>
              <a:gd name="connsiteX3" fmla="*/ 1623297 w 1626765"/>
              <a:gd name="connsiteY3" fmla="*/ 613391 h 613391"/>
              <a:gd name="connsiteX0" fmla="*/ 0 w 1608445"/>
              <a:gd name="connsiteY0" fmla="*/ 0 h 621140"/>
              <a:gd name="connsiteX1" fmla="*/ 272629 w 1608445"/>
              <a:gd name="connsiteY1" fmla="*/ 234386 h 621140"/>
              <a:gd name="connsiteX2" fmla="*/ 1442148 w 1608445"/>
              <a:gd name="connsiteY2" fmla="*/ 333015 h 621140"/>
              <a:gd name="connsiteX3" fmla="*/ 1600049 w 1608445"/>
              <a:gd name="connsiteY3" fmla="*/ 621140 h 621140"/>
              <a:gd name="connsiteX0" fmla="*/ 0 w 1608445"/>
              <a:gd name="connsiteY0" fmla="*/ 0 h 597893"/>
              <a:gd name="connsiteX1" fmla="*/ 272629 w 1608445"/>
              <a:gd name="connsiteY1" fmla="*/ 234386 h 597893"/>
              <a:gd name="connsiteX2" fmla="*/ 1442148 w 1608445"/>
              <a:gd name="connsiteY2" fmla="*/ 333015 h 597893"/>
              <a:gd name="connsiteX3" fmla="*/ 1600049 w 1608445"/>
              <a:gd name="connsiteY3" fmla="*/ 597893 h 597893"/>
              <a:gd name="connsiteX0" fmla="*/ 0 w 1614306"/>
              <a:gd name="connsiteY0" fmla="*/ 0 h 613391"/>
              <a:gd name="connsiteX1" fmla="*/ 272629 w 1614306"/>
              <a:gd name="connsiteY1" fmla="*/ 234386 h 613391"/>
              <a:gd name="connsiteX2" fmla="*/ 1442148 w 1614306"/>
              <a:gd name="connsiteY2" fmla="*/ 333015 h 613391"/>
              <a:gd name="connsiteX3" fmla="*/ 1607798 w 1614306"/>
              <a:gd name="connsiteY3" fmla="*/ 613391 h 613391"/>
              <a:gd name="connsiteX0" fmla="*/ 0 w 1614306"/>
              <a:gd name="connsiteY0" fmla="*/ 0 h 613391"/>
              <a:gd name="connsiteX1" fmla="*/ 272629 w 1614306"/>
              <a:gd name="connsiteY1" fmla="*/ 234386 h 613391"/>
              <a:gd name="connsiteX2" fmla="*/ 1442148 w 1614306"/>
              <a:gd name="connsiteY2" fmla="*/ 333015 h 613391"/>
              <a:gd name="connsiteX3" fmla="*/ 1607798 w 1614306"/>
              <a:gd name="connsiteY3" fmla="*/ 613391 h 613391"/>
            </a:gdLst>
            <a:ahLst/>
            <a:cxnLst>
              <a:cxn ang="0">
                <a:pos x="connsiteX0" y="connsiteY0"/>
              </a:cxn>
              <a:cxn ang="0">
                <a:pos x="connsiteX1" y="connsiteY1"/>
              </a:cxn>
              <a:cxn ang="0">
                <a:pos x="connsiteX2" y="connsiteY2"/>
              </a:cxn>
              <a:cxn ang="0">
                <a:pos x="connsiteX3" y="connsiteY3"/>
              </a:cxn>
            </a:cxnLst>
            <a:rect l="l" t="t" r="r" b="b"/>
            <a:pathLst>
              <a:path w="1614306" h="613391">
                <a:moveTo>
                  <a:pt x="0" y="0"/>
                </a:moveTo>
                <a:cubicBezTo>
                  <a:pt x="6927" y="108857"/>
                  <a:pt x="-14224" y="186768"/>
                  <a:pt x="272629" y="234386"/>
                </a:cubicBezTo>
                <a:cubicBezTo>
                  <a:pt x="559482" y="282004"/>
                  <a:pt x="1219620" y="269848"/>
                  <a:pt x="1442148" y="333015"/>
                </a:cubicBezTo>
                <a:cubicBezTo>
                  <a:pt x="1664676" y="396182"/>
                  <a:pt x="1607798" y="613391"/>
                  <a:pt x="1607798" y="613391"/>
                </a:cubicBezTo>
              </a:path>
            </a:pathLst>
          </a:custGeom>
          <a:noFill/>
          <a:ln w="38100">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0186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to Capitalize in a Journal Name?</a:t>
            </a:r>
          </a:p>
        </p:txBody>
      </p:sp>
      <p:sp>
        <p:nvSpPr>
          <p:cNvPr id="3" name="Content Placeholder 2"/>
          <p:cNvSpPr>
            <a:spLocks noGrp="1"/>
          </p:cNvSpPr>
          <p:nvPr>
            <p:ph idx="1"/>
          </p:nvPr>
        </p:nvSpPr>
        <p:spPr/>
        <p:txBody>
          <a:bodyPr/>
          <a:lstStyle/>
          <a:p>
            <a:r>
              <a:rPr lang="en-US" dirty="0"/>
              <a:t>Major Words (section 4.15)</a:t>
            </a:r>
          </a:p>
          <a:p>
            <a:r>
              <a:rPr lang="en-US" dirty="0"/>
              <a:t>All words of 4 or more letters</a:t>
            </a:r>
          </a:p>
          <a:p>
            <a:r>
              <a:rPr lang="en-US" dirty="0"/>
              <a:t>Minor words (3 or fewer letters)</a:t>
            </a:r>
          </a:p>
          <a:p>
            <a:pPr lvl="1"/>
            <a:r>
              <a:rPr lang="en-US" dirty="0"/>
              <a:t>Conjunctions</a:t>
            </a:r>
          </a:p>
          <a:p>
            <a:pPr lvl="1"/>
            <a:r>
              <a:rPr lang="en-US" dirty="0"/>
              <a:t>Articles</a:t>
            </a:r>
          </a:p>
          <a:p>
            <a:pPr lvl="1"/>
            <a:r>
              <a:rPr lang="en-US" dirty="0"/>
              <a:t>Short prepositions</a:t>
            </a:r>
          </a:p>
          <a:p>
            <a:pPr lvl="1"/>
            <a:endParaRPr lang="en-US" dirty="0"/>
          </a:p>
          <a:p>
            <a:pPr marL="457200" lvl="1" indent="0">
              <a:buNone/>
            </a:pPr>
            <a:r>
              <a:rPr lang="en-US" i="1" dirty="0"/>
              <a:t>Journal of Contingencies and Crisis Management</a:t>
            </a:r>
          </a:p>
        </p:txBody>
      </p:sp>
    </p:spTree>
    <p:extLst>
      <p:ext uri="{BB962C8B-B14F-4D97-AF65-F5344CB8AC3E}">
        <p14:creationId xmlns:p14="http://schemas.microsoft.com/office/powerpoint/2010/main" val="2145174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 References</a:t>
            </a:r>
          </a:p>
        </p:txBody>
      </p:sp>
      <p:sp>
        <p:nvSpPr>
          <p:cNvPr id="4" name="Content Placeholder 3"/>
          <p:cNvSpPr>
            <a:spLocks noGrp="1"/>
          </p:cNvSpPr>
          <p:nvPr>
            <p:ph idx="1"/>
          </p:nvPr>
        </p:nvSpPr>
        <p:spPr>
          <a:xfrm>
            <a:off x="-219065" y="1600200"/>
            <a:ext cx="8994006" cy="4525963"/>
          </a:xfrm>
        </p:spPr>
        <p:txBody>
          <a:bodyPr>
            <a:normAutofit/>
          </a:bodyPr>
          <a:lstStyle/>
          <a:p>
            <a:pPr marL="915988" lvl="1" indent="-458788">
              <a:lnSpc>
                <a:spcPct val="150000"/>
              </a:lnSpc>
              <a:buNone/>
            </a:pPr>
            <a:r>
              <a:rPr lang="en-US" dirty="0"/>
              <a:t>Johnson, B. A., Smith, R. S., &amp; Jones, Q. (1967). Jobs in America: A century of inconsistency. </a:t>
            </a:r>
            <a:r>
              <a:rPr lang="en-US" i="1" dirty="0"/>
              <a:t>Journal of Teacher Education, 11</a:t>
            </a:r>
            <a:r>
              <a:rPr lang="en-US" dirty="0"/>
              <a:t>(6), 94-107.</a:t>
            </a:r>
          </a:p>
          <a:p>
            <a:pPr marL="457200" lvl="1" indent="0">
              <a:buNone/>
            </a:pPr>
            <a:endParaRPr lang="en-US" dirty="0"/>
          </a:p>
          <a:p>
            <a:pPr marL="457200" lvl="1" indent="0">
              <a:buNone/>
            </a:pPr>
            <a:endParaRPr lang="en-US" dirty="0"/>
          </a:p>
          <a:p>
            <a:pPr marL="457200" lvl="1" indent="0">
              <a:buNone/>
            </a:pPr>
            <a:r>
              <a:rPr lang="en-US" dirty="0"/>
              <a:t> </a:t>
            </a:r>
          </a:p>
        </p:txBody>
      </p:sp>
      <p:sp>
        <p:nvSpPr>
          <p:cNvPr id="3" name="Oval 2"/>
          <p:cNvSpPr/>
          <p:nvPr/>
        </p:nvSpPr>
        <p:spPr>
          <a:xfrm>
            <a:off x="1715402" y="1797738"/>
            <a:ext cx="527816" cy="52781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4082327" y="1929682"/>
            <a:ext cx="527816" cy="52781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2070028" y="2457498"/>
            <a:ext cx="527816" cy="52781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3735947" y="3084232"/>
            <a:ext cx="527816" cy="52781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3" name="Group 12"/>
          <p:cNvGrpSpPr/>
          <p:nvPr/>
        </p:nvGrpSpPr>
        <p:grpSpPr>
          <a:xfrm>
            <a:off x="816466" y="2267789"/>
            <a:ext cx="7628590" cy="651474"/>
            <a:chOff x="816466" y="2267789"/>
            <a:chExt cx="7628590" cy="651474"/>
          </a:xfrm>
        </p:grpSpPr>
        <p:cxnSp>
          <p:nvCxnSpPr>
            <p:cNvPr id="10" name="Straight Connector 9"/>
            <p:cNvCxnSpPr/>
            <p:nvPr/>
          </p:nvCxnSpPr>
          <p:spPr>
            <a:xfrm>
              <a:off x="7447154" y="2267789"/>
              <a:ext cx="997902"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816466" y="2919263"/>
              <a:ext cx="5137958"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464678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3" grpId="0" animBg="1"/>
      <p:bldP spid="5"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45635" y="784406"/>
            <a:ext cx="7410322" cy="2308324"/>
          </a:xfrm>
          <a:prstGeom prst="rect">
            <a:avLst/>
          </a:prstGeom>
        </p:spPr>
        <p:txBody>
          <a:bodyPr wrap="square">
            <a:spAutoFit/>
          </a:bodyPr>
          <a:lstStyle/>
          <a:p>
            <a:pPr marL="458788" indent="-458788"/>
            <a:r>
              <a:rPr lang="en-US" sz="2400" dirty="0">
                <a:solidFill>
                  <a:srgbClr val="404040"/>
                </a:solidFill>
                <a:latin typeface="Qualtrics Grotesque" charset="0"/>
              </a:rPr>
              <a:t>How many errors are in the following APA reference?</a:t>
            </a:r>
            <a:br>
              <a:rPr lang="en-US" sz="2400" dirty="0"/>
            </a:br>
            <a:br>
              <a:rPr lang="en-US" sz="2400" dirty="0"/>
            </a:br>
            <a:endParaRPr lang="en-US" sz="2400" dirty="0"/>
          </a:p>
          <a:p>
            <a:pPr marL="458788" indent="-458788"/>
            <a:r>
              <a:rPr lang="en-US" sz="2400" dirty="0">
                <a:solidFill>
                  <a:srgbClr val="404040"/>
                </a:solidFill>
                <a:latin typeface="Qualtrics Grotesque" charset="0"/>
              </a:rPr>
              <a:t>Waggoner, J. &amp; Carroll, J.B. (2002). 16,000 and counting: multiple measures of candidate competency. Journal of Teacher Education, 36 (3), pp. 78-91</a:t>
            </a:r>
            <a:endParaRPr lang="en-US" sz="2400" dirty="0"/>
          </a:p>
        </p:txBody>
      </p:sp>
    </p:spTree>
    <p:extLst>
      <p:ext uri="{BB962C8B-B14F-4D97-AF65-F5344CB8AC3E}">
        <p14:creationId xmlns:p14="http://schemas.microsoft.com/office/powerpoint/2010/main" val="333207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DD9E32DE-94F7-9140-9B5E-6F7E82C2A777}"/>
              </a:ext>
            </a:extLst>
          </p:cNvPr>
          <p:cNvSpPr/>
          <p:nvPr/>
        </p:nvSpPr>
        <p:spPr>
          <a:xfrm>
            <a:off x="701261" y="786334"/>
            <a:ext cx="7410322" cy="5078313"/>
          </a:xfrm>
          <a:prstGeom prst="rect">
            <a:avLst/>
          </a:prstGeom>
        </p:spPr>
        <p:txBody>
          <a:bodyPr wrap="square">
            <a:spAutoFit/>
          </a:bodyPr>
          <a:lstStyle/>
          <a:p>
            <a:pPr marL="458788" indent="-458788"/>
            <a:br>
              <a:rPr lang="en-US" sz="2400" dirty="0"/>
            </a:br>
            <a:br>
              <a:rPr lang="en-US" sz="2400" dirty="0"/>
            </a:br>
            <a:endParaRPr lang="en-US" sz="2400" dirty="0">
              <a:solidFill>
                <a:srgbClr val="404040"/>
              </a:solidFill>
              <a:latin typeface="Qualtrics Grotesque" charset="0"/>
            </a:endParaRPr>
          </a:p>
          <a:p>
            <a:pPr marL="458788" indent="-458788"/>
            <a:endParaRPr lang="en-US" sz="2400" dirty="0">
              <a:solidFill>
                <a:srgbClr val="404040"/>
              </a:solidFill>
              <a:latin typeface="Qualtrics Grotesque" charset="0"/>
            </a:endParaRPr>
          </a:p>
          <a:p>
            <a:pPr marL="458788" indent="-458788"/>
            <a:endParaRPr lang="en-US" sz="2400" dirty="0">
              <a:solidFill>
                <a:srgbClr val="404040"/>
              </a:solidFill>
              <a:latin typeface="Qualtrics Grotesque" charset="0"/>
            </a:endParaRPr>
          </a:p>
          <a:p>
            <a:pPr marL="458788" indent="-458788"/>
            <a:endParaRPr lang="en-US" sz="2400" dirty="0">
              <a:solidFill>
                <a:srgbClr val="404040"/>
              </a:solidFill>
              <a:latin typeface="Qualtrics Grotesque" charset="0"/>
            </a:endParaRPr>
          </a:p>
          <a:p>
            <a:pPr marL="458788" indent="-458788"/>
            <a:endParaRPr lang="en-US" sz="2400" dirty="0">
              <a:solidFill>
                <a:srgbClr val="404040"/>
              </a:solidFill>
              <a:latin typeface="Qualtrics Grotesque" charset="0"/>
            </a:endParaRPr>
          </a:p>
          <a:p>
            <a:pPr marL="458788" indent="-458788"/>
            <a:endParaRPr lang="en-US" sz="2400" dirty="0">
              <a:solidFill>
                <a:srgbClr val="404040"/>
              </a:solidFill>
              <a:latin typeface="Qualtrics Grotesque" charset="0"/>
            </a:endParaRPr>
          </a:p>
          <a:p>
            <a:pPr marL="458788" indent="-458788">
              <a:lnSpc>
                <a:spcPct val="150000"/>
              </a:lnSpc>
            </a:pPr>
            <a:r>
              <a:rPr lang="en-US" sz="2400" dirty="0">
                <a:solidFill>
                  <a:srgbClr val="404040"/>
                </a:solidFill>
                <a:latin typeface="Qualtrics Grotesque" charset="0"/>
              </a:rPr>
              <a:t>Waggoner, J., &amp; Carroll, J. B. (2002). 16,000 and counting: Multiple measures of candidate competency. </a:t>
            </a:r>
            <a:r>
              <a:rPr lang="en-US" sz="2400" i="1" dirty="0">
                <a:solidFill>
                  <a:srgbClr val="404040"/>
                </a:solidFill>
                <a:latin typeface="Qualtrics Grotesque" charset="0"/>
              </a:rPr>
              <a:t>Journal of Teacher Education, 36</a:t>
            </a:r>
            <a:r>
              <a:rPr lang="en-US" sz="2400" dirty="0">
                <a:solidFill>
                  <a:srgbClr val="404040"/>
                </a:solidFill>
                <a:latin typeface="Qualtrics Grotesque" charset="0"/>
              </a:rPr>
              <a:t>(3), 78-91.</a:t>
            </a:r>
            <a:endParaRPr lang="en-US" sz="2400" dirty="0"/>
          </a:p>
          <a:p>
            <a:pPr marL="458788" indent="-458788"/>
            <a:endParaRPr lang="en-US" sz="2400" dirty="0"/>
          </a:p>
        </p:txBody>
      </p:sp>
      <p:sp>
        <p:nvSpPr>
          <p:cNvPr id="4" name="Rectangle 3"/>
          <p:cNvSpPr/>
          <p:nvPr/>
        </p:nvSpPr>
        <p:spPr>
          <a:xfrm>
            <a:off x="745635" y="784406"/>
            <a:ext cx="7410322" cy="3785652"/>
          </a:xfrm>
          <a:prstGeom prst="rect">
            <a:avLst/>
          </a:prstGeom>
        </p:spPr>
        <p:txBody>
          <a:bodyPr wrap="square">
            <a:spAutoFit/>
          </a:bodyPr>
          <a:lstStyle/>
          <a:p>
            <a:pPr marL="458788" indent="-458788"/>
            <a:r>
              <a:rPr lang="en-US" sz="2400" dirty="0">
                <a:solidFill>
                  <a:srgbClr val="404040"/>
                </a:solidFill>
                <a:latin typeface="Qualtrics Grotesque" charset="0"/>
              </a:rPr>
              <a:t>How many errors are in the following APA reference?</a:t>
            </a:r>
            <a:br>
              <a:rPr lang="en-US" sz="2400" dirty="0"/>
            </a:br>
            <a:br>
              <a:rPr lang="en-US" sz="2400" dirty="0"/>
            </a:br>
            <a:endParaRPr lang="en-US" sz="2400" dirty="0"/>
          </a:p>
          <a:p>
            <a:pPr marL="458788" indent="-458788"/>
            <a:r>
              <a:rPr lang="en-US" sz="2400" dirty="0">
                <a:solidFill>
                  <a:srgbClr val="404040"/>
                </a:solidFill>
                <a:latin typeface="Qualtrics Grotesque" charset="0"/>
              </a:rPr>
              <a:t>Waggoner, J. &amp; Carroll, J.B. (2002). 16,000 and counting: multiple measures of candidate competency. </a:t>
            </a:r>
            <a:r>
              <a:rPr lang="en-US" sz="2400" dirty="0">
                <a:latin typeface="Qualtrics Grotesque" charset="0"/>
              </a:rPr>
              <a:t>Journal of Teacher Education,</a:t>
            </a:r>
            <a:r>
              <a:rPr lang="en-US" sz="2400" dirty="0">
                <a:solidFill>
                  <a:srgbClr val="FF0000"/>
                </a:solidFill>
                <a:latin typeface="Qualtrics Grotesque" charset="0"/>
              </a:rPr>
              <a:t> </a:t>
            </a:r>
            <a:r>
              <a:rPr lang="en-US" sz="2400" dirty="0">
                <a:latin typeface="Qualtrics Grotesque" charset="0"/>
              </a:rPr>
              <a:t>36</a:t>
            </a:r>
            <a:r>
              <a:rPr lang="en-US" sz="2400" dirty="0">
                <a:solidFill>
                  <a:srgbClr val="404040"/>
                </a:solidFill>
                <a:latin typeface="Qualtrics Grotesque" charset="0"/>
              </a:rPr>
              <a:t> (3), pp. 78-91</a:t>
            </a:r>
          </a:p>
          <a:p>
            <a:pPr marL="458788" indent="-458788"/>
            <a:endParaRPr lang="en-US" sz="2400" dirty="0">
              <a:solidFill>
                <a:srgbClr val="404040"/>
              </a:solidFill>
              <a:latin typeface="Qualtrics Grotesque" charset="0"/>
            </a:endParaRPr>
          </a:p>
          <a:p>
            <a:pPr marL="458788" indent="-458788"/>
            <a:endParaRPr lang="en-US" sz="2400" dirty="0">
              <a:solidFill>
                <a:srgbClr val="404040"/>
              </a:solidFill>
              <a:latin typeface="Qualtrics Grotesque" charset="0"/>
            </a:endParaRPr>
          </a:p>
          <a:p>
            <a:pPr marL="458788" indent="-458788"/>
            <a:endParaRPr lang="en-US" sz="2400" dirty="0">
              <a:solidFill>
                <a:srgbClr val="404040"/>
              </a:solidFill>
              <a:latin typeface="Qualtrics Grotesque" charset="0"/>
            </a:endParaRPr>
          </a:p>
          <a:p>
            <a:pPr marL="458788" indent="-458788"/>
            <a:endParaRPr lang="en-US" sz="2400" dirty="0"/>
          </a:p>
        </p:txBody>
      </p:sp>
      <p:sp>
        <p:nvSpPr>
          <p:cNvPr id="3" name="Oval 2"/>
          <p:cNvSpPr/>
          <p:nvPr/>
        </p:nvSpPr>
        <p:spPr>
          <a:xfrm>
            <a:off x="2205727" y="1871252"/>
            <a:ext cx="527816" cy="52781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1132706" y="2235146"/>
            <a:ext cx="527816" cy="52781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4063832" y="2636363"/>
            <a:ext cx="527816" cy="52781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4805085" y="2645693"/>
            <a:ext cx="527816" cy="52781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5831319" y="2637462"/>
            <a:ext cx="527816" cy="52781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p:cNvSpPr txBox="1"/>
          <p:nvPr/>
        </p:nvSpPr>
        <p:spPr>
          <a:xfrm>
            <a:off x="6625736" y="2979513"/>
            <a:ext cx="1530221" cy="369332"/>
          </a:xfrm>
          <a:prstGeom prst="rect">
            <a:avLst/>
          </a:prstGeom>
          <a:noFill/>
        </p:spPr>
        <p:txBody>
          <a:bodyPr wrap="square" rtlCol="0">
            <a:spAutoFit/>
          </a:bodyPr>
          <a:lstStyle/>
          <a:p>
            <a:r>
              <a:rPr lang="en-US" dirty="0">
                <a:solidFill>
                  <a:srgbClr val="FF0000"/>
                </a:solidFill>
              </a:rPr>
              <a:t>Line spacing</a:t>
            </a:r>
          </a:p>
        </p:txBody>
      </p:sp>
      <p:sp>
        <p:nvSpPr>
          <p:cNvPr id="10" name="TextBox 9">
            <a:extLst>
              <a:ext uri="{FF2B5EF4-FFF2-40B4-BE49-F238E27FC236}">
                <a16:creationId xmlns:a16="http://schemas.microsoft.com/office/drawing/2014/main" id="{B633245D-42BF-754A-8299-BC398CF99D41}"/>
              </a:ext>
            </a:extLst>
          </p:cNvPr>
          <p:cNvSpPr txBox="1"/>
          <p:nvPr/>
        </p:nvSpPr>
        <p:spPr>
          <a:xfrm>
            <a:off x="280051" y="2979513"/>
            <a:ext cx="3305343" cy="369332"/>
          </a:xfrm>
          <a:prstGeom prst="rect">
            <a:avLst/>
          </a:prstGeom>
          <a:noFill/>
        </p:spPr>
        <p:txBody>
          <a:bodyPr wrap="square" rtlCol="0">
            <a:spAutoFit/>
          </a:bodyPr>
          <a:lstStyle/>
          <a:p>
            <a:r>
              <a:rPr lang="en-US" dirty="0">
                <a:solidFill>
                  <a:srgbClr val="FF0000"/>
                </a:solidFill>
              </a:rPr>
              <a:t>Italic journal name and volume</a:t>
            </a:r>
          </a:p>
        </p:txBody>
      </p:sp>
      <p:sp>
        <p:nvSpPr>
          <p:cNvPr id="12" name="Oval 11">
            <a:extLst>
              <a:ext uri="{FF2B5EF4-FFF2-40B4-BE49-F238E27FC236}">
                <a16:creationId xmlns:a16="http://schemas.microsoft.com/office/drawing/2014/main" id="{4C9B54E6-3096-D440-B958-5ADBBC462747}"/>
              </a:ext>
            </a:extLst>
          </p:cNvPr>
          <p:cNvSpPr/>
          <p:nvPr/>
        </p:nvSpPr>
        <p:spPr>
          <a:xfrm>
            <a:off x="3594689" y="1871252"/>
            <a:ext cx="527816" cy="52781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1277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3" grpId="0" animBg="1"/>
      <p:bldP spid="5" grpId="0" animBg="1"/>
      <p:bldP spid="7" grpId="0" animBg="1"/>
      <p:bldP spid="8" grpId="0" animBg="1"/>
      <p:bldP spid="9" grpId="0" animBg="1"/>
      <p:bldP spid="2" grpId="0"/>
      <p:bldP spid="10" grpId="0"/>
      <p:bldP spid="12" grpId="0" animBg="1"/>
      <p:bldP spid="12"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Go here and write the APA reference</a:t>
            </a:r>
          </a:p>
          <a:p>
            <a:endParaRPr lang="en-US" dirty="0"/>
          </a:p>
          <a:p>
            <a:pPr marL="0" indent="0">
              <a:buNone/>
            </a:pPr>
            <a:r>
              <a:rPr lang="en-US" dirty="0">
                <a:hlinkClick r:id="rId3"/>
              </a:rPr>
              <a:t>http://</a:t>
            </a:r>
            <a:r>
              <a:rPr lang="en-US" dirty="0" err="1">
                <a:hlinkClick r:id="rId3"/>
              </a:rPr>
              <a:t>www.sciencedirect.com</a:t>
            </a:r>
            <a:r>
              <a:rPr lang="en-US" dirty="0">
                <a:hlinkClick r:id="rId3"/>
              </a:rPr>
              <a:t>/science/article/</a:t>
            </a:r>
            <a:r>
              <a:rPr lang="en-US" dirty="0" err="1">
                <a:hlinkClick r:id="rId3"/>
              </a:rPr>
              <a:t>pii</a:t>
            </a:r>
            <a:r>
              <a:rPr lang="en-US" dirty="0">
                <a:hlinkClick r:id="rId3"/>
              </a:rPr>
              <a:t>/S0079742102800056</a:t>
            </a:r>
            <a:endParaRPr lang="en-US" dirty="0"/>
          </a:p>
        </p:txBody>
      </p:sp>
    </p:spTree>
    <p:extLst>
      <p:ext uri="{BB962C8B-B14F-4D97-AF65-F5344CB8AC3E}">
        <p14:creationId xmlns:p14="http://schemas.microsoft.com/office/powerpoint/2010/main" val="1791029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1BB636A-7F93-7649-9DC5-DCDD6345F1A8}"/>
              </a:ext>
            </a:extLst>
          </p:cNvPr>
          <p:cNvSpPr txBox="1"/>
          <p:nvPr/>
        </p:nvSpPr>
        <p:spPr>
          <a:xfrm>
            <a:off x="1250576" y="1371600"/>
            <a:ext cx="7449671" cy="2204899"/>
          </a:xfrm>
          <a:prstGeom prst="rect">
            <a:avLst/>
          </a:prstGeom>
          <a:noFill/>
        </p:spPr>
        <p:txBody>
          <a:bodyPr wrap="square" rtlCol="0">
            <a:spAutoFit/>
          </a:bodyPr>
          <a:lstStyle/>
          <a:p>
            <a:pPr marL="520700" indent="-520700">
              <a:lnSpc>
                <a:spcPct val="200000"/>
              </a:lnSpc>
            </a:pPr>
            <a:r>
              <a:rPr lang="en-US" sz="2400" dirty="0"/>
              <a:t>Mayer, R. E. (2002). Multimedia learning. In B. Ross (Ed.), </a:t>
            </a:r>
            <a:r>
              <a:rPr lang="en-US" sz="2400" i="1" dirty="0"/>
              <a:t>Psychology of learning and motivation: Vol. 41 </a:t>
            </a:r>
            <a:r>
              <a:rPr lang="en-US" sz="2400" dirty="0"/>
              <a:t>(pp. 85-139). Amsterdam, Netherlands: Elsevier.</a:t>
            </a:r>
          </a:p>
        </p:txBody>
      </p:sp>
    </p:spTree>
    <p:extLst>
      <p:ext uri="{BB962C8B-B14F-4D97-AF65-F5344CB8AC3E}">
        <p14:creationId xmlns:p14="http://schemas.microsoft.com/office/powerpoint/2010/main" val="3796487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Reviewing Articles</a:t>
            </a:r>
          </a:p>
        </p:txBody>
      </p:sp>
      <p:sp>
        <p:nvSpPr>
          <p:cNvPr id="5" name="Content Placeholder 4"/>
          <p:cNvSpPr>
            <a:spLocks noGrp="1"/>
          </p:cNvSpPr>
          <p:nvPr>
            <p:ph idx="1"/>
          </p:nvPr>
        </p:nvSpPr>
        <p:spPr/>
        <p:txBody>
          <a:bodyPr>
            <a:normAutofit fontScale="92500" lnSpcReduction="20000"/>
          </a:bodyPr>
          <a:lstStyle/>
          <a:p>
            <a:r>
              <a:rPr lang="en-US" dirty="0"/>
              <a:t>“Citation of an article implies that you have personally read the cited work.” </a:t>
            </a:r>
            <a:r>
              <a:rPr lang="en-US" sz="2000" dirty="0"/>
              <a:t>[p.169]</a:t>
            </a:r>
          </a:p>
          <a:p>
            <a:r>
              <a:rPr lang="en-US" dirty="0"/>
              <a:t>“Say only what needs to be said.” </a:t>
            </a:r>
            <a:r>
              <a:rPr lang="en-US" sz="2000" dirty="0"/>
              <a:t>[3.08]</a:t>
            </a:r>
          </a:p>
          <a:p>
            <a:r>
              <a:rPr lang="en-US" dirty="0"/>
              <a:t>When to use the phrase </a:t>
            </a:r>
            <a:r>
              <a:rPr lang="en-US" i="1" dirty="0"/>
              <a:t>research says …</a:t>
            </a:r>
          </a:p>
          <a:p>
            <a:pPr lvl="1"/>
            <a:r>
              <a:rPr lang="en-US" dirty="0"/>
              <a:t>Research says that cooperative learning has social benefits.</a:t>
            </a:r>
          </a:p>
          <a:p>
            <a:pPr lvl="1"/>
            <a:r>
              <a:rPr lang="en-US" dirty="0"/>
              <a:t>Use this structure only when </a:t>
            </a:r>
            <a:r>
              <a:rPr lang="en-US" i="1" dirty="0"/>
              <a:t>research</a:t>
            </a:r>
            <a:r>
              <a:rPr lang="en-US" dirty="0"/>
              <a:t> is plural, otherwise omit the phrase and cite the specific research.</a:t>
            </a:r>
          </a:p>
          <a:p>
            <a:pPr lvl="1"/>
            <a:r>
              <a:rPr lang="en-US" dirty="0"/>
              <a:t>“research says” should be immediately followed by citations.</a:t>
            </a:r>
          </a:p>
        </p:txBody>
      </p:sp>
    </p:spTree>
    <p:extLst>
      <p:ext uri="{BB962C8B-B14F-4D97-AF65-F5344CB8AC3E}">
        <p14:creationId xmlns:p14="http://schemas.microsoft.com/office/powerpoint/2010/main" val="840497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0" end="0"/>
                                            </p:txEl>
                                          </p:spTgt>
                                        </p:tgtEl>
                                        <p:attrNameLst>
                                          <p:attrName>ppt_c</p:attrName>
                                        </p:attrNameLst>
                                      </p:cBhvr>
                                      <p:to>
                                        <a:schemeClr val="accent1"/>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1" end="1"/>
                                            </p:txEl>
                                          </p:spTgt>
                                        </p:tgtEl>
                                        <p:attrNameLst>
                                          <p:attrName>ppt_c</p:attrName>
                                        </p:attrNameLst>
                                      </p:cBhvr>
                                      <p:to>
                                        <a:schemeClr val="accent1"/>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2" end="2"/>
                                            </p:txEl>
                                          </p:spTgt>
                                        </p:tgtEl>
                                        <p:attrNameLst>
                                          <p:attrName>ppt_c</p:attrName>
                                        </p:attrNameLst>
                                      </p:cBhvr>
                                      <p:to>
                                        <a:schemeClr val="accent1"/>
                                      </p:to>
                                    </p:animClr>
                                  </p:subTnLst>
                                </p:cTn>
                              </p:par>
                              <p:par>
                                <p:cTn id="15" presetID="1" presetClass="entr" presetSubtype="0" fill="hold" grpId="0"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3" end="3"/>
                                            </p:txEl>
                                          </p:spTgt>
                                        </p:tgtEl>
                                        <p:attrNameLst>
                                          <p:attrName>ppt_c</p:attrName>
                                        </p:attrNameLst>
                                      </p:cBhvr>
                                      <p:to>
                                        <a:schemeClr val="accent1"/>
                                      </p:to>
                                    </p:animClr>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Terms</a:t>
            </a:r>
          </a:p>
        </p:txBody>
      </p:sp>
      <p:sp>
        <p:nvSpPr>
          <p:cNvPr id="3" name="Content Placeholder 2"/>
          <p:cNvSpPr>
            <a:spLocks noGrp="1"/>
          </p:cNvSpPr>
          <p:nvPr>
            <p:ph idx="1"/>
          </p:nvPr>
        </p:nvSpPr>
        <p:spPr>
          <a:xfrm>
            <a:off x="457200" y="1600200"/>
            <a:ext cx="8538796" cy="4525963"/>
          </a:xfrm>
        </p:spPr>
        <p:txBody>
          <a:bodyPr>
            <a:normAutofit fontScale="85000" lnSpcReduction="10000"/>
          </a:bodyPr>
          <a:lstStyle/>
          <a:p>
            <a:r>
              <a:rPr lang="en-US" dirty="0"/>
              <a:t>To introduce key terms, put them in italic. </a:t>
            </a:r>
            <a:br>
              <a:rPr lang="en-US" dirty="0"/>
            </a:br>
            <a:r>
              <a:rPr lang="en-US" dirty="0"/>
              <a:t>Italic can be used for emphasis if emphasis can not be shown through syntax. </a:t>
            </a:r>
          </a:p>
          <a:p>
            <a:r>
              <a:rPr lang="en-US" dirty="0"/>
              <a:t>Ironic, slang, or coined expressions are in quote marks. </a:t>
            </a:r>
          </a:p>
          <a:p>
            <a:r>
              <a:rPr lang="en-US" dirty="0"/>
              <a:t>Sometimes it is difficult to tell the difference. When in doubt use italic.</a:t>
            </a:r>
          </a:p>
          <a:p>
            <a:r>
              <a:rPr lang="en-US" dirty="0"/>
              <a:t>After a key term or coined expression has been intro-</a:t>
            </a:r>
            <a:r>
              <a:rPr lang="en-US" dirty="0" err="1"/>
              <a:t>duced</a:t>
            </a:r>
            <a:r>
              <a:rPr lang="en-US" dirty="0"/>
              <a:t> do not put it in italics or quote marks again. </a:t>
            </a:r>
          </a:p>
          <a:p>
            <a:r>
              <a:rPr lang="en-US" dirty="0">
                <a:latin typeface="Times" charset="0"/>
                <a:ea typeface="ヒラギノ明朝 ProN W3" charset="0"/>
                <a:cs typeface="ヒラギノ明朝 ProN W3" charset="0"/>
              </a:rPr>
              <a:t>Note: Single quotation marks are only used in direct quotations to set off material that was in double quotation marks in the original.</a:t>
            </a:r>
          </a:p>
          <a:p>
            <a:endParaRPr lang="en-US" dirty="0"/>
          </a:p>
          <a:p>
            <a:endParaRPr lang="en-US" dirty="0"/>
          </a:p>
        </p:txBody>
      </p:sp>
    </p:spTree>
    <p:extLst>
      <p:ext uri="{BB962C8B-B14F-4D97-AF65-F5344CB8AC3E}">
        <p14:creationId xmlns:p14="http://schemas.microsoft.com/office/powerpoint/2010/main" val="454383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US">
                <a:latin typeface="Times" charset="0"/>
                <a:ea typeface="ヒラギノ明朝 ProN W3" charset="0"/>
                <a:cs typeface="ヒラギノ明朝 ProN W3" charset="0"/>
              </a:rPr>
              <a:t>Contractions</a:t>
            </a:r>
          </a:p>
        </p:txBody>
      </p:sp>
      <p:sp>
        <p:nvSpPr>
          <p:cNvPr id="61442" name="Content Placeholder 2"/>
          <p:cNvSpPr>
            <a:spLocks noGrp="1"/>
          </p:cNvSpPr>
          <p:nvPr>
            <p:ph idx="1"/>
          </p:nvPr>
        </p:nvSpPr>
        <p:spPr/>
        <p:txBody>
          <a:bodyPr/>
          <a:lstStyle/>
          <a:p>
            <a:r>
              <a:rPr lang="en-US" dirty="0">
                <a:latin typeface="Times" charset="0"/>
                <a:ea typeface="ヒラギノ明朝 ProN W3" charset="0"/>
                <a:cs typeface="ヒラギノ明朝 ProN W3" charset="0"/>
              </a:rPr>
              <a:t>Do not use contractions in APA writing.</a:t>
            </a:r>
          </a:p>
          <a:p>
            <a:pPr lvl="1"/>
            <a:r>
              <a:rPr lang="en-US" dirty="0">
                <a:latin typeface="Times" charset="0"/>
                <a:ea typeface="ヒラギノ明朝 ProN W3" charset="0"/>
                <a:cs typeface="ヒラギノ明朝 ProN W3" charset="0"/>
              </a:rPr>
              <a:t>Ok, it alludes to this in about 10 places in the manual although it never says it. </a:t>
            </a:r>
          </a:p>
          <a:p>
            <a:pPr lvl="1"/>
            <a:r>
              <a:rPr lang="en-US" dirty="0">
                <a:latin typeface="Times" charset="0"/>
                <a:ea typeface="ヒラギノ明朝 ProN W3" charset="0"/>
                <a:cs typeface="ヒラギノ明朝 ProN W3" charset="0"/>
              </a:rPr>
              <a:t>The manual does say that scientific writing is formal writing and there is general agreement in the research community that use of contractions is an informal device.</a:t>
            </a:r>
          </a:p>
        </p:txBody>
      </p:sp>
    </p:spTree>
    <p:extLst>
      <p:ext uri="{BB962C8B-B14F-4D97-AF65-F5344CB8AC3E}">
        <p14:creationId xmlns:p14="http://schemas.microsoft.com/office/powerpoint/2010/main" val="30648384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Head</a:t>
            </a:r>
          </a:p>
        </p:txBody>
      </p:sp>
      <p:sp>
        <p:nvSpPr>
          <p:cNvPr id="3" name="Content Placeholder 2"/>
          <p:cNvSpPr>
            <a:spLocks noGrp="1"/>
          </p:cNvSpPr>
          <p:nvPr>
            <p:ph idx="1"/>
          </p:nvPr>
        </p:nvSpPr>
        <p:spPr/>
        <p:txBody>
          <a:bodyPr/>
          <a:lstStyle/>
          <a:p>
            <a:r>
              <a:rPr lang="en-US" dirty="0"/>
              <a:t>Top of every page, flush left</a:t>
            </a:r>
          </a:p>
          <a:p>
            <a:r>
              <a:rPr lang="en-US" dirty="0"/>
              <a:t>Preceded by Running head:</a:t>
            </a:r>
          </a:p>
          <a:p>
            <a:r>
              <a:rPr lang="en-US" dirty="0"/>
              <a:t>All Caps</a:t>
            </a:r>
          </a:p>
          <a:p>
            <a:r>
              <a:rPr lang="en-US" dirty="0"/>
              <a:t>No more than 50 characters including spaces and punctuation.</a:t>
            </a:r>
          </a:p>
          <a:p>
            <a:pPr marL="0" indent="0">
              <a:buNone/>
            </a:pPr>
            <a:endParaRPr lang="en-US" dirty="0"/>
          </a:p>
          <a:p>
            <a:pPr marL="0" indent="0">
              <a:buNone/>
            </a:pPr>
            <a:r>
              <a:rPr lang="en-US" sz="2400" dirty="0"/>
              <a:t>Running head: TECHNOLOGY AND LEARNING</a:t>
            </a:r>
          </a:p>
        </p:txBody>
      </p:sp>
    </p:spTree>
    <p:extLst>
      <p:ext uri="{BB962C8B-B14F-4D97-AF65-F5344CB8AC3E}">
        <p14:creationId xmlns:p14="http://schemas.microsoft.com/office/powerpoint/2010/main" val="1200915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Advanced APA Style</a:t>
            </a:r>
          </a:p>
        </p:txBody>
      </p:sp>
      <p:sp>
        <p:nvSpPr>
          <p:cNvPr id="3" name="Subtitle 2"/>
          <p:cNvSpPr>
            <a:spLocks noGrp="1"/>
          </p:cNvSpPr>
          <p:nvPr>
            <p:ph type="subTitle" idx="1"/>
          </p:nvPr>
        </p:nvSpPr>
        <p:spPr/>
        <p:txBody>
          <a:bodyPr/>
          <a:lstStyle/>
          <a:p>
            <a:r>
              <a:rPr lang="en-US" dirty="0"/>
              <a:t>Writing in APA Style </a:t>
            </a:r>
            <a:br>
              <a:rPr lang="en-US" dirty="0"/>
            </a:br>
            <a:r>
              <a:rPr lang="en-US" dirty="0"/>
              <a:t>on the course webpage</a:t>
            </a:r>
          </a:p>
        </p:txBody>
      </p:sp>
    </p:spTree>
    <p:extLst>
      <p:ext uri="{BB962C8B-B14F-4D97-AF65-F5344CB8AC3E}">
        <p14:creationId xmlns:p14="http://schemas.microsoft.com/office/powerpoint/2010/main" val="1096836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 Quotations</a:t>
            </a:r>
          </a:p>
        </p:txBody>
      </p:sp>
      <p:sp>
        <p:nvSpPr>
          <p:cNvPr id="3" name="Content Placeholder 2"/>
          <p:cNvSpPr>
            <a:spLocks noGrp="1"/>
          </p:cNvSpPr>
          <p:nvPr>
            <p:ph idx="1"/>
          </p:nvPr>
        </p:nvSpPr>
        <p:spPr/>
        <p:txBody>
          <a:bodyPr>
            <a:normAutofit fontScale="92500" lnSpcReduction="10000"/>
          </a:bodyPr>
          <a:lstStyle/>
          <a:p>
            <a:r>
              <a:rPr lang="en-US" dirty="0"/>
              <a:t>Use them when paraphrasing would detract from the meaning. This means you would almost never use them.</a:t>
            </a:r>
          </a:p>
          <a:p>
            <a:r>
              <a:rPr lang="en-US" dirty="0"/>
              <a:t>Direct quotations always require a page number citation.</a:t>
            </a:r>
          </a:p>
          <a:p>
            <a:r>
              <a:rPr lang="en-US" dirty="0"/>
              <a:t>Page number format</a:t>
            </a:r>
          </a:p>
          <a:p>
            <a:pPr lvl="1"/>
            <a:r>
              <a:rPr lang="en-US" dirty="0"/>
              <a:t>(Johnson &amp; Smith, 2010, p. 46)</a:t>
            </a:r>
          </a:p>
          <a:p>
            <a:pPr lvl="1"/>
            <a:r>
              <a:rPr lang="en-US" dirty="0"/>
              <a:t>(Johnson &amp; Smith, 2010, pp. 112-113)</a:t>
            </a:r>
          </a:p>
          <a:p>
            <a:pPr lvl="1"/>
            <a:r>
              <a:rPr lang="en-US" dirty="0"/>
              <a:t>Before the period in short quotes and after the period in block quotes (more than 40 words)</a:t>
            </a:r>
          </a:p>
        </p:txBody>
      </p:sp>
    </p:spTree>
    <p:extLst>
      <p:ext uri="{BB962C8B-B14F-4D97-AF65-F5344CB8AC3E}">
        <p14:creationId xmlns:p14="http://schemas.microsoft.com/office/powerpoint/2010/main" val="1918895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Homonym </a:t>
            </a:r>
          </a:p>
        </p:txBody>
      </p:sp>
      <p:sp>
        <p:nvSpPr>
          <p:cNvPr id="3" name="Content Placeholder 2"/>
          <p:cNvSpPr>
            <a:spLocks noGrp="1"/>
          </p:cNvSpPr>
          <p:nvPr>
            <p:ph idx="1"/>
          </p:nvPr>
        </p:nvSpPr>
        <p:spPr/>
        <p:txBody>
          <a:bodyPr/>
          <a:lstStyle/>
          <a:p>
            <a:r>
              <a:rPr lang="en-US" dirty="0"/>
              <a:t>Ideas make the point—not the attributions of the author.</a:t>
            </a:r>
          </a:p>
          <a:p>
            <a:r>
              <a:rPr lang="en-US" dirty="0"/>
              <a:t>Do not use first names, titles of articles, or employment descriptions.</a:t>
            </a:r>
          </a:p>
          <a:p>
            <a:r>
              <a:rPr lang="en-US" dirty="0"/>
              <a:t>Citations lead the reader to the original text. They are not there to establish the veracity of the ideas presented.</a:t>
            </a:r>
          </a:p>
        </p:txBody>
      </p:sp>
    </p:spTree>
    <p:extLst>
      <p:ext uri="{BB962C8B-B14F-4D97-AF65-F5344CB8AC3E}">
        <p14:creationId xmlns:p14="http://schemas.microsoft.com/office/powerpoint/2010/main" val="764929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a:t>
            </a:r>
          </a:p>
        </p:txBody>
      </p:sp>
      <p:sp>
        <p:nvSpPr>
          <p:cNvPr id="3" name="Content Placeholder 2"/>
          <p:cNvSpPr>
            <a:spLocks noGrp="1"/>
          </p:cNvSpPr>
          <p:nvPr>
            <p:ph idx="1"/>
          </p:nvPr>
        </p:nvSpPr>
        <p:spPr/>
        <p:txBody>
          <a:bodyPr/>
          <a:lstStyle/>
          <a:p>
            <a:r>
              <a:rPr lang="en-US" dirty="0"/>
              <a:t>For how long should original data gathered in a research study be kept?</a:t>
            </a:r>
          </a:p>
          <a:p>
            <a:r>
              <a:rPr lang="en-US" dirty="0"/>
              <a:t>Five years after the date of </a:t>
            </a:r>
            <a:r>
              <a:rPr lang="en-US" i="1" dirty="0"/>
              <a:t>publication</a:t>
            </a:r>
            <a:r>
              <a:rPr lang="en-US" dirty="0"/>
              <a:t>.</a:t>
            </a:r>
            <a:br>
              <a:rPr lang="en-US" dirty="0"/>
            </a:br>
            <a:r>
              <a:rPr lang="en-US" dirty="0"/>
              <a:t>												</a:t>
            </a:r>
            <a:endParaRPr lang="en-US" sz="2400" dirty="0"/>
          </a:p>
        </p:txBody>
      </p:sp>
      <p:sp>
        <p:nvSpPr>
          <p:cNvPr id="4" name="Slide Number Placeholder 3"/>
          <p:cNvSpPr>
            <a:spLocks noGrp="1"/>
          </p:cNvSpPr>
          <p:nvPr>
            <p:ph type="sldNum" sz="quarter" idx="12"/>
          </p:nvPr>
        </p:nvSpPr>
        <p:spPr/>
        <p:txBody>
          <a:bodyPr/>
          <a:lstStyle/>
          <a:p>
            <a:fld id="{61694E1E-219A-A444-A241-FDE36A2374EE}" type="slidenum">
              <a:rPr lang="en-US" smtClean="0"/>
              <a:t>22</a:t>
            </a:fld>
            <a:endParaRPr lang="en-US"/>
          </a:p>
        </p:txBody>
      </p:sp>
    </p:spTree>
    <p:extLst>
      <p:ext uri="{BB962C8B-B14F-4D97-AF65-F5344CB8AC3E}">
        <p14:creationId xmlns:p14="http://schemas.microsoft.com/office/powerpoint/2010/main" val="3869876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Parentheses</a:t>
            </a:r>
          </a:p>
        </p:txBody>
      </p:sp>
      <p:sp>
        <p:nvSpPr>
          <p:cNvPr id="3" name="Content Placeholder 2"/>
          <p:cNvSpPr>
            <a:spLocks noGrp="1"/>
          </p:cNvSpPr>
          <p:nvPr>
            <p:ph idx="1"/>
          </p:nvPr>
        </p:nvSpPr>
        <p:spPr/>
        <p:txBody>
          <a:bodyPr/>
          <a:lstStyle/>
          <a:p>
            <a:r>
              <a:rPr lang="en-US" dirty="0"/>
              <a:t>To set off structurally independent elements</a:t>
            </a:r>
          </a:p>
          <a:p>
            <a:r>
              <a:rPr lang="en-US" dirty="0"/>
              <a:t>Reduce the use of parentheses to insert related but independent ideas in a single sentence. Write two sentences.</a:t>
            </a:r>
          </a:p>
          <a:p>
            <a:r>
              <a:rPr lang="en-US" dirty="0"/>
              <a:t>Learn how to use EM dashes but use those cautiously as well. </a:t>
            </a:r>
            <a:r>
              <a:rPr lang="en-US" sz="2000" dirty="0"/>
              <a:t>(4.13)  </a:t>
            </a:r>
          </a:p>
        </p:txBody>
      </p:sp>
    </p:spTree>
    <p:extLst>
      <p:ext uri="{BB962C8B-B14F-4D97-AF65-F5344CB8AC3E}">
        <p14:creationId xmlns:p14="http://schemas.microsoft.com/office/powerpoint/2010/main" val="31990816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Headings</a:t>
            </a:r>
          </a:p>
        </p:txBody>
      </p:sp>
      <p:sp>
        <p:nvSpPr>
          <p:cNvPr id="3" name="Content Placeholder 2"/>
          <p:cNvSpPr>
            <a:spLocks noGrp="1"/>
          </p:cNvSpPr>
          <p:nvPr>
            <p:ph idx="1"/>
          </p:nvPr>
        </p:nvSpPr>
        <p:spPr/>
        <p:txBody>
          <a:bodyPr/>
          <a:lstStyle/>
          <a:p>
            <a:r>
              <a:rPr lang="en-US" dirty="0">
                <a:hlinkClick r:id="rId2"/>
              </a:rPr>
              <a:t>http://teaching.up.edu/edresearch/pages/apa-headings.html</a:t>
            </a:r>
            <a:endParaRPr lang="en-US" dirty="0"/>
          </a:p>
          <a:p>
            <a:r>
              <a:rPr lang="en-US" dirty="0"/>
              <a:t>Only use a subordinate heading if the section in which it is used requires at least 2 labeled sub-sections</a:t>
            </a:r>
          </a:p>
        </p:txBody>
      </p:sp>
    </p:spTree>
    <p:extLst>
      <p:ext uri="{BB962C8B-B14F-4D97-AF65-F5344CB8AC3E}">
        <p14:creationId xmlns:p14="http://schemas.microsoft.com/office/powerpoint/2010/main" val="2122416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a:t>“The introduction to a manuscript [chapter 1] does not carry a heading that labels it as the introduction.”</a:t>
            </a:r>
          </a:p>
          <a:p>
            <a:r>
              <a:rPr lang="en-US" dirty="0"/>
              <a:t>It is probably a good idea not to label the introductions to each section with a level 2 heading as well.</a:t>
            </a:r>
          </a:p>
        </p:txBody>
      </p:sp>
    </p:spTree>
    <p:extLst>
      <p:ext uri="{BB962C8B-B14F-4D97-AF65-F5344CB8AC3E}">
        <p14:creationId xmlns:p14="http://schemas.microsoft.com/office/powerpoint/2010/main" val="4689721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Etc.</a:t>
            </a:r>
          </a:p>
        </p:txBody>
      </p:sp>
      <p:sp>
        <p:nvSpPr>
          <p:cNvPr id="3" name="Content Placeholder 2"/>
          <p:cNvSpPr>
            <a:spLocks noGrp="1"/>
          </p:cNvSpPr>
          <p:nvPr>
            <p:ph idx="1"/>
          </p:nvPr>
        </p:nvSpPr>
        <p:spPr/>
        <p:txBody>
          <a:bodyPr/>
          <a:lstStyle/>
          <a:p>
            <a:r>
              <a:rPr lang="en-US" dirty="0"/>
              <a:t>Do not use etc. This is imprecise writing.</a:t>
            </a:r>
          </a:p>
          <a:p>
            <a:r>
              <a:rPr lang="en-US" dirty="0"/>
              <a:t>If there are more components of a list, then list them.</a:t>
            </a:r>
          </a:p>
        </p:txBody>
      </p:sp>
    </p:spTree>
    <p:extLst>
      <p:ext uri="{BB962C8B-B14F-4D97-AF65-F5344CB8AC3E}">
        <p14:creationId xmlns:p14="http://schemas.microsoft.com/office/powerpoint/2010/main" val="37941987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4501"/>
            <a:ext cx="8229600" cy="4839795"/>
          </a:xfrm>
        </p:spPr>
        <p:txBody>
          <a:bodyPr>
            <a:normAutofit/>
          </a:bodyPr>
          <a:lstStyle/>
          <a:p>
            <a:pPr lvl="1"/>
            <a:r>
              <a:rPr lang="en-US" dirty="0"/>
              <a:t>Use the complete URL (http://teaching…)</a:t>
            </a:r>
          </a:p>
          <a:p>
            <a:pPr lvl="1"/>
            <a:r>
              <a:rPr lang="en-US" dirty="0"/>
              <a:t>Do not make them blue or underlined.</a:t>
            </a:r>
          </a:p>
          <a:p>
            <a:pPr lvl="1"/>
            <a:r>
              <a:rPr lang="en-US" dirty="0"/>
              <a:t>Do not end a URL with a period.</a:t>
            </a:r>
          </a:p>
          <a:p>
            <a:pPr lvl="1"/>
            <a:r>
              <a:rPr lang="en-US" dirty="0"/>
              <a:t>Do not use </a:t>
            </a:r>
            <a:r>
              <a:rPr lang="en-US" dirty="0" err="1"/>
              <a:t>urls</a:t>
            </a:r>
            <a:r>
              <a:rPr lang="en-US" dirty="0"/>
              <a:t> for proprietary databases.</a:t>
            </a:r>
          </a:p>
          <a:p>
            <a:pPr marL="742950" lvl="2" indent="-342900"/>
            <a:r>
              <a:rPr lang="en-US" dirty="0"/>
              <a:t>Included a retrieved date for sources that may change (or do not use them).</a:t>
            </a:r>
          </a:p>
          <a:p>
            <a:pPr marL="742950" lvl="2" indent="-342900"/>
            <a:r>
              <a:rPr lang="en-US" dirty="0"/>
              <a:t>Try not to break URLs. If you do, break at punctuation or slashes.</a:t>
            </a:r>
          </a:p>
          <a:p>
            <a:pPr marL="342900" lvl="1" indent="-342900"/>
            <a:r>
              <a:rPr lang="en-US" dirty="0"/>
              <a:t>If no author is available use a short version of the title as the author.</a:t>
            </a:r>
          </a:p>
          <a:p>
            <a:pPr marL="342900" lvl="1" indent="-342900">
              <a:buFont typeface="Arial"/>
              <a:buChar char="•"/>
            </a:pPr>
            <a:endParaRPr lang="en-US" sz="3200" dirty="0"/>
          </a:p>
          <a:p>
            <a:endParaRPr lang="en-US" dirty="0"/>
          </a:p>
          <a:p>
            <a:endParaRPr lang="en-US" dirty="0"/>
          </a:p>
        </p:txBody>
      </p:sp>
      <p:sp>
        <p:nvSpPr>
          <p:cNvPr id="7" name="Title 1"/>
          <p:cNvSpPr>
            <a:spLocks noGrp="1"/>
          </p:cNvSpPr>
          <p:nvPr>
            <p:ph type="title"/>
          </p:nvPr>
        </p:nvSpPr>
        <p:spPr>
          <a:xfrm>
            <a:off x="457200" y="274638"/>
            <a:ext cx="8229600" cy="1143000"/>
          </a:xfrm>
        </p:spPr>
        <p:txBody>
          <a:bodyPr>
            <a:normAutofit fontScale="90000"/>
          </a:bodyPr>
          <a:lstStyle/>
          <a:p>
            <a:pPr marL="365760" indent="-457200" algn="l"/>
            <a:r>
              <a:rPr lang="en-US" sz="2200" dirty="0"/>
              <a:t>Carroll, D. (2012, December 12). Mama’s jambalaya: Laissez les </a:t>
            </a:r>
            <a:r>
              <a:rPr lang="en-US" sz="2200" dirty="0" err="1"/>
              <a:t>bons</a:t>
            </a:r>
            <a:r>
              <a:rPr lang="en-US" sz="2200" dirty="0"/>
              <a:t> temps </a:t>
            </a:r>
            <a:r>
              <a:rPr lang="en-US" sz="2200" dirty="0" err="1"/>
              <a:t>rouler</a:t>
            </a:r>
            <a:r>
              <a:rPr lang="en-US" sz="2200" dirty="0"/>
              <a:t>! [Web log message]. http://</a:t>
            </a:r>
            <a:r>
              <a:rPr lang="en-US" sz="2200" dirty="0" err="1"/>
              <a:t>www.batterjunkie.com</a:t>
            </a:r>
            <a:r>
              <a:rPr lang="en-US" sz="2200" dirty="0"/>
              <a:t>/category/dinner/page/5/</a:t>
            </a:r>
            <a:br>
              <a:rPr lang="en-US" sz="1800" dirty="0"/>
            </a:br>
            <a:endParaRPr lang="en-US" sz="1800" dirty="0"/>
          </a:p>
        </p:txBody>
      </p:sp>
    </p:spTree>
    <p:extLst>
      <p:ext uri="{BB962C8B-B14F-4D97-AF65-F5344CB8AC3E}">
        <p14:creationId xmlns:p14="http://schemas.microsoft.com/office/powerpoint/2010/main" val="32116470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Seriation</a:t>
            </a:r>
            <a:r>
              <a:rPr lang="en-US" dirty="0"/>
              <a:t> (Lists)</a:t>
            </a:r>
          </a:p>
        </p:txBody>
      </p:sp>
      <p:sp>
        <p:nvSpPr>
          <p:cNvPr id="3" name="Content Placeholder 2"/>
          <p:cNvSpPr>
            <a:spLocks noGrp="1"/>
          </p:cNvSpPr>
          <p:nvPr>
            <p:ph idx="1"/>
          </p:nvPr>
        </p:nvSpPr>
        <p:spPr>
          <a:xfrm>
            <a:off x="457200" y="1998903"/>
            <a:ext cx="8229600" cy="4127260"/>
          </a:xfrm>
        </p:spPr>
        <p:txBody>
          <a:bodyPr/>
          <a:lstStyle/>
          <a:p>
            <a:r>
              <a:rPr lang="en-US" dirty="0"/>
              <a:t>Always use the serial or Oxford comma.</a:t>
            </a:r>
          </a:p>
          <a:p>
            <a:r>
              <a:rPr lang="en-US" dirty="0"/>
              <a:t>“In any series, all items should be syntactically and conceptually parallel.”</a:t>
            </a:r>
          </a:p>
        </p:txBody>
      </p:sp>
    </p:spTree>
    <p:extLst>
      <p:ext uri="{BB962C8B-B14F-4D97-AF65-F5344CB8AC3E}">
        <p14:creationId xmlns:p14="http://schemas.microsoft.com/office/powerpoint/2010/main" val="9222567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a:t>
            </a:r>
          </a:p>
        </p:txBody>
      </p:sp>
      <p:sp>
        <p:nvSpPr>
          <p:cNvPr id="3" name="Content Placeholder 2"/>
          <p:cNvSpPr>
            <a:spLocks noGrp="1"/>
          </p:cNvSpPr>
          <p:nvPr>
            <p:ph idx="1"/>
          </p:nvPr>
        </p:nvSpPr>
        <p:spPr/>
        <p:txBody>
          <a:bodyPr>
            <a:normAutofit/>
          </a:bodyPr>
          <a:lstStyle/>
          <a:p>
            <a:r>
              <a:rPr lang="en-US" sz="2800" dirty="0"/>
              <a:t>Johnson, Smith, and Jones (2010)</a:t>
            </a:r>
          </a:p>
          <a:p>
            <a:r>
              <a:rPr lang="en-US" sz="2800" dirty="0"/>
              <a:t>(Johnson, Smith, &amp; Jones, 2010)</a:t>
            </a:r>
          </a:p>
          <a:p>
            <a:r>
              <a:rPr lang="en-US" sz="2000" dirty="0"/>
              <a:t>Johnson, R. A., Smith, B. T., &amp; Jones, Q. S. (2010). </a:t>
            </a:r>
            <a:r>
              <a:rPr lang="en-US" sz="2000" i="1" dirty="0"/>
              <a:t>The use of cooperative 				strategies…</a:t>
            </a:r>
          </a:p>
          <a:p>
            <a:r>
              <a:rPr lang="en-US" sz="2800" dirty="0"/>
              <a:t>Instructional strategies including direct instruction, cooperative learning,</a:t>
            </a:r>
            <a:r>
              <a:rPr lang="en-US" sz="1600" dirty="0"/>
              <a:t> </a:t>
            </a:r>
            <a:r>
              <a:rPr lang="en-US" sz="2800" dirty="0"/>
              <a:t>and project-based learning…</a:t>
            </a:r>
          </a:p>
          <a:p>
            <a:r>
              <a:rPr lang="en-US" sz="2800" dirty="0"/>
              <a:t>Always use the serial or Oxford comma </a:t>
            </a:r>
            <a:r>
              <a:rPr lang="en-US" sz="2000" dirty="0"/>
              <a:t>(section 4.03)</a:t>
            </a:r>
          </a:p>
        </p:txBody>
      </p:sp>
      <p:sp>
        <p:nvSpPr>
          <p:cNvPr id="4" name="Rectangle 3"/>
          <p:cNvSpPr/>
          <p:nvPr/>
        </p:nvSpPr>
        <p:spPr>
          <a:xfrm>
            <a:off x="3406572" y="3737420"/>
            <a:ext cx="59533" cy="13891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flipH="1" flipV="1">
            <a:off x="3925905" y="4204795"/>
            <a:ext cx="628396" cy="85332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10057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hidden"/>
                                      </p:to>
                                    </p:set>
                                  </p:childTnLst>
                                </p:cTn>
                              </p:par>
                              <p:par>
                                <p:cTn id="23" presetID="1" presetClass="entr" presetSubtype="0" fill="hold"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nodeType="clickEffect">
                                  <p:stCondLst>
                                    <p:cond delay="0"/>
                                  </p:stCondLst>
                                  <p:childTnLst>
                                    <p:set>
                                      <p:cBhvr>
                                        <p:cTn id="28" dur="1" fill="hold">
                                          <p:stCondLst>
                                            <p:cond delay="0"/>
                                          </p:stCondLst>
                                        </p:cTn>
                                        <p:tgtEl>
                                          <p:spTgt spid="8"/>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Answer APA Questions</a:t>
            </a:r>
          </a:p>
        </p:txBody>
      </p:sp>
      <p:sp>
        <p:nvSpPr>
          <p:cNvPr id="3" name="Content Placeholder 2"/>
          <p:cNvSpPr>
            <a:spLocks noGrp="1"/>
          </p:cNvSpPr>
          <p:nvPr>
            <p:ph idx="1"/>
          </p:nvPr>
        </p:nvSpPr>
        <p:spPr/>
        <p:txBody>
          <a:bodyPr>
            <a:normAutofit/>
          </a:bodyPr>
          <a:lstStyle/>
          <a:p>
            <a:r>
              <a:rPr lang="en-US" dirty="0"/>
              <a:t>Look it up in the manual</a:t>
            </a:r>
          </a:p>
          <a:p>
            <a:r>
              <a:rPr lang="en-US" dirty="0"/>
              <a:t>Google search</a:t>
            </a:r>
          </a:p>
          <a:p>
            <a:r>
              <a:rPr lang="en-US" dirty="0"/>
              <a:t>OWL (Purdue Online Writing Lab)</a:t>
            </a:r>
          </a:p>
          <a:p>
            <a:r>
              <a:rPr lang="en-US" dirty="0"/>
              <a:t>Use the APA tab on the course website</a:t>
            </a:r>
          </a:p>
          <a:p>
            <a:r>
              <a:rPr lang="en-US" dirty="0"/>
              <a:t>Use the resources on the library website</a:t>
            </a:r>
          </a:p>
          <a:p>
            <a:r>
              <a:rPr lang="en-US" dirty="0"/>
              <a:t>Ask me or other faculty members</a:t>
            </a:r>
          </a:p>
          <a:p>
            <a:r>
              <a:rPr lang="en-US" dirty="0"/>
              <a:t>Ask the person sitting next to you</a:t>
            </a:r>
          </a:p>
        </p:txBody>
      </p:sp>
    </p:spTree>
    <p:extLst>
      <p:ext uri="{BB962C8B-B14F-4D97-AF65-F5344CB8AC3E}">
        <p14:creationId xmlns:p14="http://schemas.microsoft.com/office/powerpoint/2010/main" val="39546494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Precision</a:t>
            </a:r>
          </a:p>
        </p:txBody>
      </p:sp>
      <p:sp>
        <p:nvSpPr>
          <p:cNvPr id="3" name="Content Placeholder 2"/>
          <p:cNvSpPr>
            <a:spLocks noGrp="1"/>
          </p:cNvSpPr>
          <p:nvPr>
            <p:ph idx="1"/>
          </p:nvPr>
        </p:nvSpPr>
        <p:spPr/>
        <p:txBody>
          <a:bodyPr/>
          <a:lstStyle/>
          <a:p>
            <a:r>
              <a:rPr lang="en-US" dirty="0"/>
              <a:t>Approximations of quantity</a:t>
            </a:r>
          </a:p>
          <a:p>
            <a:pPr lvl="1"/>
            <a:r>
              <a:rPr lang="en-US" dirty="0"/>
              <a:t>Johnson (2010) describes a very important attribute. It is much needed and extremely important.</a:t>
            </a:r>
          </a:p>
          <a:p>
            <a:pPr lvl="1"/>
            <a:r>
              <a:rPr lang="en-US" dirty="0"/>
              <a:t>… describes numerous attributes. </a:t>
            </a:r>
          </a:p>
          <a:p>
            <a:r>
              <a:rPr lang="en-US" dirty="0"/>
              <a:t>Incidental phrases</a:t>
            </a:r>
          </a:p>
          <a:p>
            <a:pPr lvl="1"/>
            <a:r>
              <a:rPr lang="en-US" dirty="0"/>
              <a:t>In other words, the concept is…</a:t>
            </a:r>
          </a:p>
          <a:p>
            <a:endParaRPr lang="en-US" dirty="0"/>
          </a:p>
        </p:txBody>
      </p:sp>
    </p:spTree>
    <p:extLst>
      <p:ext uri="{BB962C8B-B14F-4D97-AF65-F5344CB8AC3E}">
        <p14:creationId xmlns:p14="http://schemas.microsoft.com/office/powerpoint/2010/main" val="39359540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 Setting</a:t>
            </a:r>
          </a:p>
        </p:txBody>
      </p:sp>
      <p:sp>
        <p:nvSpPr>
          <p:cNvPr id="3" name="Content Placeholder 2"/>
          <p:cNvSpPr>
            <a:spLocks noGrp="1"/>
          </p:cNvSpPr>
          <p:nvPr>
            <p:ph idx="1"/>
          </p:nvPr>
        </p:nvSpPr>
        <p:spPr/>
        <p:txBody>
          <a:bodyPr>
            <a:normAutofit fontScale="92500" lnSpcReduction="10000"/>
          </a:bodyPr>
          <a:lstStyle/>
          <a:p>
            <a:r>
              <a:rPr lang="en-US" dirty="0"/>
              <a:t>Dashes</a:t>
            </a:r>
          </a:p>
          <a:p>
            <a:r>
              <a:rPr lang="en-US" dirty="0"/>
              <a:t>Ellipsis… Ellipsis.…  </a:t>
            </a:r>
          </a:p>
          <a:p>
            <a:r>
              <a:rPr lang="en-US" dirty="0"/>
              <a:t>Diacritical marks (résumé)</a:t>
            </a:r>
          </a:p>
          <a:p>
            <a:r>
              <a:rPr lang="en-US" dirty="0"/>
              <a:t>Fractions ½	 1/2</a:t>
            </a:r>
          </a:p>
          <a:p>
            <a:r>
              <a:rPr lang="en-US" dirty="0"/>
              <a:t>Learn to use the indentation controls</a:t>
            </a:r>
          </a:p>
          <a:p>
            <a:pPr lvl="1"/>
            <a:r>
              <a:rPr lang="en-US" dirty="0"/>
              <a:t>Tabs are rarely needed for anything</a:t>
            </a:r>
          </a:p>
          <a:p>
            <a:r>
              <a:rPr lang="en-US" dirty="0"/>
              <a:t>Learn to use style sheets in Word</a:t>
            </a:r>
          </a:p>
          <a:p>
            <a:pPr lvl="1"/>
            <a:r>
              <a:rPr lang="en-US" dirty="0"/>
              <a:t>Instructions on the webpage: Formatting APA Style Sheets</a:t>
            </a:r>
          </a:p>
        </p:txBody>
      </p:sp>
    </p:spTree>
    <p:extLst>
      <p:ext uri="{BB962C8B-B14F-4D97-AF65-F5344CB8AC3E}">
        <p14:creationId xmlns:p14="http://schemas.microsoft.com/office/powerpoint/2010/main" val="3562448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 Dashes</a:t>
            </a:r>
          </a:p>
        </p:txBody>
      </p:sp>
      <p:sp>
        <p:nvSpPr>
          <p:cNvPr id="3" name="Content Placeholder 2"/>
          <p:cNvSpPr>
            <a:spLocks noGrp="1"/>
          </p:cNvSpPr>
          <p:nvPr>
            <p:ph idx="1"/>
          </p:nvPr>
        </p:nvSpPr>
        <p:spPr>
          <a:xfrm>
            <a:off x="247487" y="1600200"/>
            <a:ext cx="8707641" cy="4525963"/>
          </a:xfrm>
        </p:spPr>
        <p:txBody>
          <a:bodyPr>
            <a:normAutofit lnSpcReduction="10000"/>
          </a:bodyPr>
          <a:lstStyle/>
          <a:p>
            <a:r>
              <a:rPr lang="en-US" dirty="0"/>
              <a:t>Hyphen: connecting words that represent a single concept (project-based learning)</a:t>
            </a:r>
          </a:p>
          <a:p>
            <a:r>
              <a:rPr lang="en-US" dirty="0"/>
              <a:t>EN Dash: showing relationships of time or distance (7–9:30 p.m.)</a:t>
            </a:r>
          </a:p>
          <a:p>
            <a:r>
              <a:rPr lang="en-US" dirty="0"/>
              <a:t>EM Dash: inserting an additional thought or digression in the middle of a sentence </a:t>
            </a:r>
          </a:p>
          <a:p>
            <a:pPr marL="457200" lvl="1" indent="0">
              <a:buNone/>
            </a:pPr>
            <a:r>
              <a:rPr lang="en-US" dirty="0"/>
              <a:t>(John did not go—attendance was mandatory—although Sally did attend)</a:t>
            </a:r>
          </a:p>
          <a:p>
            <a:r>
              <a:rPr lang="en-US" dirty="0"/>
              <a:t>Avoid EM dashes. Avoid parentheses.</a:t>
            </a:r>
          </a:p>
        </p:txBody>
      </p:sp>
    </p:spTree>
    <p:extLst>
      <p:ext uri="{BB962C8B-B14F-4D97-AF65-F5344CB8AC3E}">
        <p14:creationId xmlns:p14="http://schemas.microsoft.com/office/powerpoint/2010/main" val="4178441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Attribution</a:t>
            </a:r>
          </a:p>
        </p:txBody>
      </p:sp>
      <p:sp>
        <p:nvSpPr>
          <p:cNvPr id="3" name="Content Placeholder 2"/>
          <p:cNvSpPr>
            <a:spLocks noGrp="1"/>
          </p:cNvSpPr>
          <p:nvPr>
            <p:ph idx="1"/>
          </p:nvPr>
        </p:nvSpPr>
        <p:spPr>
          <a:xfrm>
            <a:off x="324120" y="1600200"/>
            <a:ext cx="8744638" cy="4525963"/>
          </a:xfrm>
        </p:spPr>
        <p:txBody>
          <a:bodyPr>
            <a:normAutofit/>
          </a:bodyPr>
          <a:lstStyle/>
          <a:p>
            <a:r>
              <a:rPr lang="en-US" sz="3600" dirty="0"/>
              <a:t>When referring to yourself or co-authors use:</a:t>
            </a:r>
          </a:p>
          <a:p>
            <a:pPr lvl="1"/>
            <a:r>
              <a:rPr lang="en-US" sz="3200" dirty="0"/>
              <a:t>Personal pronouns (I or we)</a:t>
            </a:r>
          </a:p>
          <a:p>
            <a:pPr lvl="1"/>
            <a:r>
              <a:rPr lang="en-US" sz="3200" dirty="0"/>
              <a:t>Do not use third person referents (this researcher…)</a:t>
            </a:r>
          </a:p>
          <a:p>
            <a:pPr lvl="1"/>
            <a:r>
              <a:rPr lang="en-US" sz="3200" dirty="0"/>
              <a:t>Refer to yourself only when it provides clarity</a:t>
            </a:r>
          </a:p>
          <a:p>
            <a:pPr lvl="1"/>
            <a:r>
              <a:rPr lang="en-US" sz="3200" dirty="0"/>
              <a:t>Avoid passive voice (the data were gathered by the researcher)</a:t>
            </a:r>
          </a:p>
        </p:txBody>
      </p:sp>
    </p:spTree>
    <p:extLst>
      <p:ext uri="{BB962C8B-B14F-4D97-AF65-F5344CB8AC3E}">
        <p14:creationId xmlns:p14="http://schemas.microsoft.com/office/powerpoint/2010/main" val="12021882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Metaphors (Linguistic Devices)</a:t>
            </a:r>
          </a:p>
        </p:txBody>
      </p:sp>
      <p:sp>
        <p:nvSpPr>
          <p:cNvPr id="3" name="Content Placeholder 2"/>
          <p:cNvSpPr>
            <a:spLocks noGrp="1"/>
          </p:cNvSpPr>
          <p:nvPr>
            <p:ph idx="1"/>
          </p:nvPr>
        </p:nvSpPr>
        <p:spPr/>
        <p:txBody>
          <a:bodyPr/>
          <a:lstStyle/>
          <a:p>
            <a:r>
              <a:rPr lang="en-US" dirty="0"/>
              <a:t>Avoid them—well, mostly </a:t>
            </a:r>
            <a:r>
              <a:rPr lang="en-US" sz="2800" dirty="0"/>
              <a:t>(section 3.10) </a:t>
            </a:r>
          </a:p>
          <a:p>
            <a:pPr lvl="1"/>
            <a:r>
              <a:rPr lang="en-US" dirty="0"/>
              <a:t>Describing something in terms that are not true</a:t>
            </a:r>
          </a:p>
          <a:p>
            <a:pPr marL="0" indent="0">
              <a:buNone/>
            </a:pPr>
            <a:r>
              <a:rPr lang="en-US" dirty="0"/>
              <a:t>		He had gone to the well too often.</a:t>
            </a:r>
          </a:p>
          <a:p>
            <a:pPr marL="0" indent="0">
              <a:buNone/>
            </a:pPr>
            <a:r>
              <a:rPr lang="en-US" dirty="0"/>
              <a:t>		He got a thunderous response.</a:t>
            </a:r>
          </a:p>
          <a:p>
            <a:r>
              <a:rPr lang="en-US" i="1" dirty="0"/>
              <a:t>And our favorite</a:t>
            </a:r>
            <a:r>
              <a:rPr lang="en-US" dirty="0"/>
              <a:t>—mixed metaphors</a:t>
            </a:r>
          </a:p>
          <a:p>
            <a:pPr marL="0" indent="0">
              <a:buNone/>
            </a:pPr>
            <a:r>
              <a:rPr lang="en-US" dirty="0"/>
              <a:t>		… a theory representing one branch of a growing body of evidence.</a:t>
            </a:r>
          </a:p>
          <a:p>
            <a:endParaRPr lang="en-US" dirty="0"/>
          </a:p>
        </p:txBody>
      </p:sp>
    </p:spTree>
    <p:extLst>
      <p:ext uri="{BB962C8B-B14F-4D97-AF65-F5344CB8AC3E}">
        <p14:creationId xmlns:p14="http://schemas.microsoft.com/office/powerpoint/2010/main" val="2482816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Rhetorical Questions</a:t>
            </a:r>
          </a:p>
        </p:txBody>
      </p:sp>
      <p:sp>
        <p:nvSpPr>
          <p:cNvPr id="6" name="Content Placeholder 5"/>
          <p:cNvSpPr>
            <a:spLocks noGrp="1"/>
          </p:cNvSpPr>
          <p:nvPr>
            <p:ph idx="1"/>
          </p:nvPr>
        </p:nvSpPr>
        <p:spPr/>
        <p:txBody>
          <a:bodyPr>
            <a:normAutofit/>
          </a:bodyPr>
          <a:lstStyle/>
          <a:p>
            <a:pPr marL="0" indent="0">
              <a:buNone/>
            </a:pPr>
            <a:r>
              <a:rPr lang="en-CA" sz="2800" dirty="0"/>
              <a:t>	By noon, Tim left, and the rest of our group returned to the classroom.  Why did this have to happen?  What proactive steps should have been taken?  How would I respond to Tim the next day?  How would Tim respond the next day?  How would the rest of the class respond?  Was Tim’s inability to communicate the reason for all this commotion?</a:t>
            </a:r>
            <a:endParaRPr lang="en-US" sz="2800" dirty="0"/>
          </a:p>
        </p:txBody>
      </p:sp>
      <p:sp>
        <p:nvSpPr>
          <p:cNvPr id="4" name="Footer Placeholder 3"/>
          <p:cNvSpPr>
            <a:spLocks noGrp="1"/>
          </p:cNvSpPr>
          <p:nvPr>
            <p:ph type="ftr" sz="quarter" idx="11"/>
          </p:nvPr>
        </p:nvSpPr>
        <p:spPr/>
        <p:txBody>
          <a:bodyPr/>
          <a:lstStyle/>
          <a:p>
            <a:r>
              <a:rPr lang="en-US" dirty="0"/>
              <a:t>http://</a:t>
            </a:r>
            <a:r>
              <a:rPr lang="en-US" dirty="0" err="1"/>
              <a:t>qualtrics.com</a:t>
            </a:r>
            <a:r>
              <a:rPr lang="en-US" dirty="0"/>
              <a:t>/university/</a:t>
            </a:r>
            <a:r>
              <a:rPr lang="en-US" dirty="0" err="1"/>
              <a:t>researchsuite</a:t>
            </a:r>
            <a:r>
              <a:rPr lang="en-US" dirty="0"/>
              <a:t>/</a:t>
            </a:r>
          </a:p>
        </p:txBody>
      </p:sp>
      <p:sp>
        <p:nvSpPr>
          <p:cNvPr id="8" name="Rectangle 7"/>
          <p:cNvSpPr/>
          <p:nvPr/>
        </p:nvSpPr>
        <p:spPr>
          <a:xfrm>
            <a:off x="2402113" y="6030686"/>
            <a:ext cx="5174343" cy="762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582869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APA—Multiple Citations Simultaneously</a:t>
            </a:r>
          </a:p>
        </p:txBody>
      </p:sp>
      <p:sp>
        <p:nvSpPr>
          <p:cNvPr id="3" name="Content Placeholder 2"/>
          <p:cNvSpPr>
            <a:spLocks noGrp="1"/>
          </p:cNvSpPr>
          <p:nvPr>
            <p:ph idx="1"/>
          </p:nvPr>
        </p:nvSpPr>
        <p:spPr>
          <a:xfrm>
            <a:off x="457200" y="1871411"/>
            <a:ext cx="8229600" cy="4525963"/>
          </a:xfrm>
        </p:spPr>
        <p:txBody>
          <a:bodyPr>
            <a:normAutofit/>
          </a:bodyPr>
          <a:lstStyle/>
          <a:p>
            <a:pPr marL="0" indent="0">
              <a:buNone/>
            </a:pPr>
            <a:r>
              <a:rPr lang="en-US" sz="2400" dirty="0"/>
              <a:t>	</a:t>
            </a:r>
            <a:r>
              <a:rPr lang="en-US" sz="2800" dirty="0"/>
              <a:t>Various researchers (</a:t>
            </a:r>
            <a:r>
              <a:rPr lang="en-US" sz="2800" dirty="0" err="1"/>
              <a:t>Ates</a:t>
            </a:r>
            <a:r>
              <a:rPr lang="en-US" sz="2800" dirty="0"/>
              <a:t>, 2013; </a:t>
            </a:r>
            <a:r>
              <a:rPr lang="en-US" sz="2800" dirty="0" err="1"/>
              <a:t>Chafouleas</a:t>
            </a:r>
            <a:r>
              <a:rPr lang="en-US" sz="2800" dirty="0"/>
              <a:t>, Martens, Dobson, Weinstein, &amp; Gardner, 2004; Lo, Cooke, &amp; Starling, 2011; Mastropieri, Leinart, &amp; Scruggs, 1999) have identified repeated readings in particular to improve oral reading fluency. </a:t>
            </a:r>
            <a:endParaRPr lang="en-US" sz="2400" dirty="0"/>
          </a:p>
        </p:txBody>
      </p:sp>
    </p:spTree>
    <p:extLst>
      <p:ext uri="{BB962C8B-B14F-4D97-AF65-F5344CB8AC3E}">
        <p14:creationId xmlns:p14="http://schemas.microsoft.com/office/powerpoint/2010/main" val="29288802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Parallel Structure</a:t>
            </a:r>
          </a:p>
        </p:txBody>
      </p:sp>
      <p:sp>
        <p:nvSpPr>
          <p:cNvPr id="3" name="Content Placeholder 2"/>
          <p:cNvSpPr>
            <a:spLocks noGrp="1"/>
          </p:cNvSpPr>
          <p:nvPr>
            <p:ph idx="1"/>
          </p:nvPr>
        </p:nvSpPr>
        <p:spPr/>
        <p:txBody>
          <a:bodyPr/>
          <a:lstStyle/>
          <a:p>
            <a:pPr marL="342900" lvl="1" indent="-342900">
              <a:buFont typeface="Arial"/>
              <a:buChar char="•"/>
            </a:pPr>
            <a:r>
              <a:rPr lang="en-US" sz="3200" dirty="0"/>
              <a:t>Singular plural agreement</a:t>
            </a:r>
          </a:p>
          <a:p>
            <a:pPr lvl="1"/>
            <a:r>
              <a:rPr lang="en-US" dirty="0"/>
              <a:t>For each child attention was paid to their needs.</a:t>
            </a:r>
          </a:p>
          <a:p>
            <a:r>
              <a:rPr lang="en-US" dirty="0"/>
              <a:t>Subject verb agreement </a:t>
            </a:r>
          </a:p>
          <a:p>
            <a:pPr lvl="1"/>
            <a:r>
              <a:rPr lang="en-US" dirty="0"/>
              <a:t>Educational research and communication research is a social science.</a:t>
            </a:r>
          </a:p>
        </p:txBody>
      </p:sp>
    </p:spTree>
    <p:extLst>
      <p:ext uri="{BB962C8B-B14F-4D97-AF65-F5344CB8AC3E}">
        <p14:creationId xmlns:p14="http://schemas.microsoft.com/office/powerpoint/2010/main" val="20997882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Slashes</a:t>
            </a:r>
          </a:p>
        </p:txBody>
      </p:sp>
      <p:sp>
        <p:nvSpPr>
          <p:cNvPr id="3" name="Content Placeholder 2"/>
          <p:cNvSpPr>
            <a:spLocks noGrp="1"/>
          </p:cNvSpPr>
          <p:nvPr>
            <p:ph idx="1"/>
          </p:nvPr>
        </p:nvSpPr>
        <p:spPr/>
        <p:txBody>
          <a:bodyPr/>
          <a:lstStyle/>
          <a:p>
            <a:r>
              <a:rPr lang="en-US" dirty="0"/>
              <a:t>and/or		him/herself</a:t>
            </a:r>
          </a:p>
          <a:p>
            <a:endParaRPr lang="en-US" dirty="0"/>
          </a:p>
          <a:p>
            <a:r>
              <a:rPr lang="en-US" dirty="0"/>
              <a:t>Do not use a slash when a phrase would be clearer. </a:t>
            </a:r>
          </a:p>
          <a:p>
            <a:r>
              <a:rPr lang="en-US" dirty="0"/>
              <a:t>Write for clarity and not efficiency.</a:t>
            </a:r>
          </a:p>
        </p:txBody>
      </p:sp>
    </p:spTree>
    <p:extLst>
      <p:ext uri="{BB962C8B-B14F-4D97-AF65-F5344CB8AC3E}">
        <p14:creationId xmlns:p14="http://schemas.microsoft.com/office/powerpoint/2010/main" val="15181843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Page Numbers</a:t>
            </a:r>
          </a:p>
        </p:txBody>
      </p:sp>
      <p:sp>
        <p:nvSpPr>
          <p:cNvPr id="3" name="Content Placeholder 2"/>
          <p:cNvSpPr>
            <a:spLocks noGrp="1"/>
          </p:cNvSpPr>
          <p:nvPr>
            <p:ph idx="1"/>
          </p:nvPr>
        </p:nvSpPr>
        <p:spPr/>
        <p:txBody>
          <a:bodyPr/>
          <a:lstStyle/>
          <a:p>
            <a:r>
              <a:rPr lang="en-US" dirty="0"/>
              <a:t>Upper right</a:t>
            </a:r>
          </a:p>
          <a:p>
            <a:r>
              <a:rPr lang="en-US" dirty="0"/>
              <a:t>Page numbering starts on the first page even if it is a title page.</a:t>
            </a:r>
          </a:p>
        </p:txBody>
      </p:sp>
    </p:spTree>
    <p:extLst>
      <p:ext uri="{BB962C8B-B14F-4D97-AF65-F5344CB8AC3E}">
        <p14:creationId xmlns:p14="http://schemas.microsoft.com/office/powerpoint/2010/main" val="2033027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Clarity and Precision</a:t>
            </a:r>
          </a:p>
        </p:txBody>
      </p:sp>
      <p:sp>
        <p:nvSpPr>
          <p:cNvPr id="3" name="Content Placeholder 2"/>
          <p:cNvSpPr>
            <a:spLocks noGrp="1"/>
          </p:cNvSpPr>
          <p:nvPr>
            <p:ph idx="1"/>
          </p:nvPr>
        </p:nvSpPr>
        <p:spPr>
          <a:xfrm>
            <a:off x="457200" y="1417638"/>
            <a:ext cx="8229600" cy="4426114"/>
          </a:xfrm>
        </p:spPr>
        <p:txBody>
          <a:bodyPr>
            <a:normAutofit/>
          </a:bodyPr>
          <a:lstStyle/>
          <a:p>
            <a:pPr marL="0" indent="0">
              <a:buNone/>
            </a:pPr>
            <a:r>
              <a:rPr lang="en-US" dirty="0"/>
              <a:t>Quotes out of the manual:</a:t>
            </a:r>
          </a:p>
          <a:p>
            <a:endParaRPr lang="en-US" dirty="0"/>
          </a:p>
          <a:p>
            <a:r>
              <a:rPr lang="en-US" dirty="0"/>
              <a:t>The prime objective of scientific writing is clear communication.</a:t>
            </a:r>
          </a:p>
          <a:p>
            <a:r>
              <a:rPr lang="en-US" dirty="0"/>
              <a:t>Say only what needs to be said.</a:t>
            </a:r>
          </a:p>
          <a:p>
            <a:r>
              <a:rPr lang="en-US" dirty="0"/>
              <a:t>Make certain that every word means exactly what you intend it to mean.</a:t>
            </a:r>
          </a:p>
        </p:txBody>
      </p:sp>
    </p:spTree>
    <p:extLst>
      <p:ext uri="{BB962C8B-B14F-4D97-AF65-F5344CB8AC3E}">
        <p14:creationId xmlns:p14="http://schemas.microsoft.com/office/powerpoint/2010/main" val="6636198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63ED8-D321-4147-8715-63787FB1FA38}"/>
              </a:ext>
            </a:extLst>
          </p:cNvPr>
          <p:cNvSpPr>
            <a:spLocks noGrp="1"/>
          </p:cNvSpPr>
          <p:nvPr>
            <p:ph type="title"/>
          </p:nvPr>
        </p:nvSpPr>
        <p:spPr/>
        <p:txBody>
          <a:bodyPr/>
          <a:lstStyle/>
          <a:p>
            <a:r>
              <a:rPr lang="en-US"/>
              <a:t>Style Sheets</a:t>
            </a:r>
          </a:p>
        </p:txBody>
      </p:sp>
      <p:sp>
        <p:nvSpPr>
          <p:cNvPr id="3" name="Content Placeholder 2">
            <a:extLst>
              <a:ext uri="{FF2B5EF4-FFF2-40B4-BE49-F238E27FC236}">
                <a16:creationId xmlns:a16="http://schemas.microsoft.com/office/drawing/2014/main" id="{25EDBCA2-CB0D-EA40-A513-D20380B1A94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8812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APA References</a:t>
            </a:r>
          </a:p>
        </p:txBody>
      </p:sp>
      <p:sp>
        <p:nvSpPr>
          <p:cNvPr id="11" name="Content Placeholder 10"/>
          <p:cNvSpPr>
            <a:spLocks noGrp="1"/>
          </p:cNvSpPr>
          <p:nvPr>
            <p:ph idx="1"/>
          </p:nvPr>
        </p:nvSpPr>
        <p:spPr>
          <a:xfrm>
            <a:off x="333494" y="2301137"/>
            <a:ext cx="8565156" cy="4525963"/>
          </a:xfrm>
        </p:spPr>
        <p:txBody>
          <a:bodyPr>
            <a:normAutofit/>
          </a:bodyPr>
          <a:lstStyle/>
          <a:p>
            <a:r>
              <a:rPr lang="en-US" sz="2800" dirty="0"/>
              <a:t>References should provide the most stable and direct route to the material possible.</a:t>
            </a:r>
          </a:p>
          <a:p>
            <a:r>
              <a:rPr lang="en-US" sz="2800" dirty="0"/>
              <a:t>Each section of the reference ends in a period.</a:t>
            </a:r>
          </a:p>
          <a:p>
            <a:r>
              <a:rPr lang="en-US" sz="2800" dirty="0"/>
              <a:t>One component of the reference will be italicized.</a:t>
            </a:r>
          </a:p>
          <a:p>
            <a:r>
              <a:rPr lang="en-US" sz="2800" dirty="0"/>
              <a:t>Sources must be public.</a:t>
            </a:r>
          </a:p>
          <a:p>
            <a:r>
              <a:rPr lang="en-US" sz="2800" dirty="0"/>
              <a:t>Learn the basic form of each section then start learning the variations.</a:t>
            </a:r>
          </a:p>
          <a:p>
            <a:r>
              <a:rPr lang="en-US" sz="2800" dirty="0"/>
              <a:t>References are in alphabetical order, have hanging indents, and are double line spaced within and between.</a:t>
            </a:r>
          </a:p>
          <a:p>
            <a:endParaRPr lang="en-US" sz="2800" dirty="0"/>
          </a:p>
        </p:txBody>
      </p:sp>
      <p:grpSp>
        <p:nvGrpSpPr>
          <p:cNvPr id="10" name="Group 9"/>
          <p:cNvGrpSpPr/>
          <p:nvPr/>
        </p:nvGrpSpPr>
        <p:grpSpPr>
          <a:xfrm>
            <a:off x="2543724" y="1302948"/>
            <a:ext cx="3890308" cy="841143"/>
            <a:chOff x="679873" y="2036887"/>
            <a:chExt cx="3890308" cy="841143"/>
          </a:xfrm>
        </p:grpSpPr>
        <p:sp>
          <p:nvSpPr>
            <p:cNvPr id="5" name="TextBox 4"/>
            <p:cNvSpPr txBox="1"/>
            <p:nvPr/>
          </p:nvSpPr>
          <p:spPr>
            <a:xfrm>
              <a:off x="679873" y="2144091"/>
              <a:ext cx="3890308" cy="461665"/>
            </a:xfrm>
            <a:prstGeom prst="rect">
              <a:avLst/>
            </a:prstGeom>
            <a:noFill/>
          </p:spPr>
          <p:txBody>
            <a:bodyPr wrap="none" rtlCol="0">
              <a:spAutoFit/>
            </a:bodyPr>
            <a:lstStyle/>
            <a:p>
              <a:r>
                <a:rPr lang="en-US" sz="2400" dirty="0"/>
                <a:t>Author    Date    Title    Source  </a:t>
              </a:r>
            </a:p>
          </p:txBody>
        </p:sp>
        <p:cxnSp>
          <p:nvCxnSpPr>
            <p:cNvPr id="7" name="Straight Connector 6"/>
            <p:cNvCxnSpPr/>
            <p:nvPr/>
          </p:nvCxnSpPr>
          <p:spPr>
            <a:xfrm>
              <a:off x="1773132" y="2036887"/>
              <a:ext cx="8247" cy="841143"/>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2614339" y="2036887"/>
              <a:ext cx="8247" cy="841143"/>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3455546" y="2036887"/>
              <a:ext cx="8247" cy="841143"/>
            </a:xfrm>
            <a:prstGeom prst="line">
              <a:avLst/>
            </a:prstGeom>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102290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 References: Author</a:t>
            </a:r>
          </a:p>
        </p:txBody>
      </p:sp>
      <p:sp>
        <p:nvSpPr>
          <p:cNvPr id="4" name="Content Placeholder 3"/>
          <p:cNvSpPr>
            <a:spLocks noGrp="1"/>
          </p:cNvSpPr>
          <p:nvPr>
            <p:ph idx="1"/>
          </p:nvPr>
        </p:nvSpPr>
        <p:spPr/>
        <p:txBody>
          <a:bodyPr/>
          <a:lstStyle/>
          <a:p>
            <a:r>
              <a:rPr lang="en-US" dirty="0"/>
              <a:t>Basic form</a:t>
            </a:r>
          </a:p>
          <a:p>
            <a:pPr marL="457200" lvl="1" indent="0">
              <a:buNone/>
            </a:pPr>
            <a:r>
              <a:rPr lang="en-US" dirty="0"/>
              <a:t>Johnson, B. A.</a:t>
            </a:r>
          </a:p>
          <a:p>
            <a:pPr marL="457200" lvl="1" indent="0">
              <a:buNone/>
            </a:pPr>
            <a:r>
              <a:rPr lang="en-US" dirty="0"/>
              <a:t>Johnson, B. A., Smith, R. S., &amp; Jones, Q.</a:t>
            </a:r>
          </a:p>
          <a:p>
            <a:r>
              <a:rPr lang="en-US" dirty="0"/>
              <a:t>Group: Spell it out and end with a period</a:t>
            </a:r>
          </a:p>
          <a:p>
            <a:pPr marL="457200" lvl="1" indent="0">
              <a:buNone/>
            </a:pPr>
            <a:r>
              <a:rPr lang="en-US" dirty="0"/>
              <a:t>National Institute of Mental Health.</a:t>
            </a:r>
          </a:p>
          <a:p>
            <a:pPr marL="514350" indent="-457200"/>
            <a:r>
              <a:rPr lang="en-US" dirty="0"/>
              <a:t>The strange case of </a:t>
            </a:r>
            <a:r>
              <a:rPr lang="en-US"/>
              <a:t>two authors (, &amp;)</a:t>
            </a:r>
            <a:endParaRPr lang="en-US" dirty="0"/>
          </a:p>
        </p:txBody>
      </p:sp>
    </p:spTree>
    <p:extLst>
      <p:ext uri="{BB962C8B-B14F-4D97-AF65-F5344CB8AC3E}">
        <p14:creationId xmlns:p14="http://schemas.microsoft.com/office/powerpoint/2010/main" val="2084841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 References: Date</a:t>
            </a:r>
          </a:p>
        </p:txBody>
      </p:sp>
      <p:sp>
        <p:nvSpPr>
          <p:cNvPr id="4" name="Content Placeholder 3"/>
          <p:cNvSpPr>
            <a:spLocks noGrp="1"/>
          </p:cNvSpPr>
          <p:nvPr>
            <p:ph idx="1"/>
          </p:nvPr>
        </p:nvSpPr>
        <p:spPr/>
        <p:txBody>
          <a:bodyPr>
            <a:normAutofit/>
          </a:bodyPr>
          <a:lstStyle/>
          <a:p>
            <a:r>
              <a:rPr lang="en-US" dirty="0"/>
              <a:t>Basic form</a:t>
            </a:r>
          </a:p>
          <a:p>
            <a:pPr marL="457200" lvl="1" indent="0">
              <a:buNone/>
            </a:pPr>
            <a:r>
              <a:rPr lang="en-US" dirty="0"/>
              <a:t>(1967).</a:t>
            </a:r>
          </a:p>
          <a:p>
            <a:pPr marL="400050"/>
            <a:r>
              <a:rPr lang="en-US" dirty="0"/>
              <a:t>Conference paper</a:t>
            </a:r>
          </a:p>
          <a:p>
            <a:pPr marL="514350" lvl="1" indent="0">
              <a:buNone/>
            </a:pPr>
            <a:r>
              <a:rPr lang="en-US" dirty="0"/>
              <a:t>(1967, April).</a:t>
            </a:r>
          </a:p>
          <a:p>
            <a:pPr marL="400050"/>
            <a:r>
              <a:rPr lang="en-US" dirty="0"/>
              <a:t>Magazines and newspapers</a:t>
            </a:r>
          </a:p>
          <a:p>
            <a:pPr marL="514350" lvl="1" indent="0">
              <a:buNone/>
            </a:pPr>
            <a:r>
              <a:rPr lang="en-US" dirty="0"/>
              <a:t>(1967, April 27).</a:t>
            </a:r>
          </a:p>
          <a:p>
            <a:pPr marL="400050"/>
            <a:r>
              <a:rPr lang="en-US" dirty="0"/>
              <a:t>Rarely will you use month and day.</a:t>
            </a:r>
          </a:p>
          <a:p>
            <a:pPr marL="400050"/>
            <a:endParaRPr lang="en-US" dirty="0"/>
          </a:p>
          <a:p>
            <a:pPr marL="514350" indent="-457200"/>
            <a:endParaRPr lang="en-US" dirty="0"/>
          </a:p>
        </p:txBody>
      </p:sp>
    </p:spTree>
    <p:extLst>
      <p:ext uri="{BB962C8B-B14F-4D97-AF65-F5344CB8AC3E}">
        <p14:creationId xmlns:p14="http://schemas.microsoft.com/office/powerpoint/2010/main" val="83520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 References: Title</a:t>
            </a:r>
          </a:p>
        </p:txBody>
      </p:sp>
      <p:sp>
        <p:nvSpPr>
          <p:cNvPr id="4" name="Content Placeholder 3"/>
          <p:cNvSpPr>
            <a:spLocks noGrp="1"/>
          </p:cNvSpPr>
          <p:nvPr>
            <p:ph idx="1"/>
          </p:nvPr>
        </p:nvSpPr>
        <p:spPr/>
        <p:txBody>
          <a:bodyPr/>
          <a:lstStyle/>
          <a:p>
            <a:r>
              <a:rPr lang="en-US" dirty="0"/>
              <a:t>Basic form</a:t>
            </a:r>
          </a:p>
          <a:p>
            <a:pPr marL="457200" lvl="1" indent="0">
              <a:buNone/>
            </a:pPr>
            <a:r>
              <a:rPr lang="en-US" i="1" dirty="0"/>
              <a:t>Jobs in America: A century of inconsistency</a:t>
            </a:r>
            <a:r>
              <a:rPr lang="en-US" dirty="0"/>
              <a:t>.</a:t>
            </a:r>
          </a:p>
          <a:p>
            <a:pPr marL="400050"/>
            <a:r>
              <a:rPr lang="en-US" dirty="0"/>
              <a:t>Do not italicize the title if the source is italicized.</a:t>
            </a:r>
          </a:p>
        </p:txBody>
      </p:sp>
    </p:spTree>
    <p:extLst>
      <p:ext uri="{BB962C8B-B14F-4D97-AF65-F5344CB8AC3E}">
        <p14:creationId xmlns:p14="http://schemas.microsoft.com/office/powerpoint/2010/main" val="3177938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 References: Source</a:t>
            </a:r>
          </a:p>
        </p:txBody>
      </p:sp>
      <p:sp>
        <p:nvSpPr>
          <p:cNvPr id="4" name="Content Placeholder 3"/>
          <p:cNvSpPr>
            <a:spLocks noGrp="1"/>
          </p:cNvSpPr>
          <p:nvPr>
            <p:ph idx="1"/>
          </p:nvPr>
        </p:nvSpPr>
        <p:spPr/>
        <p:txBody>
          <a:bodyPr>
            <a:normAutofit fontScale="92500" lnSpcReduction="10000"/>
          </a:bodyPr>
          <a:lstStyle/>
          <a:p>
            <a:r>
              <a:rPr lang="en-US" dirty="0"/>
              <a:t>Basic form: Book</a:t>
            </a:r>
          </a:p>
          <a:p>
            <a:pPr marL="457200" lvl="1" indent="0">
              <a:buNone/>
            </a:pPr>
            <a:r>
              <a:rPr lang="en-US" dirty="0"/>
              <a:t>New York, NY: Pearson Publishing.</a:t>
            </a:r>
          </a:p>
          <a:p>
            <a:pPr marL="400050"/>
            <a:r>
              <a:rPr lang="en-US" dirty="0"/>
              <a:t>Basic form: Chapter in a book</a:t>
            </a:r>
          </a:p>
          <a:p>
            <a:pPr marL="514350" lvl="1" indent="0">
              <a:buNone/>
            </a:pPr>
            <a:r>
              <a:rPr lang="en-US" dirty="0"/>
              <a:t>…. In J. B. Carroll &amp; J. Waggoner (Eds.), </a:t>
            </a:r>
            <a:r>
              <a:rPr lang="en-US" i="1" dirty="0"/>
              <a:t>Surviving teacher preparation in America </a:t>
            </a:r>
            <a:r>
              <a:rPr lang="en-US" dirty="0"/>
              <a:t>(pp. 47-62). New York, NY: Pearson Publishing.</a:t>
            </a:r>
          </a:p>
          <a:p>
            <a:pPr marL="400050"/>
            <a:r>
              <a:rPr lang="en-US" dirty="0"/>
              <a:t>Basic form: Journal</a:t>
            </a:r>
          </a:p>
          <a:p>
            <a:pPr marL="457200" lvl="2" indent="0">
              <a:buNone/>
            </a:pPr>
            <a:r>
              <a:rPr lang="en-US" i="1" dirty="0"/>
              <a:t>Journal of Teacher Education, 11</a:t>
            </a:r>
            <a:r>
              <a:rPr lang="en-US" dirty="0"/>
              <a:t>(6), 94-107.</a:t>
            </a:r>
          </a:p>
          <a:p>
            <a:pPr marL="400050"/>
            <a:r>
              <a:rPr lang="en-US" dirty="0"/>
              <a:t>Basic form: Online source</a:t>
            </a:r>
          </a:p>
          <a:p>
            <a:pPr marL="457200" lvl="2" indent="0">
              <a:buNone/>
            </a:pPr>
            <a:r>
              <a:rPr lang="en-US" sz="2800" dirty="0"/>
              <a:t>http://</a:t>
            </a:r>
            <a:r>
              <a:rPr lang="en-US" sz="2800" dirty="0" err="1"/>
              <a:t>teaching.up.edu</a:t>
            </a:r>
            <a:r>
              <a:rPr lang="en-US" sz="2800" dirty="0"/>
              <a:t>/</a:t>
            </a:r>
            <a:r>
              <a:rPr lang="en-US" sz="2800" dirty="0" err="1"/>
              <a:t>edresearch</a:t>
            </a:r>
            <a:endParaRPr lang="en-US" sz="2800" dirty="0"/>
          </a:p>
        </p:txBody>
      </p:sp>
    </p:spTree>
    <p:extLst>
      <p:ext uri="{BB962C8B-B14F-4D97-AF65-F5344CB8AC3E}">
        <p14:creationId xmlns:p14="http://schemas.microsoft.com/office/powerpoint/2010/main" val="279411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Theme.thmx</Template>
  <TotalTime>661</TotalTime>
  <Words>1521</Words>
  <Application>Microsoft Macintosh PowerPoint</Application>
  <PresentationFormat>On-screen Show (4:3)</PresentationFormat>
  <Paragraphs>242</Paragraphs>
  <Slides>40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ヒラギノ明朝 ProN W3</vt:lpstr>
      <vt:lpstr>Arial</vt:lpstr>
      <vt:lpstr>Calibri</vt:lpstr>
      <vt:lpstr>Qualtrics Grotesque</vt:lpstr>
      <vt:lpstr>Times</vt:lpstr>
      <vt:lpstr>Default Theme</vt:lpstr>
      <vt:lpstr>Completing Your Dissertation</vt:lpstr>
      <vt:lpstr>Advanced APA Style</vt:lpstr>
      <vt:lpstr>How to Answer APA Questions</vt:lpstr>
      <vt:lpstr>Clarity and Precision</vt:lpstr>
      <vt:lpstr>APA References</vt:lpstr>
      <vt:lpstr>APA References: Author</vt:lpstr>
      <vt:lpstr>APA References: Date</vt:lpstr>
      <vt:lpstr>APA References: Title</vt:lpstr>
      <vt:lpstr>APA References: Source</vt:lpstr>
      <vt:lpstr>What to Capitalize in a Journal Name?</vt:lpstr>
      <vt:lpstr>APA References</vt:lpstr>
      <vt:lpstr>PowerPoint Presentation</vt:lpstr>
      <vt:lpstr>PowerPoint Presentation</vt:lpstr>
      <vt:lpstr>PowerPoint Presentation</vt:lpstr>
      <vt:lpstr>PowerPoint Presentation</vt:lpstr>
      <vt:lpstr>Reviewing Articles</vt:lpstr>
      <vt:lpstr>Key Terms</vt:lpstr>
      <vt:lpstr>Contractions</vt:lpstr>
      <vt:lpstr>Running Head</vt:lpstr>
      <vt:lpstr>Direct Quotations</vt:lpstr>
      <vt:lpstr>Ad Homonym </vt:lpstr>
      <vt:lpstr>APA</vt:lpstr>
      <vt:lpstr>Parentheses</vt:lpstr>
      <vt:lpstr>Headings</vt:lpstr>
      <vt:lpstr>Introduction</vt:lpstr>
      <vt:lpstr>Etc.</vt:lpstr>
      <vt:lpstr>Carroll, D. (2012, December 12). Mama’s jambalaya: Laissez les bons temps rouler! [Web log message]. http://www.batterjunkie.com/category/dinner/page/5/ </vt:lpstr>
      <vt:lpstr>Seriation (Lists)</vt:lpstr>
      <vt:lpstr>APA</vt:lpstr>
      <vt:lpstr>Precision</vt:lpstr>
      <vt:lpstr>Type Setting</vt:lpstr>
      <vt:lpstr>APA Dashes</vt:lpstr>
      <vt:lpstr>Attribution</vt:lpstr>
      <vt:lpstr>Metaphors (Linguistic Devices)</vt:lpstr>
      <vt:lpstr>Rhetorical Questions</vt:lpstr>
      <vt:lpstr>APA—Multiple Citations Simultaneously</vt:lpstr>
      <vt:lpstr>Parallel Structure</vt:lpstr>
      <vt:lpstr>Slashes</vt:lpstr>
      <vt:lpstr>Page Numbers</vt:lpstr>
      <vt:lpstr>Style Sheets</vt:lpstr>
    </vt:vector>
  </TitlesOfParts>
  <Company>University of Portland</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 Carroll</dc:creator>
  <cp:lastModifiedBy>Microsoft Office User</cp:lastModifiedBy>
  <cp:revision>54</cp:revision>
  <dcterms:created xsi:type="dcterms:W3CDTF">2014-11-19T15:22:58Z</dcterms:created>
  <dcterms:modified xsi:type="dcterms:W3CDTF">2020-01-15T16:08:59Z</dcterms:modified>
</cp:coreProperties>
</file>