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85" r:id="rId2"/>
  </p:sldMasterIdLst>
  <p:notesMasterIdLst>
    <p:notesMasterId r:id="rId34"/>
  </p:notesMasterIdLst>
  <p:handoutMasterIdLst>
    <p:handoutMasterId r:id="rId35"/>
  </p:handoutMasterIdLst>
  <p:sldIdLst>
    <p:sldId id="256" r:id="rId3"/>
    <p:sldId id="257" r:id="rId4"/>
    <p:sldId id="258" r:id="rId5"/>
    <p:sldId id="259" r:id="rId6"/>
    <p:sldId id="261" r:id="rId7"/>
    <p:sldId id="262" r:id="rId8"/>
    <p:sldId id="264" r:id="rId9"/>
    <p:sldId id="263" r:id="rId10"/>
    <p:sldId id="269" r:id="rId11"/>
    <p:sldId id="270" r:id="rId12"/>
    <p:sldId id="271" r:id="rId13"/>
    <p:sldId id="272" r:id="rId14"/>
    <p:sldId id="273" r:id="rId15"/>
    <p:sldId id="274" r:id="rId16"/>
    <p:sldId id="275" r:id="rId17"/>
    <p:sldId id="276" r:id="rId18"/>
    <p:sldId id="266" r:id="rId19"/>
    <p:sldId id="265" r:id="rId20"/>
    <p:sldId id="267" r:id="rId21"/>
    <p:sldId id="277" r:id="rId22"/>
    <p:sldId id="278" r:id="rId23"/>
    <p:sldId id="279" r:id="rId24"/>
    <p:sldId id="288"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A1B6"/>
    <a:srgbClr val="E182A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6"/>
    <p:restoredTop sz="94586"/>
  </p:normalViewPr>
  <p:slideViewPr>
    <p:cSldViewPr snapToGrid="0" snapToObjects="1">
      <p:cViewPr varScale="1">
        <p:scale>
          <a:sx n="102" d="100"/>
          <a:sy n="102" d="100"/>
        </p:scale>
        <p:origin x="1528"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7184B3E-37F5-B543-AA19-0BD0385BD883}" type="datetimeFigureOut">
              <a:rPr lang="en-US" smtClean="0"/>
              <a:t>3/11/19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8D42286-9D6A-DB4E-AC29-5663FEC1D59B}" type="slidenum">
              <a:rPr lang="en-US" smtClean="0"/>
              <a:t>‹#›</a:t>
            </a:fld>
            <a:endParaRPr lang="en-US"/>
          </a:p>
        </p:txBody>
      </p:sp>
    </p:spTree>
    <p:extLst>
      <p:ext uri="{BB962C8B-B14F-4D97-AF65-F5344CB8AC3E}">
        <p14:creationId xmlns:p14="http://schemas.microsoft.com/office/powerpoint/2010/main" val="21336005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52D59-5D15-8F4B-8D41-74112894DFD8}" type="datetimeFigureOut">
              <a:rPr lang="en-US" smtClean="0"/>
              <a:t>3/11/19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D6986E-1434-6045-AA98-41D5D07EA2D6}" type="slidenum">
              <a:rPr lang="en-US" smtClean="0"/>
              <a:t>‹#›</a:t>
            </a:fld>
            <a:endParaRPr lang="en-US"/>
          </a:p>
        </p:txBody>
      </p:sp>
    </p:spTree>
    <p:extLst>
      <p:ext uri="{BB962C8B-B14F-4D97-AF65-F5344CB8AC3E}">
        <p14:creationId xmlns:p14="http://schemas.microsoft.com/office/powerpoint/2010/main" val="376357703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BB24D1E-1932-9543-8E93-60D46279C323}"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4260609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42A33A-E221-FA47-923F-204F51C2A75A}"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244978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918785-0FF1-CA4C-BEF5-9FC25912DDF0}"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4266408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rtlCol="0">
            <a:normAutofit/>
          </a:bodyPr>
          <a:lstStyle/>
          <a:p>
            <a:pPr lvl="0"/>
            <a:r>
              <a:rPr lang="en-US" noProof="0"/>
              <a:t>Click icon to add chart</a:t>
            </a:r>
          </a:p>
        </p:txBody>
      </p:sp>
      <p:sp>
        <p:nvSpPr>
          <p:cNvPr id="4" name="Rectangle 4"/>
          <p:cNvSpPr>
            <a:spLocks noGrp="1" noChangeArrowheads="1"/>
          </p:cNvSpPr>
          <p:nvPr>
            <p:ph type="dt" sz="half" idx="10"/>
          </p:nvPr>
        </p:nvSpPr>
        <p:spPr/>
        <p:txBody>
          <a:bodyPr/>
          <a:lstStyle>
            <a:lvl1pPr>
              <a:defRPr/>
            </a:lvl1pPr>
          </a:lstStyle>
          <a:p>
            <a:fld id="{283E71F6-0226-FB4D-BAD1-EA83EDA6EC0E}" type="datetime1">
              <a:rPr lang="en-US" smtClean="0"/>
              <a:t>3/11/19</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defRPr/>
            </a:lvl1pPr>
          </a:lstStyle>
          <a:p>
            <a:fld id="{DF587F67-84ED-114B-A893-2081908FF119}" type="slidenum">
              <a:rPr lang="en-US" smtClean="0"/>
              <a:t>‹#›</a:t>
            </a:fld>
            <a:endParaRPr lang="en-US"/>
          </a:p>
        </p:txBody>
      </p:sp>
    </p:spTree>
    <p:extLst>
      <p:ext uri="{BB962C8B-B14F-4D97-AF65-F5344CB8AC3E}">
        <p14:creationId xmlns:p14="http://schemas.microsoft.com/office/powerpoint/2010/main" val="2989404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FD6F70-1A66-7E4F-A673-55952D0D4D8B}"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2177007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4DE8DB-9ECB-7A4D-B2A1-861D519944B5}"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297296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F79681-9EE9-2647-A52C-F092FC25AB33}"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49757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A280C8-C902-FF49-BD51-8765633FAAA0}" type="datetime1">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2105718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043072-A2E2-AC4D-9AE0-0A12AF12519D}" type="datetime1">
              <a:rPr lang="en-US" smtClean="0"/>
              <a:t>3/11/19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1339689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937651-909C-3244-9FD2-6836D735411F}" type="datetime1">
              <a:rPr lang="en-US" smtClean="0"/>
              <a:t>3/11/19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2316508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DC921-7050-4046-B258-1E9F7DB8338D}" type="datetime1">
              <a:rPr lang="en-US" smtClean="0"/>
              <a:t>3/11/19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386257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8A19C-30BA-2A4F-969F-5AAC5DE005FE}"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3379269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D19F1F-F363-504D-BB83-700B98F28794}" type="datetime1">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32530814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D0E3BC-3575-7148-8A95-8288ECD76BA0}" type="datetime1">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2725874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4EF2EE-1025-CB44-A648-D5CB8C88FB34}"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3326746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2F2B75-F91F-3D45-8063-434D7D7EE4F4}"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B6C44-F547-D74C-8E70-6C95F37CE22D}" type="slidenum">
              <a:rPr lang="en-US" smtClean="0"/>
              <a:t>‹#›</a:t>
            </a:fld>
            <a:endParaRPr lang="en-US"/>
          </a:p>
        </p:txBody>
      </p:sp>
    </p:spTree>
    <p:extLst>
      <p:ext uri="{BB962C8B-B14F-4D97-AF65-F5344CB8AC3E}">
        <p14:creationId xmlns:p14="http://schemas.microsoft.com/office/powerpoint/2010/main" val="428273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150FD9-DD17-6D4D-AFDB-6CC342CB7416}" type="datetime1">
              <a:rPr lang="en-US" smtClean="0"/>
              <a:t>3/11/19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122286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6B2062-0F33-0E4B-BADF-7604A9866D07}" type="datetime1">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254742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7B3A1F-4C6B-4247-9228-D14150BE5BD5}" type="datetime1">
              <a:rPr lang="en-US" smtClean="0"/>
              <a:t>3/11/19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3799976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0995F9-567F-D041-85E7-C05E770B90AF}" type="datetime1">
              <a:rPr lang="en-US" smtClean="0"/>
              <a:t>3/11/19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2322289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750C2-4D46-934B-B160-2C7FCB0AEA16}" type="datetime1">
              <a:rPr lang="en-US" smtClean="0"/>
              <a:t>3/11/19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4030314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F1D7E3-8BD7-2E4B-B955-C2D0C06D9C23}" type="datetime1">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3602276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977C21-45C3-1B4D-9850-9F54C3BF1E42}" type="datetime1">
              <a:rPr lang="en-US" smtClean="0"/>
              <a:t>3/11/19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87F67-84ED-114B-A893-2081908FF119}" type="slidenum">
              <a:rPr lang="en-US" smtClean="0"/>
              <a:t>‹#›</a:t>
            </a:fld>
            <a:endParaRPr lang="en-US"/>
          </a:p>
        </p:txBody>
      </p:sp>
    </p:spTree>
    <p:extLst>
      <p:ext uri="{BB962C8B-B14F-4D97-AF65-F5344CB8AC3E}">
        <p14:creationId xmlns:p14="http://schemas.microsoft.com/office/powerpoint/2010/main" val="467678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05748"/>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a:defRPr>
            </a:lvl1pPr>
          </a:lstStyle>
          <a:p>
            <a:fld id="{824C3229-37B9-9942-BBA7-F7A1603A001A}" type="datetime1">
              <a:rPr lang="en-US" smtClean="0"/>
              <a:t>3/11/19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a:defRPr>
            </a:lvl1pPr>
          </a:lstStyle>
          <a:p>
            <a:fld id="{DF587F67-84ED-114B-A893-2081908FF119}" type="slidenum">
              <a:rPr lang="en-US" smtClean="0"/>
              <a:t>‹#›</a:t>
            </a:fld>
            <a:endParaRPr lang="en-US"/>
          </a:p>
        </p:txBody>
      </p:sp>
    </p:spTree>
    <p:extLst>
      <p:ext uri="{BB962C8B-B14F-4D97-AF65-F5344CB8AC3E}">
        <p14:creationId xmlns:p14="http://schemas.microsoft.com/office/powerpoint/2010/main" val="42035375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457200" rtl="0" eaLnBrk="1" latinLnBrk="0" hangingPunct="1">
        <a:spcBef>
          <a:spcPct val="0"/>
        </a:spcBef>
        <a:buNone/>
        <a:defRPr sz="4400" kern="1200">
          <a:solidFill>
            <a:schemeClr val="tx1"/>
          </a:solidFill>
          <a:latin typeface="Time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a:defRPr>
            </a:lvl1pPr>
          </a:lstStyle>
          <a:p>
            <a:fld id="{69FF87E2-11D7-DA4A-AE0C-B7DCDFBAD9DA}" type="datetime1">
              <a:rPr lang="en-US" smtClean="0"/>
              <a:t>3/11/19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a:defRPr>
            </a:lvl1pPr>
          </a:lstStyle>
          <a:p>
            <a:fld id="{109B6C44-F547-D74C-8E70-6C95F37CE22D}" type="slidenum">
              <a:rPr lang="en-US" smtClean="0"/>
              <a:pPr/>
              <a:t>‹#›</a:t>
            </a:fld>
            <a:endParaRPr lang="en-US"/>
          </a:p>
        </p:txBody>
      </p:sp>
    </p:spTree>
    <p:extLst>
      <p:ext uri="{BB962C8B-B14F-4D97-AF65-F5344CB8AC3E}">
        <p14:creationId xmlns:p14="http://schemas.microsoft.com/office/powerpoint/2010/main" val="40855974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ctr" defTabSz="457200" rtl="0" eaLnBrk="1" latinLnBrk="0" hangingPunct="1">
        <a:spcBef>
          <a:spcPct val="0"/>
        </a:spcBef>
        <a:buNone/>
        <a:defRPr sz="4400" kern="1200">
          <a:solidFill>
            <a:schemeClr val="tx1"/>
          </a:solidFill>
          <a:latin typeface="Time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Statistical Power</a:t>
            </a:r>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DF587F67-84ED-114B-A893-2081908FF119}" type="slidenum">
              <a:rPr lang="en-US" smtClean="0"/>
              <a:t>1</a:t>
            </a:fld>
            <a:endParaRPr lang="en-US"/>
          </a:p>
        </p:txBody>
      </p:sp>
    </p:spTree>
    <p:extLst>
      <p:ext uri="{BB962C8B-B14F-4D97-AF65-F5344CB8AC3E}">
        <p14:creationId xmlns:p14="http://schemas.microsoft.com/office/powerpoint/2010/main" val="4144393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a:stCxn id="4" idx="2"/>
          </p:cNvCxnSpPr>
          <p:nvPr/>
        </p:nvCxnSpPr>
        <p:spPr>
          <a:xfrm flipH="1">
            <a:off x="4558652" y="1417638"/>
            <a:ext cx="13348" cy="4323466"/>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p:txBody>
          <a:bodyPr>
            <a:normAutofit/>
          </a:bodyPr>
          <a:lstStyle/>
          <a:p>
            <a:r>
              <a:rPr lang="en-US" dirty="0"/>
              <a:t>Avoiding Type II Errors</a:t>
            </a:r>
          </a:p>
        </p:txBody>
      </p:sp>
      <p:sp>
        <p:nvSpPr>
          <p:cNvPr id="18" name="Freeform 17"/>
          <p:cNvSpPr/>
          <p:nvPr/>
        </p:nvSpPr>
        <p:spPr>
          <a:xfrm>
            <a:off x="2739599" y="1714559"/>
            <a:ext cx="3653759" cy="3624149"/>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5695487" y="3545599"/>
            <a:ext cx="1069301" cy="411863"/>
          </a:xfrm>
          <a:prstGeom prst="rect">
            <a:avLst/>
          </a:prstGeom>
          <a:noFill/>
        </p:spPr>
        <p:txBody>
          <a:bodyPr wrap="square" rtlCol="0">
            <a:spAutoFit/>
          </a:bodyPr>
          <a:lstStyle/>
          <a:p>
            <a:r>
              <a:rPr lang="en-US" dirty="0"/>
              <a:t>.05</a:t>
            </a:r>
          </a:p>
        </p:txBody>
      </p:sp>
      <p:sp>
        <p:nvSpPr>
          <p:cNvPr id="3" name="TextBox 2"/>
          <p:cNvSpPr txBox="1"/>
          <p:nvPr/>
        </p:nvSpPr>
        <p:spPr>
          <a:xfrm>
            <a:off x="457200" y="1612664"/>
            <a:ext cx="3010313" cy="2585323"/>
          </a:xfrm>
          <a:prstGeom prst="rect">
            <a:avLst/>
          </a:prstGeom>
          <a:noFill/>
        </p:spPr>
        <p:txBody>
          <a:bodyPr wrap="square" rtlCol="0">
            <a:spAutoFit/>
          </a:bodyPr>
          <a:lstStyle/>
          <a:p>
            <a:r>
              <a:rPr lang="en-US" dirty="0"/>
              <a:t>Now a larger group size moves the point at which the alpha level appears and something that wasn’t significant becomes so.</a:t>
            </a:r>
          </a:p>
          <a:p>
            <a:endParaRPr lang="en-US" dirty="0"/>
          </a:p>
          <a:p>
            <a:r>
              <a:rPr lang="en-US" dirty="0"/>
              <a:t>Using larger groups reduces type II errors.</a:t>
            </a:r>
          </a:p>
          <a:p>
            <a:endParaRPr lang="en-US" dirty="0"/>
          </a:p>
        </p:txBody>
      </p:sp>
      <p:sp>
        <p:nvSpPr>
          <p:cNvPr id="12" name="Rectangle 11"/>
          <p:cNvSpPr/>
          <p:nvPr/>
        </p:nvSpPr>
        <p:spPr>
          <a:xfrm>
            <a:off x="5970337" y="5177859"/>
            <a:ext cx="558580" cy="191773"/>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2" name="Straight Connector 41"/>
          <p:cNvCxnSpPr/>
          <p:nvPr/>
        </p:nvCxnSpPr>
        <p:spPr>
          <a:xfrm flipH="1">
            <a:off x="6369930" y="3927779"/>
            <a:ext cx="6069" cy="1813325"/>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1" name="Freeform 10"/>
          <p:cNvSpPr/>
          <p:nvPr/>
        </p:nvSpPr>
        <p:spPr>
          <a:xfrm>
            <a:off x="5971872" y="5309970"/>
            <a:ext cx="1189988" cy="97832"/>
          </a:xfrm>
          <a:custGeom>
            <a:avLst/>
            <a:gdLst>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34697 h 152669"/>
              <a:gd name="connsiteX4" fmla="*/ 582940 w 1186699"/>
              <a:gd name="connsiteY4" fmla="*/ 41637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582940 w 1186699"/>
              <a:gd name="connsiteY4" fmla="*/ 41637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659278 w 1186699"/>
              <a:gd name="connsiteY4" fmla="*/ 55516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659278 w 1186699"/>
              <a:gd name="connsiteY4" fmla="*/ 55516 h 152669"/>
              <a:gd name="connsiteX5" fmla="*/ 416385 w 1186699"/>
              <a:gd name="connsiteY5" fmla="*/ 34697 h 152669"/>
              <a:gd name="connsiteX6" fmla="*/ 235952 w 1186699"/>
              <a:gd name="connsiteY6" fmla="*/ 34697 h 152669"/>
              <a:gd name="connsiteX7" fmla="*/ 111037 w 1186699"/>
              <a:gd name="connsiteY7" fmla="*/ 41637 h 152669"/>
              <a:gd name="connsiteX8" fmla="*/ 0 w 1186699"/>
              <a:gd name="connsiteY8" fmla="*/ 0 h 152669"/>
              <a:gd name="connsiteX0" fmla="*/ 0 w 1186699"/>
              <a:gd name="connsiteY0" fmla="*/ 0 h 124910"/>
              <a:gd name="connsiteX1" fmla="*/ 0 w 1186699"/>
              <a:gd name="connsiteY1" fmla="*/ 124910 h 124910"/>
              <a:gd name="connsiteX2" fmla="*/ 1186699 w 1186699"/>
              <a:gd name="connsiteY2" fmla="*/ 124910 h 124910"/>
              <a:gd name="connsiteX3" fmla="*/ 1179759 w 1186699"/>
              <a:gd name="connsiteY3" fmla="*/ 34696 h 124910"/>
              <a:gd name="connsiteX4" fmla="*/ 659278 w 1186699"/>
              <a:gd name="connsiteY4" fmla="*/ 27757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659278 w 1186699"/>
              <a:gd name="connsiteY4" fmla="*/ 27757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89410 w 1186699"/>
              <a:gd name="connsiteY5" fmla="*/ 29163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89410 w 1186699"/>
              <a:gd name="connsiteY5" fmla="*/ 29163 h 124910"/>
              <a:gd name="connsiteX6" fmla="*/ 305802 w 1186699"/>
              <a:gd name="connsiteY6" fmla="*/ 29163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527510 w 1186699"/>
              <a:gd name="connsiteY5" fmla="*/ 38688 h 124910"/>
              <a:gd name="connsiteX6" fmla="*/ 305802 w 1186699"/>
              <a:gd name="connsiteY6" fmla="*/ 29163 h 124910"/>
              <a:gd name="connsiteX7" fmla="*/ 111037 w 1186699"/>
              <a:gd name="connsiteY7" fmla="*/ 13878 h 124910"/>
              <a:gd name="connsiteX8" fmla="*/ 0 w 1186699"/>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719603 w 1189501"/>
              <a:gd name="connsiteY4" fmla="*/ 43632 h 124910"/>
              <a:gd name="connsiteX5" fmla="*/ 527510 w 1189501"/>
              <a:gd name="connsiteY5" fmla="*/ 38688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527510 w 1189501"/>
              <a:gd name="connsiteY5" fmla="*/ 38688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70108 w 1189501"/>
              <a:gd name="connsiteY6" fmla="*/ 60062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70108 w 1189501"/>
              <a:gd name="connsiteY6" fmla="*/ 60062 h 124910"/>
              <a:gd name="connsiteX7" fmla="*/ 158421 w 1189501"/>
              <a:gd name="connsiteY7" fmla="*/ 32417 h 124910"/>
              <a:gd name="connsiteX8" fmla="*/ 0 w 1189501"/>
              <a:gd name="connsiteY8" fmla="*/ 0 h 124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501" h="124910">
                <a:moveTo>
                  <a:pt x="0" y="0"/>
                </a:moveTo>
                <a:lnTo>
                  <a:pt x="0" y="124910"/>
                </a:lnTo>
                <a:lnTo>
                  <a:pt x="1186699" y="124910"/>
                </a:lnTo>
                <a:cubicBezTo>
                  <a:pt x="1186502" y="101189"/>
                  <a:pt x="1189690" y="96005"/>
                  <a:pt x="1189493" y="72284"/>
                </a:cubicBezTo>
                <a:lnTo>
                  <a:pt x="922676" y="80709"/>
                </a:lnTo>
                <a:lnTo>
                  <a:pt x="635816" y="75766"/>
                </a:lnTo>
                <a:lnTo>
                  <a:pt x="370108" y="60062"/>
                </a:lnTo>
                <a:lnTo>
                  <a:pt x="158421" y="32417"/>
                </a:lnTo>
                <a:lnTo>
                  <a:pt x="0" y="0"/>
                </a:lnTo>
                <a:close/>
              </a:path>
            </a:pathLst>
          </a:cu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5970337" y="3920839"/>
            <a:ext cx="0" cy="1820266"/>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a:off x="5470359" y="5913723"/>
            <a:ext cx="1184032"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6113922" y="2105025"/>
            <a:ext cx="1" cy="306656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4" name="Freeform 13"/>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8" name="Straight Connector 7"/>
          <p:cNvCxnSpPr/>
          <p:nvPr/>
        </p:nvCxnSpPr>
        <p:spPr>
          <a:xfrm flipH="1">
            <a:off x="4222750" y="2276475"/>
            <a:ext cx="44451" cy="24447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4848225" y="2276475"/>
            <a:ext cx="47625" cy="27622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6113923" y="3551507"/>
            <a:ext cx="1332434" cy="369332"/>
          </a:xfrm>
          <a:prstGeom prst="rect">
            <a:avLst/>
          </a:prstGeom>
          <a:noFill/>
        </p:spPr>
        <p:txBody>
          <a:bodyPr wrap="square" rtlCol="0">
            <a:spAutoFit/>
          </a:bodyPr>
          <a:lstStyle/>
          <a:p>
            <a:r>
              <a:rPr lang="en-US" dirty="0">
                <a:solidFill>
                  <a:schemeClr val="bg1">
                    <a:lumMod val="75000"/>
                  </a:schemeClr>
                </a:solidFill>
              </a:rPr>
              <a:t>.05</a:t>
            </a:r>
          </a:p>
        </p:txBody>
      </p:sp>
    </p:spTree>
    <p:extLst>
      <p:ext uri="{BB962C8B-B14F-4D97-AF65-F5344CB8AC3E}">
        <p14:creationId xmlns:p14="http://schemas.microsoft.com/office/powerpoint/2010/main" val="592954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a:stCxn id="4" idx="2"/>
          </p:cNvCxnSpPr>
          <p:nvPr/>
        </p:nvCxnSpPr>
        <p:spPr>
          <a:xfrm flipH="1">
            <a:off x="4558652" y="1417638"/>
            <a:ext cx="13348" cy="4323466"/>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p:txBody>
          <a:bodyPr>
            <a:normAutofit/>
          </a:bodyPr>
          <a:lstStyle/>
          <a:p>
            <a:r>
              <a:rPr lang="en-US" dirty="0"/>
              <a:t>Avoiding Type II Errors</a:t>
            </a:r>
          </a:p>
        </p:txBody>
      </p:sp>
      <p:sp>
        <p:nvSpPr>
          <p:cNvPr id="18" name="Freeform 17"/>
          <p:cNvSpPr/>
          <p:nvPr/>
        </p:nvSpPr>
        <p:spPr>
          <a:xfrm>
            <a:off x="2739599" y="1714559"/>
            <a:ext cx="3653759" cy="3624149"/>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5695487" y="3570022"/>
            <a:ext cx="1069301" cy="411863"/>
          </a:xfrm>
          <a:prstGeom prst="rect">
            <a:avLst/>
          </a:prstGeom>
          <a:noFill/>
        </p:spPr>
        <p:txBody>
          <a:bodyPr wrap="square" rtlCol="0">
            <a:spAutoFit/>
          </a:bodyPr>
          <a:lstStyle/>
          <a:p>
            <a:r>
              <a:rPr lang="en-US" dirty="0"/>
              <a:t>.05</a:t>
            </a:r>
          </a:p>
        </p:txBody>
      </p:sp>
      <p:sp>
        <p:nvSpPr>
          <p:cNvPr id="3" name="TextBox 2"/>
          <p:cNvSpPr txBox="1"/>
          <p:nvPr/>
        </p:nvSpPr>
        <p:spPr>
          <a:xfrm>
            <a:off x="457200" y="1612664"/>
            <a:ext cx="3010313" cy="4247317"/>
          </a:xfrm>
          <a:prstGeom prst="rect">
            <a:avLst/>
          </a:prstGeom>
          <a:noFill/>
        </p:spPr>
        <p:txBody>
          <a:bodyPr wrap="square" rtlCol="0">
            <a:spAutoFit/>
          </a:bodyPr>
          <a:lstStyle/>
          <a:p>
            <a:r>
              <a:rPr lang="en-US" dirty="0"/>
              <a:t>Great. Using larger group sizes helps reduce type II errors.</a:t>
            </a:r>
          </a:p>
          <a:p>
            <a:endParaRPr lang="en-US" dirty="0"/>
          </a:p>
          <a:p>
            <a:r>
              <a:rPr lang="en-US" dirty="0"/>
              <a:t>But, the cost is that developing large samples is difficult.</a:t>
            </a:r>
          </a:p>
          <a:p>
            <a:endParaRPr lang="en-US" dirty="0"/>
          </a:p>
          <a:p>
            <a:r>
              <a:rPr lang="en-US" dirty="0"/>
              <a:t>We need to figure out how big the sample size needs to be to reasonably reduce </a:t>
            </a:r>
            <a:br>
              <a:rPr lang="en-US" dirty="0"/>
            </a:br>
            <a:r>
              <a:rPr lang="en-US" dirty="0"/>
              <a:t>type II errors but still keep the group as small as possible.</a:t>
            </a:r>
          </a:p>
          <a:p>
            <a:endParaRPr lang="en-US" dirty="0"/>
          </a:p>
          <a:p>
            <a:endParaRPr lang="en-US" dirty="0"/>
          </a:p>
          <a:p>
            <a:endParaRPr lang="en-US" dirty="0"/>
          </a:p>
        </p:txBody>
      </p:sp>
      <p:sp>
        <p:nvSpPr>
          <p:cNvPr id="12" name="Rectangle 11"/>
          <p:cNvSpPr/>
          <p:nvPr/>
        </p:nvSpPr>
        <p:spPr>
          <a:xfrm>
            <a:off x="5970337" y="5177859"/>
            <a:ext cx="558580" cy="191773"/>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Freeform 10"/>
          <p:cNvSpPr/>
          <p:nvPr/>
        </p:nvSpPr>
        <p:spPr>
          <a:xfrm>
            <a:off x="5971871" y="5317397"/>
            <a:ext cx="1497774" cy="86143"/>
          </a:xfrm>
          <a:custGeom>
            <a:avLst/>
            <a:gdLst>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34697 h 152669"/>
              <a:gd name="connsiteX4" fmla="*/ 582940 w 1186699"/>
              <a:gd name="connsiteY4" fmla="*/ 41637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582940 w 1186699"/>
              <a:gd name="connsiteY4" fmla="*/ 41637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659278 w 1186699"/>
              <a:gd name="connsiteY4" fmla="*/ 55516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659278 w 1186699"/>
              <a:gd name="connsiteY4" fmla="*/ 55516 h 152669"/>
              <a:gd name="connsiteX5" fmla="*/ 416385 w 1186699"/>
              <a:gd name="connsiteY5" fmla="*/ 34697 h 152669"/>
              <a:gd name="connsiteX6" fmla="*/ 235952 w 1186699"/>
              <a:gd name="connsiteY6" fmla="*/ 34697 h 152669"/>
              <a:gd name="connsiteX7" fmla="*/ 111037 w 1186699"/>
              <a:gd name="connsiteY7" fmla="*/ 41637 h 152669"/>
              <a:gd name="connsiteX8" fmla="*/ 0 w 1186699"/>
              <a:gd name="connsiteY8" fmla="*/ 0 h 152669"/>
              <a:gd name="connsiteX0" fmla="*/ 0 w 1186699"/>
              <a:gd name="connsiteY0" fmla="*/ 0 h 124910"/>
              <a:gd name="connsiteX1" fmla="*/ 0 w 1186699"/>
              <a:gd name="connsiteY1" fmla="*/ 124910 h 124910"/>
              <a:gd name="connsiteX2" fmla="*/ 1186699 w 1186699"/>
              <a:gd name="connsiteY2" fmla="*/ 124910 h 124910"/>
              <a:gd name="connsiteX3" fmla="*/ 1179759 w 1186699"/>
              <a:gd name="connsiteY3" fmla="*/ 34696 h 124910"/>
              <a:gd name="connsiteX4" fmla="*/ 659278 w 1186699"/>
              <a:gd name="connsiteY4" fmla="*/ 27757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659278 w 1186699"/>
              <a:gd name="connsiteY4" fmla="*/ 27757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89410 w 1186699"/>
              <a:gd name="connsiteY5" fmla="*/ 29163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89410 w 1186699"/>
              <a:gd name="connsiteY5" fmla="*/ 29163 h 124910"/>
              <a:gd name="connsiteX6" fmla="*/ 305802 w 1186699"/>
              <a:gd name="connsiteY6" fmla="*/ 29163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527510 w 1186699"/>
              <a:gd name="connsiteY5" fmla="*/ 38688 h 124910"/>
              <a:gd name="connsiteX6" fmla="*/ 305802 w 1186699"/>
              <a:gd name="connsiteY6" fmla="*/ 29163 h 124910"/>
              <a:gd name="connsiteX7" fmla="*/ 111037 w 1186699"/>
              <a:gd name="connsiteY7" fmla="*/ 13878 h 124910"/>
              <a:gd name="connsiteX8" fmla="*/ 0 w 1186699"/>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719603 w 1189501"/>
              <a:gd name="connsiteY4" fmla="*/ 43632 h 124910"/>
              <a:gd name="connsiteX5" fmla="*/ 527510 w 1189501"/>
              <a:gd name="connsiteY5" fmla="*/ 38688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527510 w 1189501"/>
              <a:gd name="connsiteY5" fmla="*/ 38688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70108 w 1189501"/>
              <a:gd name="connsiteY6" fmla="*/ 60062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70108 w 1189501"/>
              <a:gd name="connsiteY6" fmla="*/ 60062 h 124910"/>
              <a:gd name="connsiteX7" fmla="*/ 158421 w 1189501"/>
              <a:gd name="connsiteY7" fmla="*/ 32417 h 124910"/>
              <a:gd name="connsiteX8" fmla="*/ 0 w 1189501"/>
              <a:gd name="connsiteY8" fmla="*/ 0 h 124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501" h="124910">
                <a:moveTo>
                  <a:pt x="0" y="0"/>
                </a:moveTo>
                <a:lnTo>
                  <a:pt x="0" y="124910"/>
                </a:lnTo>
                <a:lnTo>
                  <a:pt x="1186699" y="124910"/>
                </a:lnTo>
                <a:cubicBezTo>
                  <a:pt x="1186502" y="101189"/>
                  <a:pt x="1189690" y="96005"/>
                  <a:pt x="1189493" y="72284"/>
                </a:cubicBezTo>
                <a:lnTo>
                  <a:pt x="922676" y="80709"/>
                </a:lnTo>
                <a:lnTo>
                  <a:pt x="635816" y="75766"/>
                </a:lnTo>
                <a:lnTo>
                  <a:pt x="370108" y="60062"/>
                </a:lnTo>
                <a:lnTo>
                  <a:pt x="158421" y="32417"/>
                </a:lnTo>
                <a:lnTo>
                  <a:pt x="0" y="0"/>
                </a:lnTo>
                <a:close/>
              </a:path>
            </a:pathLst>
          </a:cu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5970337" y="3920839"/>
            <a:ext cx="0" cy="1820266"/>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8270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a:t>
            </a:r>
          </a:p>
        </p:txBody>
      </p:sp>
      <p:sp>
        <p:nvSpPr>
          <p:cNvPr id="3" name="Content Placeholder 2"/>
          <p:cNvSpPr>
            <a:spLocks noGrp="1"/>
          </p:cNvSpPr>
          <p:nvPr>
            <p:ph idx="1"/>
          </p:nvPr>
        </p:nvSpPr>
        <p:spPr>
          <a:xfrm>
            <a:off x="457200" y="1805748"/>
            <a:ext cx="8375420" cy="4525963"/>
          </a:xfrm>
        </p:spPr>
        <p:txBody>
          <a:bodyPr/>
          <a:lstStyle/>
          <a:p>
            <a:r>
              <a:rPr lang="en-US" dirty="0"/>
              <a:t>Power is defined as the probability of finding significance if it exists (avoiding type II errors).</a:t>
            </a:r>
          </a:p>
          <a:p>
            <a:r>
              <a:rPr lang="en-US" dirty="0"/>
              <a:t>Eighty percent (.80) is accepted as a reasonable target power.</a:t>
            </a:r>
          </a:p>
          <a:p>
            <a:r>
              <a:rPr lang="en-US" dirty="0"/>
              <a:t>If non-random change occurs it has an 80% probability of being observed.</a:t>
            </a:r>
          </a:p>
        </p:txBody>
      </p:sp>
      <p:sp>
        <p:nvSpPr>
          <p:cNvPr id="4" name="Slide Number Placeholder 3"/>
          <p:cNvSpPr>
            <a:spLocks noGrp="1"/>
          </p:cNvSpPr>
          <p:nvPr>
            <p:ph type="sldNum" sz="quarter" idx="12"/>
          </p:nvPr>
        </p:nvSpPr>
        <p:spPr/>
        <p:txBody>
          <a:bodyPr/>
          <a:lstStyle/>
          <a:p>
            <a:fld id="{DF587F67-84ED-114B-A893-2081908FF119}" type="slidenum">
              <a:rPr lang="en-US" smtClean="0"/>
              <a:t>12</a:t>
            </a:fld>
            <a:endParaRPr lang="en-US"/>
          </a:p>
        </p:txBody>
      </p:sp>
    </p:spTree>
    <p:extLst>
      <p:ext uri="{BB962C8B-B14F-4D97-AF65-F5344CB8AC3E}">
        <p14:creationId xmlns:p14="http://schemas.microsoft.com/office/powerpoint/2010/main" val="765344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a:t>
            </a:r>
          </a:p>
        </p:txBody>
      </p:sp>
      <p:sp>
        <p:nvSpPr>
          <p:cNvPr id="3" name="Content Placeholder 2"/>
          <p:cNvSpPr>
            <a:spLocks noGrp="1"/>
          </p:cNvSpPr>
          <p:nvPr>
            <p:ph idx="1"/>
          </p:nvPr>
        </p:nvSpPr>
        <p:spPr/>
        <p:txBody>
          <a:bodyPr/>
          <a:lstStyle/>
          <a:p>
            <a:r>
              <a:rPr lang="en-US" dirty="0"/>
              <a:t>There are 2 ways to use power calculations.</a:t>
            </a:r>
          </a:p>
          <a:p>
            <a:r>
              <a:rPr lang="en-US" dirty="0"/>
              <a:t>First, they can be used to figure out appropriate sample sizes for a study.</a:t>
            </a:r>
          </a:p>
          <a:p>
            <a:r>
              <a:rPr lang="en-US" dirty="0"/>
              <a:t>Second, they can be used to evaluate the use of a specific sample size after a study has been completed.</a:t>
            </a:r>
          </a:p>
        </p:txBody>
      </p:sp>
      <p:sp>
        <p:nvSpPr>
          <p:cNvPr id="4" name="Slide Number Placeholder 3"/>
          <p:cNvSpPr>
            <a:spLocks noGrp="1"/>
          </p:cNvSpPr>
          <p:nvPr>
            <p:ph type="sldNum" sz="quarter" idx="12"/>
          </p:nvPr>
        </p:nvSpPr>
        <p:spPr/>
        <p:txBody>
          <a:bodyPr/>
          <a:lstStyle/>
          <a:p>
            <a:fld id="{DF587F67-84ED-114B-A893-2081908FF119}" type="slidenum">
              <a:rPr lang="en-US" smtClean="0"/>
              <a:t>13</a:t>
            </a:fld>
            <a:endParaRPr lang="en-US"/>
          </a:p>
        </p:txBody>
      </p:sp>
    </p:spTree>
    <p:extLst>
      <p:ext uri="{BB962C8B-B14F-4D97-AF65-F5344CB8AC3E}">
        <p14:creationId xmlns:p14="http://schemas.microsoft.com/office/powerpoint/2010/main" val="3874444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p:cNvSpPr>
            <a:spLocks noGrp="1" noChangeArrowheads="1"/>
          </p:cNvSpPr>
          <p:nvPr>
            <p:ph type="title"/>
          </p:nvPr>
        </p:nvSpPr>
        <p:spPr/>
        <p:txBody>
          <a:bodyPr rIns="132080">
            <a:normAutofit/>
          </a:bodyPr>
          <a:lstStyle/>
          <a:p>
            <a:r>
              <a:rPr lang="en-US" dirty="0">
                <a:latin typeface="Times" charset="0"/>
                <a:ea typeface="ＭＳ Ｐゴシック" charset="0"/>
                <a:cs typeface="ＭＳ Ｐゴシック" charset="0"/>
              </a:rPr>
              <a:t>Power and Effect Size</a:t>
            </a:r>
          </a:p>
        </p:txBody>
      </p:sp>
      <p:sp>
        <p:nvSpPr>
          <p:cNvPr id="6" name="Content Placeholder 5"/>
          <p:cNvSpPr>
            <a:spLocks noGrp="1"/>
          </p:cNvSpPr>
          <p:nvPr>
            <p:ph idx="1"/>
          </p:nvPr>
        </p:nvSpPr>
        <p:spPr/>
        <p:txBody>
          <a:bodyPr/>
          <a:lstStyle/>
          <a:p>
            <a:r>
              <a:rPr lang="en-US" dirty="0"/>
              <a:t>If a study shows larger effect sizes, smaller sample sizes will still be expected to show significance.</a:t>
            </a:r>
          </a:p>
          <a:p>
            <a:r>
              <a:rPr lang="en-US" dirty="0"/>
              <a:t>Conversely, smaller effect sizes would require larger sample sizes.</a:t>
            </a:r>
          </a:p>
          <a:p>
            <a:r>
              <a:rPr lang="en-US" dirty="0"/>
              <a:t>Fortunately, all of </a:t>
            </a:r>
            <a:br>
              <a:rPr lang="en-US" dirty="0"/>
            </a:br>
            <a:r>
              <a:rPr lang="en-US" dirty="0"/>
              <a:t>this can be read off</a:t>
            </a:r>
            <a:br>
              <a:rPr lang="en-US" dirty="0"/>
            </a:br>
            <a:r>
              <a:rPr lang="en-US" dirty="0"/>
              <a:t>of a table.</a:t>
            </a:r>
          </a:p>
        </p:txBody>
      </p:sp>
      <p:sp>
        <p:nvSpPr>
          <p:cNvPr id="2" name="Slide Number Placeholder 1"/>
          <p:cNvSpPr>
            <a:spLocks noGrp="1"/>
          </p:cNvSpPr>
          <p:nvPr>
            <p:ph type="sldNum" sz="quarter" idx="12"/>
          </p:nvPr>
        </p:nvSpPr>
        <p:spPr/>
        <p:txBody>
          <a:bodyPr/>
          <a:lstStyle/>
          <a:p>
            <a:fld id="{61694E1E-219A-A444-A241-FDE36A2374EE}" type="slidenum">
              <a:rPr lang="en-US" smtClean="0"/>
              <a:t>14</a:t>
            </a:fld>
            <a:endParaRPr lang="en-US"/>
          </a:p>
        </p:txBody>
      </p:sp>
      <p:sp>
        <p:nvSpPr>
          <p:cNvPr id="22" name="Content Placeholder 15"/>
          <p:cNvSpPr txBox="1">
            <a:spLocks/>
          </p:cNvSpPr>
          <p:nvPr/>
        </p:nvSpPr>
        <p:spPr>
          <a:xfrm>
            <a:off x="547417" y="3642473"/>
            <a:ext cx="8229600" cy="129847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400" dirty="0"/>
          </a:p>
        </p:txBody>
      </p:sp>
      <p:grpSp>
        <p:nvGrpSpPr>
          <p:cNvPr id="8" name="Group 7"/>
          <p:cNvGrpSpPr/>
          <p:nvPr/>
        </p:nvGrpSpPr>
        <p:grpSpPr>
          <a:xfrm>
            <a:off x="2484569" y="3993335"/>
            <a:ext cx="5424606" cy="2653198"/>
            <a:chOff x="1038017" y="1962502"/>
            <a:chExt cx="7196881" cy="3520025"/>
          </a:xfrm>
        </p:grpSpPr>
        <p:sp>
          <p:nvSpPr>
            <p:cNvPr id="9" name="Line 3"/>
            <p:cNvSpPr>
              <a:spLocks noChangeShapeType="1"/>
            </p:cNvSpPr>
            <p:nvPr/>
          </p:nvSpPr>
          <p:spPr bwMode="auto">
            <a:xfrm>
              <a:off x="1038017" y="5481085"/>
              <a:ext cx="7196881" cy="144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dirty="0">
                <a:latin typeface="Times"/>
              </a:endParaRPr>
            </a:p>
          </p:txBody>
        </p:sp>
        <p:sp>
          <p:nvSpPr>
            <p:cNvPr id="10" name="Freeform 9"/>
            <p:cNvSpPr/>
            <p:nvPr/>
          </p:nvSpPr>
          <p:spPr>
            <a:xfrm>
              <a:off x="2634337" y="2901575"/>
              <a:ext cx="4282896" cy="251188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2"/>
            </a:solid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rgbClr val="FF0000"/>
                </a:solidFill>
                <a:latin typeface="Times"/>
              </a:endParaRPr>
            </a:p>
          </p:txBody>
        </p:sp>
        <p:sp>
          <p:nvSpPr>
            <p:cNvPr id="11" name="Freeform 10"/>
            <p:cNvSpPr/>
            <p:nvPr/>
          </p:nvSpPr>
          <p:spPr>
            <a:xfrm>
              <a:off x="3341211" y="3224835"/>
              <a:ext cx="4792742" cy="2210432"/>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2"/>
            </a:solid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grpSp>
          <p:nvGrpSpPr>
            <p:cNvPr id="12" name="Group 11"/>
            <p:cNvGrpSpPr/>
            <p:nvPr/>
          </p:nvGrpSpPr>
          <p:grpSpPr>
            <a:xfrm>
              <a:off x="5472605" y="1962502"/>
              <a:ext cx="526462" cy="530830"/>
              <a:chOff x="4605927" y="1962502"/>
              <a:chExt cx="526462" cy="530830"/>
            </a:xfrm>
          </p:grpSpPr>
          <p:sp>
            <p:nvSpPr>
              <p:cNvPr id="18" name="TextBox 17"/>
              <p:cNvSpPr txBox="1"/>
              <p:nvPr/>
            </p:nvSpPr>
            <p:spPr>
              <a:xfrm>
                <a:off x="4605927" y="1962502"/>
                <a:ext cx="526462" cy="530830"/>
              </a:xfrm>
              <a:prstGeom prst="rect">
                <a:avLst/>
              </a:prstGeom>
              <a:noFill/>
            </p:spPr>
            <p:txBody>
              <a:bodyPr wrap="square" rtlCol="0">
                <a:spAutoFit/>
              </a:bodyPr>
              <a:lstStyle/>
              <a:p>
                <a:r>
                  <a:rPr lang="en-US" sz="2000" i="1" dirty="0"/>
                  <a:t>X</a:t>
                </a:r>
                <a:r>
                  <a:rPr lang="en-US" sz="2000" i="1" baseline="-25000" dirty="0"/>
                  <a:t>2</a:t>
                </a:r>
              </a:p>
            </p:txBody>
          </p:sp>
          <p:cxnSp>
            <p:nvCxnSpPr>
              <p:cNvPr id="19" name="Straight Connector 18"/>
              <p:cNvCxnSpPr/>
              <p:nvPr/>
            </p:nvCxnSpPr>
            <p:spPr>
              <a:xfrm>
                <a:off x="4735817" y="2082389"/>
                <a:ext cx="15874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4513070" y="1962502"/>
              <a:ext cx="526462" cy="530830"/>
              <a:chOff x="4605927" y="1962502"/>
              <a:chExt cx="526462" cy="530830"/>
            </a:xfrm>
          </p:grpSpPr>
          <p:sp>
            <p:nvSpPr>
              <p:cNvPr id="16" name="TextBox 15"/>
              <p:cNvSpPr txBox="1"/>
              <p:nvPr/>
            </p:nvSpPr>
            <p:spPr>
              <a:xfrm>
                <a:off x="4605927" y="1962502"/>
                <a:ext cx="526462" cy="530830"/>
              </a:xfrm>
              <a:prstGeom prst="rect">
                <a:avLst/>
              </a:prstGeom>
              <a:noFill/>
            </p:spPr>
            <p:txBody>
              <a:bodyPr wrap="square" rtlCol="0">
                <a:spAutoFit/>
              </a:bodyPr>
              <a:lstStyle/>
              <a:p>
                <a:r>
                  <a:rPr lang="en-US" sz="2000" i="1" dirty="0"/>
                  <a:t>X</a:t>
                </a:r>
                <a:r>
                  <a:rPr lang="en-US" sz="2000" i="1" baseline="-25000" dirty="0"/>
                  <a:t>1</a:t>
                </a:r>
              </a:p>
            </p:txBody>
          </p:sp>
          <p:cxnSp>
            <p:nvCxnSpPr>
              <p:cNvPr id="17" name="Straight Connector 16"/>
              <p:cNvCxnSpPr/>
              <p:nvPr/>
            </p:nvCxnSpPr>
            <p:spPr>
              <a:xfrm>
                <a:off x="4735817" y="2082389"/>
                <a:ext cx="15874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14" name="Line 9"/>
            <p:cNvSpPr>
              <a:spLocks noChangeShapeType="1"/>
            </p:cNvSpPr>
            <p:nvPr/>
          </p:nvSpPr>
          <p:spPr bwMode="auto">
            <a:xfrm flipV="1">
              <a:off x="5735836" y="2485722"/>
              <a:ext cx="0" cy="299680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5" name="Line 4"/>
            <p:cNvSpPr>
              <a:spLocks noChangeShapeType="1"/>
            </p:cNvSpPr>
            <p:nvPr/>
          </p:nvSpPr>
          <p:spPr bwMode="auto">
            <a:xfrm>
              <a:off x="4776301" y="2485722"/>
              <a:ext cx="0" cy="29953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dirty="0">
                <a:latin typeface="Times"/>
              </a:endParaRPr>
            </a:p>
          </p:txBody>
        </p:sp>
      </p:grpSp>
    </p:spTree>
    <p:extLst>
      <p:ext uri="{BB962C8B-B14F-4D97-AF65-F5344CB8AC3E}">
        <p14:creationId xmlns:p14="http://schemas.microsoft.com/office/powerpoint/2010/main" val="61044059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Power and Effect Size</a:t>
            </a:r>
          </a:p>
        </p:txBody>
      </p:sp>
      <p:sp>
        <p:nvSpPr>
          <p:cNvPr id="4" name="Slide Number Placeholder 3"/>
          <p:cNvSpPr>
            <a:spLocks noGrp="1"/>
          </p:cNvSpPr>
          <p:nvPr>
            <p:ph type="sldNum" sz="quarter" idx="12"/>
          </p:nvPr>
        </p:nvSpPr>
        <p:spPr/>
        <p:txBody>
          <a:bodyPr/>
          <a:lstStyle/>
          <a:p>
            <a:fld id="{DF587F67-84ED-114B-A893-2081908FF119}" type="slidenum">
              <a:rPr lang="en-US" smtClean="0"/>
              <a:t>15</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750142693"/>
              </p:ext>
            </p:extLst>
          </p:nvPr>
        </p:nvGraphicFramePr>
        <p:xfrm>
          <a:off x="139700" y="1404938"/>
          <a:ext cx="8902700" cy="5262562"/>
        </p:xfrm>
        <a:graphic>
          <a:graphicData uri="http://schemas.openxmlformats.org/presentationml/2006/ole">
            <mc:AlternateContent xmlns:mc="http://schemas.openxmlformats.org/markup-compatibility/2006">
              <mc:Choice xmlns:v="urn:schemas-microsoft-com:vml" Requires="v">
                <p:oleObj spid="_x0000_s5142" name="Document" r:id="rId3" imgW="5994400" imgH="3543300" progId="Word.Document.12">
                  <p:embed/>
                </p:oleObj>
              </mc:Choice>
              <mc:Fallback>
                <p:oleObj name="Document" r:id="rId3" imgW="5994400" imgH="3543300" progId="Word.Document.12">
                  <p:embed/>
                  <p:pic>
                    <p:nvPicPr>
                      <p:cNvPr id="0" name=""/>
                      <p:cNvPicPr/>
                      <p:nvPr/>
                    </p:nvPicPr>
                    <p:blipFill>
                      <a:blip r:embed="rId4"/>
                      <a:stretch>
                        <a:fillRect/>
                      </a:stretch>
                    </p:blipFill>
                    <p:spPr>
                      <a:xfrm>
                        <a:off x="139700" y="1404938"/>
                        <a:ext cx="8902700" cy="5262562"/>
                      </a:xfrm>
                      <a:prstGeom prst="rect">
                        <a:avLst/>
                      </a:prstGeom>
                    </p:spPr>
                  </p:pic>
                </p:oleObj>
              </mc:Fallback>
            </mc:AlternateContent>
          </a:graphicData>
        </a:graphic>
      </p:graphicFrame>
      <p:sp>
        <p:nvSpPr>
          <p:cNvPr id="9" name="Oval 8"/>
          <p:cNvSpPr/>
          <p:nvPr/>
        </p:nvSpPr>
        <p:spPr>
          <a:xfrm>
            <a:off x="3292638" y="1880632"/>
            <a:ext cx="447737" cy="447737"/>
          </a:xfrm>
          <a:prstGeom prst="ellipse">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676017" y="4404426"/>
            <a:ext cx="7790273" cy="341933"/>
          </a:xfrm>
          <a:prstGeom prst="rect">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Curved Right Arrow 26"/>
          <p:cNvSpPr/>
          <p:nvPr/>
        </p:nvSpPr>
        <p:spPr>
          <a:xfrm rot="21383077">
            <a:off x="2795286" y="2073807"/>
            <a:ext cx="569847" cy="2688518"/>
          </a:xfrm>
          <a:prstGeom prst="curved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8" name="Oval 27"/>
          <p:cNvSpPr/>
          <p:nvPr/>
        </p:nvSpPr>
        <p:spPr>
          <a:xfrm>
            <a:off x="4086615" y="1880632"/>
            <a:ext cx="447737" cy="447737"/>
          </a:xfrm>
          <a:prstGeom prst="ellipse">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4086615" y="2721081"/>
            <a:ext cx="447737" cy="447737"/>
          </a:xfrm>
          <a:prstGeom prst="ellipse">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Curved Right Arrow 29"/>
          <p:cNvSpPr/>
          <p:nvPr/>
        </p:nvSpPr>
        <p:spPr>
          <a:xfrm rot="5247655">
            <a:off x="2212044" y="650057"/>
            <a:ext cx="622017" cy="3670118"/>
          </a:xfrm>
          <a:prstGeom prst="curved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1" name="TextBox 30"/>
          <p:cNvSpPr txBox="1"/>
          <p:nvPr/>
        </p:nvSpPr>
        <p:spPr>
          <a:xfrm>
            <a:off x="4370088" y="185833"/>
            <a:ext cx="4609648" cy="369332"/>
          </a:xfrm>
          <a:prstGeom prst="rect">
            <a:avLst/>
          </a:prstGeom>
          <a:noFill/>
        </p:spPr>
        <p:txBody>
          <a:bodyPr wrap="square" rtlCol="0">
            <a:spAutoFit/>
          </a:bodyPr>
          <a:lstStyle/>
          <a:p>
            <a:r>
              <a:rPr lang="en-US" dirty="0">
                <a:solidFill>
                  <a:srgbClr val="FF0000"/>
                </a:solidFill>
              </a:rPr>
              <a:t>Choosing Sample Sizes When Designing a Study</a:t>
            </a:r>
          </a:p>
        </p:txBody>
      </p:sp>
      <p:sp>
        <p:nvSpPr>
          <p:cNvPr id="32" name="TextBox 31"/>
          <p:cNvSpPr txBox="1"/>
          <p:nvPr/>
        </p:nvSpPr>
        <p:spPr>
          <a:xfrm>
            <a:off x="577942" y="185833"/>
            <a:ext cx="4609648" cy="369332"/>
          </a:xfrm>
          <a:prstGeom prst="rect">
            <a:avLst/>
          </a:prstGeom>
          <a:noFill/>
        </p:spPr>
        <p:txBody>
          <a:bodyPr wrap="square" rtlCol="0">
            <a:spAutoFit/>
          </a:bodyPr>
          <a:lstStyle/>
          <a:p>
            <a:r>
              <a:rPr lang="en-US" dirty="0">
                <a:solidFill>
                  <a:srgbClr val="FF0000"/>
                </a:solidFill>
              </a:rPr>
              <a:t>Using Power to Explain Results</a:t>
            </a:r>
          </a:p>
        </p:txBody>
      </p:sp>
    </p:spTree>
    <p:extLst>
      <p:ext uri="{BB962C8B-B14F-4D97-AF65-F5344CB8AC3E}">
        <p14:creationId xmlns:p14="http://schemas.microsoft.com/office/powerpoint/2010/main" val="69790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7"/>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3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27" grpId="0" animBg="1"/>
      <p:bldP spid="27" grpId="1" animBg="1"/>
      <p:bldP spid="28" grpId="0" animBg="1"/>
      <p:bldP spid="29" grpId="0" animBg="1"/>
      <p:bldP spid="30" grpId="0" animBg="1"/>
      <p:bldP spid="31" grpId="0"/>
      <p:bldP spid="31" grpId="1"/>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While we are here …</a:t>
            </a:r>
          </a:p>
        </p:txBody>
      </p:sp>
      <p:sp>
        <p:nvSpPr>
          <p:cNvPr id="4" name="Content Placeholder 3"/>
          <p:cNvSpPr>
            <a:spLocks noGrp="1"/>
          </p:cNvSpPr>
          <p:nvPr>
            <p:ph idx="1"/>
          </p:nvPr>
        </p:nvSpPr>
        <p:spPr/>
        <p:txBody>
          <a:bodyPr/>
          <a:lstStyle/>
          <a:p>
            <a:r>
              <a:rPr lang="en-US" dirty="0"/>
              <a:t>Remember we have talked about inferential errors when something appears significant but it really wasn’t?</a:t>
            </a:r>
          </a:p>
          <a:p>
            <a:r>
              <a:rPr lang="en-US" dirty="0"/>
              <a:t>Type I errors</a:t>
            </a:r>
          </a:p>
        </p:txBody>
      </p:sp>
      <p:sp>
        <p:nvSpPr>
          <p:cNvPr id="3" name="Slide Number Placeholder 2"/>
          <p:cNvSpPr>
            <a:spLocks noGrp="1"/>
          </p:cNvSpPr>
          <p:nvPr>
            <p:ph type="sldNum" sz="quarter" idx="12"/>
          </p:nvPr>
        </p:nvSpPr>
        <p:spPr/>
        <p:txBody>
          <a:bodyPr/>
          <a:lstStyle/>
          <a:p>
            <a:fld id="{DF587F67-84ED-114B-A893-2081908FF119}" type="slidenum">
              <a:rPr lang="en-US" smtClean="0"/>
              <a:t>16</a:t>
            </a:fld>
            <a:endParaRPr lang="en-US"/>
          </a:p>
        </p:txBody>
      </p:sp>
    </p:spTree>
    <p:extLst>
      <p:ext uri="{BB962C8B-B14F-4D97-AF65-F5344CB8AC3E}">
        <p14:creationId xmlns:p14="http://schemas.microsoft.com/office/powerpoint/2010/main" val="4180436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6364918" y="5314091"/>
            <a:ext cx="802114" cy="103980"/>
          </a:xfrm>
          <a:custGeom>
            <a:avLst/>
            <a:gdLst>
              <a:gd name="connsiteX0" fmla="*/ 0 w 802114"/>
              <a:gd name="connsiteY0" fmla="*/ 103980 h 103980"/>
              <a:gd name="connsiteX1" fmla="*/ 7427 w 802114"/>
              <a:gd name="connsiteY1" fmla="*/ 0 h 103980"/>
              <a:gd name="connsiteX2" fmla="*/ 118832 w 802114"/>
              <a:gd name="connsiteY2" fmla="*/ 22282 h 103980"/>
              <a:gd name="connsiteX3" fmla="*/ 252518 w 802114"/>
              <a:gd name="connsiteY3" fmla="*/ 29709 h 103980"/>
              <a:gd name="connsiteX4" fmla="*/ 427052 w 802114"/>
              <a:gd name="connsiteY4" fmla="*/ 40849 h 103980"/>
              <a:gd name="connsiteX5" fmla="*/ 549597 w 802114"/>
              <a:gd name="connsiteY5" fmla="*/ 40849 h 103980"/>
              <a:gd name="connsiteX6" fmla="*/ 709277 w 802114"/>
              <a:gd name="connsiteY6" fmla="*/ 37136 h 103980"/>
              <a:gd name="connsiteX7" fmla="*/ 798400 w 802114"/>
              <a:gd name="connsiteY7" fmla="*/ 33422 h 103980"/>
              <a:gd name="connsiteX8" fmla="*/ 802114 w 802114"/>
              <a:gd name="connsiteY8" fmla="*/ 103980 h 103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114" h="103980">
                <a:moveTo>
                  <a:pt x="0" y="103980"/>
                </a:moveTo>
                <a:lnTo>
                  <a:pt x="7427" y="0"/>
                </a:lnTo>
                <a:lnTo>
                  <a:pt x="118832" y="22282"/>
                </a:lnTo>
                <a:lnTo>
                  <a:pt x="252518" y="29709"/>
                </a:lnTo>
                <a:lnTo>
                  <a:pt x="427052" y="40849"/>
                </a:lnTo>
                <a:lnTo>
                  <a:pt x="549597" y="40849"/>
                </a:lnTo>
                <a:lnTo>
                  <a:pt x="709277" y="37136"/>
                </a:lnTo>
                <a:lnTo>
                  <a:pt x="798400" y="33422"/>
                </a:lnTo>
                <a:lnTo>
                  <a:pt x="802114" y="103980"/>
                </a:lnTo>
              </a:path>
            </a:pathLst>
          </a:custGeom>
          <a:solidFill>
            <a:srgbClr val="FF0000"/>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6" name="Straight Connector 15"/>
          <p:cNvCxnSpPr/>
          <p:nvPr/>
        </p:nvCxnSpPr>
        <p:spPr>
          <a:xfrm flipH="1">
            <a:off x="4558652" y="1752600"/>
            <a:ext cx="13348" cy="39885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8" name="Freeform 1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Title 3"/>
          <p:cNvSpPr>
            <a:spLocks noGrp="1"/>
          </p:cNvSpPr>
          <p:nvPr>
            <p:ph type="title"/>
          </p:nvPr>
        </p:nvSpPr>
        <p:spPr/>
        <p:txBody>
          <a:bodyPr>
            <a:normAutofit/>
          </a:bodyPr>
          <a:lstStyle/>
          <a:p>
            <a:r>
              <a:rPr lang="en-US" dirty="0"/>
              <a:t>Avoiding Type I Errors</a:t>
            </a:r>
          </a:p>
        </p:txBody>
      </p:sp>
      <p:cxnSp>
        <p:nvCxnSpPr>
          <p:cNvPr id="21" name="Straight Connector 20"/>
          <p:cNvCxnSpPr/>
          <p:nvPr/>
        </p:nvCxnSpPr>
        <p:spPr>
          <a:xfrm flipH="1">
            <a:off x="6369930" y="3927779"/>
            <a:ext cx="6069" cy="18133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113923" y="3551507"/>
            <a:ext cx="1332434" cy="369332"/>
          </a:xfrm>
          <a:prstGeom prst="rect">
            <a:avLst/>
          </a:prstGeom>
          <a:noFill/>
        </p:spPr>
        <p:txBody>
          <a:bodyPr wrap="square" rtlCol="0">
            <a:spAutoFit/>
          </a:bodyPr>
          <a:lstStyle/>
          <a:p>
            <a:r>
              <a:rPr lang="en-US" dirty="0"/>
              <a:t>.05</a:t>
            </a:r>
          </a:p>
        </p:txBody>
      </p:sp>
      <p:cxnSp>
        <p:nvCxnSpPr>
          <p:cNvPr id="23" name="Straight Arrow Connector 22"/>
          <p:cNvCxnSpPr/>
          <p:nvPr/>
        </p:nvCxnSpPr>
        <p:spPr>
          <a:xfrm>
            <a:off x="6859828" y="2180857"/>
            <a:ext cx="1" cy="306656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457200" y="1612664"/>
            <a:ext cx="3010313" cy="3139321"/>
          </a:xfrm>
          <a:prstGeom prst="rect">
            <a:avLst/>
          </a:prstGeom>
          <a:noFill/>
        </p:spPr>
        <p:txBody>
          <a:bodyPr wrap="square" rtlCol="0">
            <a:spAutoFit/>
          </a:bodyPr>
          <a:lstStyle/>
          <a:p>
            <a:r>
              <a:rPr lang="en-US" dirty="0"/>
              <a:t>Every 100 times a mean appear in the .05 area, 5 of them would have occurred randomly. </a:t>
            </a:r>
          </a:p>
          <a:p>
            <a:endParaRPr lang="en-US" dirty="0"/>
          </a:p>
          <a:p>
            <a:r>
              <a:rPr lang="en-US" dirty="0"/>
              <a:t>That means we would identify something as </a:t>
            </a:r>
            <a:r>
              <a:rPr lang="en-US" i="1" dirty="0"/>
              <a:t>not</a:t>
            </a:r>
            <a:r>
              <a:rPr lang="en-US" dirty="0"/>
              <a:t> random (significant) 5 times out of 100 and be wrong.</a:t>
            </a:r>
          </a:p>
          <a:p>
            <a:endParaRPr lang="en-US" dirty="0"/>
          </a:p>
          <a:p>
            <a:r>
              <a:rPr lang="en-US" dirty="0"/>
              <a:t>Type I Error</a:t>
            </a:r>
          </a:p>
        </p:txBody>
      </p:sp>
    </p:spTree>
    <p:extLst>
      <p:ext uri="{BB962C8B-B14F-4D97-AF65-F5344CB8AC3E}">
        <p14:creationId xmlns:p14="http://schemas.microsoft.com/office/powerpoint/2010/main" val="841093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6924842" y="5342912"/>
            <a:ext cx="240632" cy="71299"/>
          </a:xfrm>
          <a:custGeom>
            <a:avLst/>
            <a:gdLst>
              <a:gd name="connsiteX0" fmla="*/ 13368 w 240632"/>
              <a:gd name="connsiteY0" fmla="*/ 4456 h 71299"/>
              <a:gd name="connsiteX1" fmla="*/ 111403 w 240632"/>
              <a:gd name="connsiteY1" fmla="*/ 4456 h 71299"/>
              <a:gd name="connsiteX2" fmla="*/ 182702 w 240632"/>
              <a:gd name="connsiteY2" fmla="*/ 4456 h 71299"/>
              <a:gd name="connsiteX3" fmla="*/ 236175 w 240632"/>
              <a:gd name="connsiteY3" fmla="*/ 0 h 71299"/>
              <a:gd name="connsiteX4" fmla="*/ 240632 w 240632"/>
              <a:gd name="connsiteY4" fmla="*/ 71299 h 71299"/>
              <a:gd name="connsiteX5" fmla="*/ 0 w 240632"/>
              <a:gd name="connsiteY5" fmla="*/ 71299 h 71299"/>
              <a:gd name="connsiteX6" fmla="*/ 13368 w 240632"/>
              <a:gd name="connsiteY6" fmla="*/ 4456 h 71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0632" h="71299">
                <a:moveTo>
                  <a:pt x="13368" y="4456"/>
                </a:moveTo>
                <a:lnTo>
                  <a:pt x="111403" y="4456"/>
                </a:lnTo>
                <a:lnTo>
                  <a:pt x="182702" y="4456"/>
                </a:lnTo>
                <a:lnTo>
                  <a:pt x="236175" y="0"/>
                </a:lnTo>
                <a:lnTo>
                  <a:pt x="240632" y="71299"/>
                </a:lnTo>
                <a:lnTo>
                  <a:pt x="0" y="71299"/>
                </a:lnTo>
                <a:lnTo>
                  <a:pt x="13368" y="4456"/>
                </a:lnTo>
                <a:close/>
              </a:path>
            </a:pathLst>
          </a:cu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p:nvPr/>
        </p:nvCxnSpPr>
        <p:spPr>
          <a:xfrm flipH="1">
            <a:off x="4558652" y="1752600"/>
            <a:ext cx="13348" cy="39885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8" name="Freeform 1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Title 3"/>
          <p:cNvSpPr>
            <a:spLocks noGrp="1"/>
          </p:cNvSpPr>
          <p:nvPr>
            <p:ph type="title"/>
          </p:nvPr>
        </p:nvSpPr>
        <p:spPr/>
        <p:txBody>
          <a:bodyPr>
            <a:normAutofit/>
          </a:bodyPr>
          <a:lstStyle/>
          <a:p>
            <a:r>
              <a:rPr lang="en-US" dirty="0"/>
              <a:t>Avoiding Type I Errors</a:t>
            </a:r>
          </a:p>
        </p:txBody>
      </p:sp>
      <p:cxnSp>
        <p:nvCxnSpPr>
          <p:cNvPr id="21" name="Straight Connector 20"/>
          <p:cNvCxnSpPr/>
          <p:nvPr/>
        </p:nvCxnSpPr>
        <p:spPr>
          <a:xfrm flipH="1">
            <a:off x="6928300" y="3927779"/>
            <a:ext cx="6069" cy="18133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910278" y="3551507"/>
            <a:ext cx="1332434" cy="369332"/>
          </a:xfrm>
          <a:prstGeom prst="rect">
            <a:avLst/>
          </a:prstGeom>
          <a:noFill/>
        </p:spPr>
        <p:txBody>
          <a:bodyPr wrap="square" rtlCol="0">
            <a:spAutoFit/>
          </a:bodyPr>
          <a:lstStyle/>
          <a:p>
            <a:r>
              <a:rPr lang="en-US" dirty="0"/>
              <a:t>.01</a:t>
            </a:r>
          </a:p>
        </p:txBody>
      </p:sp>
      <p:cxnSp>
        <p:nvCxnSpPr>
          <p:cNvPr id="23" name="Straight Arrow Connector 22"/>
          <p:cNvCxnSpPr/>
          <p:nvPr/>
        </p:nvCxnSpPr>
        <p:spPr>
          <a:xfrm>
            <a:off x="6859828" y="2180857"/>
            <a:ext cx="1" cy="306656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457200" y="1612664"/>
            <a:ext cx="3010313" cy="2585323"/>
          </a:xfrm>
          <a:prstGeom prst="rect">
            <a:avLst/>
          </a:prstGeom>
          <a:noFill/>
        </p:spPr>
        <p:txBody>
          <a:bodyPr wrap="square" rtlCol="0">
            <a:spAutoFit/>
          </a:bodyPr>
          <a:lstStyle/>
          <a:p>
            <a:r>
              <a:rPr lang="en-US" dirty="0"/>
              <a:t>Solution:</a:t>
            </a:r>
          </a:p>
          <a:p>
            <a:r>
              <a:rPr lang="en-US" dirty="0"/>
              <a:t>Move the alpha level to .01</a:t>
            </a:r>
          </a:p>
          <a:p>
            <a:endParaRPr lang="en-US" dirty="0"/>
          </a:p>
          <a:p>
            <a:r>
              <a:rPr lang="en-US" dirty="0"/>
              <a:t>That means we would identify something as not random (significant) 1 time out of 100 and be wrong.</a:t>
            </a:r>
          </a:p>
          <a:p>
            <a:endParaRPr lang="en-US" dirty="0"/>
          </a:p>
          <a:p>
            <a:r>
              <a:rPr lang="en-US" dirty="0"/>
              <a:t>Less chance of a Type I Error</a:t>
            </a:r>
          </a:p>
        </p:txBody>
      </p:sp>
    </p:spTree>
    <p:extLst>
      <p:ext uri="{BB962C8B-B14F-4D97-AF65-F5344CB8AC3E}">
        <p14:creationId xmlns:p14="http://schemas.microsoft.com/office/powerpoint/2010/main" val="2627428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6364918" y="5314091"/>
            <a:ext cx="802114" cy="103980"/>
          </a:xfrm>
          <a:custGeom>
            <a:avLst/>
            <a:gdLst>
              <a:gd name="connsiteX0" fmla="*/ 0 w 802114"/>
              <a:gd name="connsiteY0" fmla="*/ 103980 h 103980"/>
              <a:gd name="connsiteX1" fmla="*/ 7427 w 802114"/>
              <a:gd name="connsiteY1" fmla="*/ 0 h 103980"/>
              <a:gd name="connsiteX2" fmla="*/ 118832 w 802114"/>
              <a:gd name="connsiteY2" fmla="*/ 22282 h 103980"/>
              <a:gd name="connsiteX3" fmla="*/ 252518 w 802114"/>
              <a:gd name="connsiteY3" fmla="*/ 29709 h 103980"/>
              <a:gd name="connsiteX4" fmla="*/ 427052 w 802114"/>
              <a:gd name="connsiteY4" fmla="*/ 40849 h 103980"/>
              <a:gd name="connsiteX5" fmla="*/ 549597 w 802114"/>
              <a:gd name="connsiteY5" fmla="*/ 40849 h 103980"/>
              <a:gd name="connsiteX6" fmla="*/ 709277 w 802114"/>
              <a:gd name="connsiteY6" fmla="*/ 37136 h 103980"/>
              <a:gd name="connsiteX7" fmla="*/ 798400 w 802114"/>
              <a:gd name="connsiteY7" fmla="*/ 33422 h 103980"/>
              <a:gd name="connsiteX8" fmla="*/ 802114 w 802114"/>
              <a:gd name="connsiteY8" fmla="*/ 103980 h 103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114" h="103980">
                <a:moveTo>
                  <a:pt x="0" y="103980"/>
                </a:moveTo>
                <a:lnTo>
                  <a:pt x="7427" y="0"/>
                </a:lnTo>
                <a:lnTo>
                  <a:pt x="118832" y="22282"/>
                </a:lnTo>
                <a:lnTo>
                  <a:pt x="252518" y="29709"/>
                </a:lnTo>
                <a:lnTo>
                  <a:pt x="427052" y="40849"/>
                </a:lnTo>
                <a:lnTo>
                  <a:pt x="549597" y="40849"/>
                </a:lnTo>
                <a:lnTo>
                  <a:pt x="709277" y="37136"/>
                </a:lnTo>
                <a:lnTo>
                  <a:pt x="798400" y="33422"/>
                </a:lnTo>
                <a:lnTo>
                  <a:pt x="802114" y="103980"/>
                </a:lnTo>
              </a:path>
            </a:pathLst>
          </a:custGeom>
          <a:solidFill>
            <a:srgbClr val="FF0000"/>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6" name="Straight Connector 15"/>
          <p:cNvCxnSpPr/>
          <p:nvPr/>
        </p:nvCxnSpPr>
        <p:spPr>
          <a:xfrm flipH="1">
            <a:off x="4558652" y="1752600"/>
            <a:ext cx="13348" cy="39885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8" name="Freeform 1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Title 3"/>
          <p:cNvSpPr>
            <a:spLocks noGrp="1"/>
          </p:cNvSpPr>
          <p:nvPr>
            <p:ph type="title"/>
          </p:nvPr>
        </p:nvSpPr>
        <p:spPr/>
        <p:txBody>
          <a:bodyPr>
            <a:normAutofit/>
          </a:bodyPr>
          <a:lstStyle/>
          <a:p>
            <a:r>
              <a:rPr lang="en-US" dirty="0"/>
              <a:t>Avoiding Type I Errors</a:t>
            </a:r>
          </a:p>
        </p:txBody>
      </p:sp>
      <p:cxnSp>
        <p:nvCxnSpPr>
          <p:cNvPr id="21" name="Straight Connector 20"/>
          <p:cNvCxnSpPr/>
          <p:nvPr/>
        </p:nvCxnSpPr>
        <p:spPr>
          <a:xfrm flipH="1">
            <a:off x="6369930" y="3927779"/>
            <a:ext cx="6069" cy="18133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113923" y="3551507"/>
            <a:ext cx="1332434" cy="369332"/>
          </a:xfrm>
          <a:prstGeom prst="rect">
            <a:avLst/>
          </a:prstGeom>
          <a:noFill/>
        </p:spPr>
        <p:txBody>
          <a:bodyPr wrap="square" rtlCol="0">
            <a:spAutoFit/>
          </a:bodyPr>
          <a:lstStyle/>
          <a:p>
            <a:r>
              <a:rPr lang="en-US" dirty="0"/>
              <a:t>.05</a:t>
            </a:r>
          </a:p>
        </p:txBody>
      </p:sp>
      <p:cxnSp>
        <p:nvCxnSpPr>
          <p:cNvPr id="23" name="Straight Arrow Connector 22"/>
          <p:cNvCxnSpPr/>
          <p:nvPr/>
        </p:nvCxnSpPr>
        <p:spPr>
          <a:xfrm>
            <a:off x="6859828" y="2180857"/>
            <a:ext cx="1" cy="306656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457200" y="1612664"/>
            <a:ext cx="3010313" cy="2031325"/>
          </a:xfrm>
          <a:prstGeom prst="rect">
            <a:avLst/>
          </a:prstGeom>
          <a:noFill/>
        </p:spPr>
        <p:txBody>
          <a:bodyPr wrap="square" rtlCol="0">
            <a:spAutoFit/>
          </a:bodyPr>
          <a:lstStyle/>
          <a:p>
            <a:r>
              <a:rPr lang="en-US" dirty="0"/>
              <a:t>But this is social science and there is no good reason to make it this difficult to demonstrate significance. </a:t>
            </a:r>
            <a:br>
              <a:rPr lang="en-US" dirty="0"/>
            </a:br>
            <a:r>
              <a:rPr lang="en-US" dirty="0"/>
              <a:t>.05 is a reasonable alpha level.</a:t>
            </a:r>
          </a:p>
          <a:p>
            <a:endParaRPr lang="en-US" dirty="0"/>
          </a:p>
          <a:p>
            <a:endParaRPr lang="en-US" dirty="0"/>
          </a:p>
        </p:txBody>
      </p:sp>
    </p:spTree>
    <p:extLst>
      <p:ext uri="{BB962C8B-B14F-4D97-AF65-F5344CB8AC3E}">
        <p14:creationId xmlns:p14="http://schemas.microsoft.com/office/powerpoint/2010/main" val="13856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First:</a:t>
            </a:r>
            <a:br>
              <a:rPr lang="en-US" dirty="0"/>
            </a:br>
            <a:r>
              <a:rPr lang="en-US" dirty="0"/>
              <a:t>Effect Size</a:t>
            </a:r>
          </a:p>
        </p:txBody>
      </p:sp>
      <p:sp>
        <p:nvSpPr>
          <p:cNvPr id="3" name="Content Placeholder 2"/>
          <p:cNvSpPr>
            <a:spLocks noGrp="1"/>
          </p:cNvSpPr>
          <p:nvPr>
            <p:ph idx="1"/>
          </p:nvPr>
        </p:nvSpPr>
        <p:spPr/>
        <p:txBody>
          <a:bodyPr/>
          <a:lstStyle/>
          <a:p>
            <a:r>
              <a:rPr lang="en-US" dirty="0"/>
              <a:t>The size of the distance between two means in standardized units (not inferential).</a:t>
            </a:r>
          </a:p>
          <a:p>
            <a:r>
              <a:rPr lang="en-US" dirty="0"/>
              <a:t>A measure of the impact of an intervention based on the distributions of the samples in your study.</a:t>
            </a:r>
          </a:p>
          <a:p>
            <a:r>
              <a:rPr lang="en-US" dirty="0"/>
              <a:t>We use two measures of effect size</a:t>
            </a:r>
          </a:p>
          <a:p>
            <a:pPr lvl="1"/>
            <a:r>
              <a:rPr lang="en-US" dirty="0"/>
              <a:t>Cohen’s </a:t>
            </a:r>
            <a:r>
              <a:rPr lang="en-US" i="1" dirty="0"/>
              <a:t>d</a:t>
            </a:r>
          </a:p>
          <a:p>
            <a:pPr lvl="1"/>
            <a:r>
              <a:rPr lang="en-US" dirty="0"/>
              <a:t>Eta Squared (η</a:t>
            </a:r>
            <a:r>
              <a:rPr lang="en-US" baseline="30000" dirty="0"/>
              <a:t>2</a:t>
            </a:r>
            <a:r>
              <a:rPr lang="en-US" dirty="0"/>
              <a:t>)</a:t>
            </a:r>
            <a:endParaRPr lang="en-US" baseline="30000" dirty="0"/>
          </a:p>
        </p:txBody>
      </p:sp>
      <p:sp>
        <p:nvSpPr>
          <p:cNvPr id="4" name="Slide Number Placeholder 3"/>
          <p:cNvSpPr>
            <a:spLocks noGrp="1"/>
          </p:cNvSpPr>
          <p:nvPr>
            <p:ph type="sldNum" sz="quarter" idx="12"/>
          </p:nvPr>
        </p:nvSpPr>
        <p:spPr/>
        <p:txBody>
          <a:bodyPr/>
          <a:lstStyle/>
          <a:p>
            <a:fld id="{DF587F67-84ED-114B-A893-2081908FF119}" type="slidenum">
              <a:rPr lang="en-US" smtClean="0"/>
              <a:t>2</a:t>
            </a:fld>
            <a:endParaRPr lang="en-US"/>
          </a:p>
        </p:txBody>
      </p:sp>
    </p:spTree>
    <p:extLst>
      <p:ext uri="{BB962C8B-B14F-4D97-AF65-F5344CB8AC3E}">
        <p14:creationId xmlns:p14="http://schemas.microsoft.com/office/powerpoint/2010/main" val="342520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a:stCxn id="4" idx="2"/>
          </p:cNvCxnSpPr>
          <p:nvPr/>
        </p:nvCxnSpPr>
        <p:spPr>
          <a:xfrm flipH="1">
            <a:off x="4558652" y="1417638"/>
            <a:ext cx="13348" cy="4323466"/>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p:txBody>
          <a:bodyPr>
            <a:normAutofit/>
          </a:bodyPr>
          <a:lstStyle/>
          <a:p>
            <a:r>
              <a:rPr lang="en-US" dirty="0"/>
              <a:t>Avoiding Type I Errors</a:t>
            </a:r>
          </a:p>
        </p:txBody>
      </p:sp>
      <p:sp>
        <p:nvSpPr>
          <p:cNvPr id="18" name="Freeform 17"/>
          <p:cNvSpPr/>
          <p:nvPr/>
        </p:nvSpPr>
        <p:spPr>
          <a:xfrm>
            <a:off x="2739599" y="1714559"/>
            <a:ext cx="3653759" cy="3624149"/>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5695487" y="3545599"/>
            <a:ext cx="1069301" cy="411863"/>
          </a:xfrm>
          <a:prstGeom prst="rect">
            <a:avLst/>
          </a:prstGeom>
          <a:noFill/>
        </p:spPr>
        <p:txBody>
          <a:bodyPr wrap="square" rtlCol="0">
            <a:spAutoFit/>
          </a:bodyPr>
          <a:lstStyle/>
          <a:p>
            <a:r>
              <a:rPr lang="en-US" dirty="0"/>
              <a:t>.05</a:t>
            </a:r>
          </a:p>
        </p:txBody>
      </p:sp>
      <p:sp>
        <p:nvSpPr>
          <p:cNvPr id="3" name="TextBox 2"/>
          <p:cNvSpPr txBox="1"/>
          <p:nvPr/>
        </p:nvSpPr>
        <p:spPr>
          <a:xfrm>
            <a:off x="457200" y="1612664"/>
            <a:ext cx="3010313" cy="2308324"/>
          </a:xfrm>
          <a:prstGeom prst="rect">
            <a:avLst/>
          </a:prstGeom>
          <a:noFill/>
        </p:spPr>
        <p:txBody>
          <a:bodyPr wrap="square" rtlCol="0">
            <a:spAutoFit/>
          </a:bodyPr>
          <a:lstStyle/>
          <a:p>
            <a:r>
              <a:rPr lang="en-US" dirty="0"/>
              <a:t>With larger group sizes a given point moves to a smaller probability of appearing.</a:t>
            </a:r>
          </a:p>
          <a:p>
            <a:endParaRPr lang="en-US" dirty="0"/>
          </a:p>
          <a:p>
            <a:r>
              <a:rPr lang="en-US" dirty="0"/>
              <a:t>Using larger groups reduces type I errors.</a:t>
            </a:r>
          </a:p>
          <a:p>
            <a:endParaRPr lang="en-US" dirty="0"/>
          </a:p>
        </p:txBody>
      </p:sp>
      <p:sp>
        <p:nvSpPr>
          <p:cNvPr id="12" name="Rectangle 11"/>
          <p:cNvSpPr/>
          <p:nvPr/>
        </p:nvSpPr>
        <p:spPr>
          <a:xfrm>
            <a:off x="5970337" y="5177859"/>
            <a:ext cx="558580" cy="191773"/>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2" name="Straight Connector 41"/>
          <p:cNvCxnSpPr/>
          <p:nvPr/>
        </p:nvCxnSpPr>
        <p:spPr>
          <a:xfrm flipH="1">
            <a:off x="6369930" y="3927779"/>
            <a:ext cx="6069" cy="1813325"/>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1" name="Freeform 10"/>
          <p:cNvSpPr/>
          <p:nvPr/>
        </p:nvSpPr>
        <p:spPr>
          <a:xfrm>
            <a:off x="5971872" y="5309970"/>
            <a:ext cx="1189988" cy="97832"/>
          </a:xfrm>
          <a:custGeom>
            <a:avLst/>
            <a:gdLst>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34697 h 152669"/>
              <a:gd name="connsiteX4" fmla="*/ 582940 w 1186699"/>
              <a:gd name="connsiteY4" fmla="*/ 41637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582940 w 1186699"/>
              <a:gd name="connsiteY4" fmla="*/ 41637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659278 w 1186699"/>
              <a:gd name="connsiteY4" fmla="*/ 55516 h 152669"/>
              <a:gd name="connsiteX5" fmla="*/ 416385 w 1186699"/>
              <a:gd name="connsiteY5" fmla="*/ 34697 h 152669"/>
              <a:gd name="connsiteX6" fmla="*/ 235952 w 1186699"/>
              <a:gd name="connsiteY6" fmla="*/ 34697 h 152669"/>
              <a:gd name="connsiteX7" fmla="*/ 83277 w 1186699"/>
              <a:gd name="connsiteY7" fmla="*/ 6939 h 152669"/>
              <a:gd name="connsiteX8" fmla="*/ 0 w 1186699"/>
              <a:gd name="connsiteY8" fmla="*/ 0 h 152669"/>
              <a:gd name="connsiteX0" fmla="*/ 0 w 1186699"/>
              <a:gd name="connsiteY0" fmla="*/ 0 h 152669"/>
              <a:gd name="connsiteX1" fmla="*/ 0 w 1186699"/>
              <a:gd name="connsiteY1" fmla="*/ 152669 h 152669"/>
              <a:gd name="connsiteX2" fmla="*/ 1186699 w 1186699"/>
              <a:gd name="connsiteY2" fmla="*/ 152669 h 152669"/>
              <a:gd name="connsiteX3" fmla="*/ 1179759 w 1186699"/>
              <a:gd name="connsiteY3" fmla="*/ 62455 h 152669"/>
              <a:gd name="connsiteX4" fmla="*/ 659278 w 1186699"/>
              <a:gd name="connsiteY4" fmla="*/ 55516 h 152669"/>
              <a:gd name="connsiteX5" fmla="*/ 416385 w 1186699"/>
              <a:gd name="connsiteY5" fmla="*/ 34697 h 152669"/>
              <a:gd name="connsiteX6" fmla="*/ 235952 w 1186699"/>
              <a:gd name="connsiteY6" fmla="*/ 34697 h 152669"/>
              <a:gd name="connsiteX7" fmla="*/ 111037 w 1186699"/>
              <a:gd name="connsiteY7" fmla="*/ 41637 h 152669"/>
              <a:gd name="connsiteX8" fmla="*/ 0 w 1186699"/>
              <a:gd name="connsiteY8" fmla="*/ 0 h 152669"/>
              <a:gd name="connsiteX0" fmla="*/ 0 w 1186699"/>
              <a:gd name="connsiteY0" fmla="*/ 0 h 124910"/>
              <a:gd name="connsiteX1" fmla="*/ 0 w 1186699"/>
              <a:gd name="connsiteY1" fmla="*/ 124910 h 124910"/>
              <a:gd name="connsiteX2" fmla="*/ 1186699 w 1186699"/>
              <a:gd name="connsiteY2" fmla="*/ 124910 h 124910"/>
              <a:gd name="connsiteX3" fmla="*/ 1179759 w 1186699"/>
              <a:gd name="connsiteY3" fmla="*/ 34696 h 124910"/>
              <a:gd name="connsiteX4" fmla="*/ 659278 w 1186699"/>
              <a:gd name="connsiteY4" fmla="*/ 27757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659278 w 1186699"/>
              <a:gd name="connsiteY4" fmla="*/ 27757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16385 w 1186699"/>
              <a:gd name="connsiteY5" fmla="*/ 6938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89410 w 1186699"/>
              <a:gd name="connsiteY5" fmla="*/ 29163 h 124910"/>
              <a:gd name="connsiteX6" fmla="*/ 235952 w 1186699"/>
              <a:gd name="connsiteY6" fmla="*/ 6938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489410 w 1186699"/>
              <a:gd name="connsiteY5" fmla="*/ 29163 h 124910"/>
              <a:gd name="connsiteX6" fmla="*/ 305802 w 1186699"/>
              <a:gd name="connsiteY6" fmla="*/ 29163 h 124910"/>
              <a:gd name="connsiteX7" fmla="*/ 111037 w 1186699"/>
              <a:gd name="connsiteY7" fmla="*/ 13878 h 124910"/>
              <a:gd name="connsiteX8" fmla="*/ 0 w 1186699"/>
              <a:gd name="connsiteY8" fmla="*/ 0 h 124910"/>
              <a:gd name="connsiteX0" fmla="*/ 0 w 1186699"/>
              <a:gd name="connsiteY0" fmla="*/ 0 h 124910"/>
              <a:gd name="connsiteX1" fmla="*/ 0 w 1186699"/>
              <a:gd name="connsiteY1" fmla="*/ 124910 h 124910"/>
              <a:gd name="connsiteX2" fmla="*/ 1186699 w 1186699"/>
              <a:gd name="connsiteY2" fmla="*/ 124910 h 124910"/>
              <a:gd name="connsiteX3" fmla="*/ 1186109 w 1186699"/>
              <a:gd name="connsiteY3" fmla="*/ 53746 h 124910"/>
              <a:gd name="connsiteX4" fmla="*/ 719603 w 1186699"/>
              <a:gd name="connsiteY4" fmla="*/ 43632 h 124910"/>
              <a:gd name="connsiteX5" fmla="*/ 527510 w 1186699"/>
              <a:gd name="connsiteY5" fmla="*/ 38688 h 124910"/>
              <a:gd name="connsiteX6" fmla="*/ 305802 w 1186699"/>
              <a:gd name="connsiteY6" fmla="*/ 29163 h 124910"/>
              <a:gd name="connsiteX7" fmla="*/ 111037 w 1186699"/>
              <a:gd name="connsiteY7" fmla="*/ 13878 h 124910"/>
              <a:gd name="connsiteX8" fmla="*/ 0 w 1186699"/>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719603 w 1189501"/>
              <a:gd name="connsiteY4" fmla="*/ 43632 h 124910"/>
              <a:gd name="connsiteX5" fmla="*/ 527510 w 1189501"/>
              <a:gd name="connsiteY5" fmla="*/ 38688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527510 w 1189501"/>
              <a:gd name="connsiteY5" fmla="*/ 38688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05802 w 1189501"/>
              <a:gd name="connsiteY6" fmla="*/ 29163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70108 w 1189501"/>
              <a:gd name="connsiteY6" fmla="*/ 60062 h 124910"/>
              <a:gd name="connsiteX7" fmla="*/ 111037 w 1189501"/>
              <a:gd name="connsiteY7" fmla="*/ 13878 h 124910"/>
              <a:gd name="connsiteX8" fmla="*/ 0 w 1189501"/>
              <a:gd name="connsiteY8" fmla="*/ 0 h 124910"/>
              <a:gd name="connsiteX0" fmla="*/ 0 w 1189501"/>
              <a:gd name="connsiteY0" fmla="*/ 0 h 124910"/>
              <a:gd name="connsiteX1" fmla="*/ 0 w 1189501"/>
              <a:gd name="connsiteY1" fmla="*/ 124910 h 124910"/>
              <a:gd name="connsiteX2" fmla="*/ 1186699 w 1189501"/>
              <a:gd name="connsiteY2" fmla="*/ 124910 h 124910"/>
              <a:gd name="connsiteX3" fmla="*/ 1189493 w 1189501"/>
              <a:gd name="connsiteY3" fmla="*/ 72284 h 124910"/>
              <a:gd name="connsiteX4" fmla="*/ 922676 w 1189501"/>
              <a:gd name="connsiteY4" fmla="*/ 80709 h 124910"/>
              <a:gd name="connsiteX5" fmla="*/ 635816 w 1189501"/>
              <a:gd name="connsiteY5" fmla="*/ 75766 h 124910"/>
              <a:gd name="connsiteX6" fmla="*/ 370108 w 1189501"/>
              <a:gd name="connsiteY6" fmla="*/ 60062 h 124910"/>
              <a:gd name="connsiteX7" fmla="*/ 158421 w 1189501"/>
              <a:gd name="connsiteY7" fmla="*/ 32417 h 124910"/>
              <a:gd name="connsiteX8" fmla="*/ 0 w 1189501"/>
              <a:gd name="connsiteY8" fmla="*/ 0 h 124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501" h="124910">
                <a:moveTo>
                  <a:pt x="0" y="0"/>
                </a:moveTo>
                <a:lnTo>
                  <a:pt x="0" y="124910"/>
                </a:lnTo>
                <a:lnTo>
                  <a:pt x="1186699" y="124910"/>
                </a:lnTo>
                <a:cubicBezTo>
                  <a:pt x="1186502" y="101189"/>
                  <a:pt x="1189690" y="96005"/>
                  <a:pt x="1189493" y="72284"/>
                </a:cubicBezTo>
                <a:lnTo>
                  <a:pt x="922676" y="80709"/>
                </a:lnTo>
                <a:lnTo>
                  <a:pt x="635816" y="75766"/>
                </a:lnTo>
                <a:lnTo>
                  <a:pt x="370108" y="60062"/>
                </a:lnTo>
                <a:lnTo>
                  <a:pt x="158421" y="32417"/>
                </a:lnTo>
                <a:lnTo>
                  <a:pt x="0" y="0"/>
                </a:lnTo>
                <a:close/>
              </a:path>
            </a:pathLst>
          </a:cu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5970337" y="3920839"/>
            <a:ext cx="0" cy="1820266"/>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a:off x="5470359" y="5913723"/>
            <a:ext cx="1184032"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
        <p:nvSpPr>
          <p:cNvPr id="14" name="Freeform 13"/>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8" name="Straight Connector 7"/>
          <p:cNvCxnSpPr/>
          <p:nvPr/>
        </p:nvCxnSpPr>
        <p:spPr>
          <a:xfrm flipH="1">
            <a:off x="4222750" y="2276475"/>
            <a:ext cx="44451" cy="24447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4848225" y="2276475"/>
            <a:ext cx="47625" cy="27622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6113923" y="3551507"/>
            <a:ext cx="1332434" cy="369332"/>
          </a:xfrm>
          <a:prstGeom prst="rect">
            <a:avLst/>
          </a:prstGeom>
          <a:noFill/>
        </p:spPr>
        <p:txBody>
          <a:bodyPr wrap="square" rtlCol="0">
            <a:spAutoFit/>
          </a:bodyPr>
          <a:lstStyle/>
          <a:p>
            <a:r>
              <a:rPr lang="en-US" dirty="0">
                <a:solidFill>
                  <a:schemeClr val="bg1">
                    <a:lumMod val="75000"/>
                  </a:schemeClr>
                </a:solidFill>
              </a:rPr>
              <a:t>.05</a:t>
            </a:r>
          </a:p>
        </p:txBody>
      </p:sp>
      <p:cxnSp>
        <p:nvCxnSpPr>
          <p:cNvPr id="22" name="Straight Arrow Connector 21"/>
          <p:cNvCxnSpPr/>
          <p:nvPr/>
        </p:nvCxnSpPr>
        <p:spPr>
          <a:xfrm>
            <a:off x="6859828" y="2180857"/>
            <a:ext cx="1" cy="306656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71468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Sizes</a:t>
            </a:r>
          </a:p>
        </p:txBody>
      </p:sp>
      <p:sp>
        <p:nvSpPr>
          <p:cNvPr id="3" name="Content Placeholder 2"/>
          <p:cNvSpPr>
            <a:spLocks noGrp="1"/>
          </p:cNvSpPr>
          <p:nvPr>
            <p:ph idx="1"/>
          </p:nvPr>
        </p:nvSpPr>
        <p:spPr/>
        <p:txBody>
          <a:bodyPr>
            <a:normAutofit lnSpcReduction="10000"/>
          </a:bodyPr>
          <a:lstStyle/>
          <a:p>
            <a:r>
              <a:rPr lang="en-US" dirty="0"/>
              <a:t>We know that using larger sample sizes is statistically powerful but life isn’t that simple.</a:t>
            </a:r>
          </a:p>
          <a:p>
            <a:r>
              <a:rPr lang="en-US" dirty="0"/>
              <a:t>Whenever possible use Power Analysis to help you be more confident you will find something if it </a:t>
            </a:r>
            <a:r>
              <a:rPr lang="en-US"/>
              <a:t>is there.</a:t>
            </a:r>
            <a:endParaRPr lang="en-US" dirty="0"/>
          </a:p>
          <a:p>
            <a:r>
              <a:rPr lang="en-US" dirty="0"/>
              <a:t>When things don’t appear to be significant at least now Power Analysis gives you something else to talk about to suggest what might be done to improve the quality of your data.</a:t>
            </a:r>
          </a:p>
        </p:txBody>
      </p:sp>
      <p:sp>
        <p:nvSpPr>
          <p:cNvPr id="4" name="Slide Number Placeholder 3"/>
          <p:cNvSpPr>
            <a:spLocks noGrp="1"/>
          </p:cNvSpPr>
          <p:nvPr>
            <p:ph type="sldNum" sz="quarter" idx="12"/>
          </p:nvPr>
        </p:nvSpPr>
        <p:spPr/>
        <p:txBody>
          <a:bodyPr/>
          <a:lstStyle/>
          <a:p>
            <a:fld id="{DF587F67-84ED-114B-A893-2081908FF119}" type="slidenum">
              <a:rPr lang="en-US" smtClean="0"/>
              <a:t>21</a:t>
            </a:fld>
            <a:endParaRPr lang="en-US"/>
          </a:p>
        </p:txBody>
      </p:sp>
    </p:spTree>
    <p:extLst>
      <p:ext uri="{BB962C8B-B14F-4D97-AF65-F5344CB8AC3E}">
        <p14:creationId xmlns:p14="http://schemas.microsoft.com/office/powerpoint/2010/main" val="199727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a:xfrm>
            <a:off x="155248" y="1331053"/>
            <a:ext cx="8672369" cy="5526947"/>
          </a:xfrm>
        </p:spPr>
        <p:txBody>
          <a:bodyPr>
            <a:normAutofit/>
          </a:bodyPr>
          <a:lstStyle/>
          <a:p>
            <a:pPr marL="514350" indent="-514350">
              <a:spcAft>
                <a:spcPts val="1800"/>
              </a:spcAft>
              <a:buFont typeface="+mj-lt"/>
              <a:buAutoNum type="arabicPeriod"/>
            </a:pPr>
            <a:r>
              <a:rPr lang="en-US" dirty="0"/>
              <a:t>Most of the studies in your lit review are showing medium effects around 0.8 Cohen’s </a:t>
            </a:r>
            <a:r>
              <a:rPr lang="en-US" i="1" dirty="0"/>
              <a:t>d</a:t>
            </a:r>
            <a:r>
              <a:rPr lang="en-US" dirty="0"/>
              <a:t>. You want to be 90% sure you find non-random effects if they are there. Approximately how big does your sample need to be?</a:t>
            </a:r>
          </a:p>
          <a:p>
            <a:pPr marL="514350" indent="-514350">
              <a:buFont typeface="+mj-lt"/>
              <a:buAutoNum type="arabicPeriod"/>
            </a:pPr>
            <a:r>
              <a:rPr lang="en-US" dirty="0"/>
              <a:t>In your study you showed mean differences of 1.0 Cohen’s </a:t>
            </a:r>
            <a:r>
              <a:rPr lang="en-US" i="1" dirty="0"/>
              <a:t>d</a:t>
            </a:r>
            <a:r>
              <a:rPr lang="en-US" dirty="0"/>
              <a:t> but groups were not significantly different. Your sample size was 18. What was the probability of finding significant differences if they were there?</a:t>
            </a:r>
          </a:p>
        </p:txBody>
      </p:sp>
      <p:sp>
        <p:nvSpPr>
          <p:cNvPr id="4" name="Slide Number Placeholder 3"/>
          <p:cNvSpPr>
            <a:spLocks noGrp="1"/>
          </p:cNvSpPr>
          <p:nvPr>
            <p:ph type="sldNum" sz="quarter" idx="12"/>
          </p:nvPr>
        </p:nvSpPr>
        <p:spPr/>
        <p:txBody>
          <a:bodyPr/>
          <a:lstStyle/>
          <a:p>
            <a:fld id="{DF587F67-84ED-114B-A893-2081908FF119}" type="slidenum">
              <a:rPr lang="en-US" smtClean="0"/>
              <a:t>22</a:t>
            </a:fld>
            <a:endParaRPr lang="en-US"/>
          </a:p>
        </p:txBody>
      </p:sp>
    </p:spTree>
    <p:extLst>
      <p:ext uri="{BB962C8B-B14F-4D97-AF65-F5344CB8AC3E}">
        <p14:creationId xmlns:p14="http://schemas.microsoft.com/office/powerpoint/2010/main" val="2136385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Power and Effect Size</a:t>
            </a:r>
          </a:p>
        </p:txBody>
      </p:sp>
      <p:sp>
        <p:nvSpPr>
          <p:cNvPr id="4" name="Slide Number Placeholder 3"/>
          <p:cNvSpPr>
            <a:spLocks noGrp="1"/>
          </p:cNvSpPr>
          <p:nvPr>
            <p:ph type="sldNum" sz="quarter" idx="12"/>
          </p:nvPr>
        </p:nvSpPr>
        <p:spPr/>
        <p:txBody>
          <a:bodyPr/>
          <a:lstStyle/>
          <a:p>
            <a:fld id="{DF587F67-84ED-114B-A893-2081908FF119}" type="slidenum">
              <a:rPr lang="en-US" smtClean="0"/>
              <a:t>23</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300113529"/>
              </p:ext>
            </p:extLst>
          </p:nvPr>
        </p:nvGraphicFramePr>
        <p:xfrm>
          <a:off x="224366" y="1409171"/>
          <a:ext cx="8902700" cy="5262562"/>
        </p:xfrm>
        <a:graphic>
          <a:graphicData uri="http://schemas.openxmlformats.org/presentationml/2006/ole">
            <mc:AlternateContent xmlns:mc="http://schemas.openxmlformats.org/markup-compatibility/2006">
              <mc:Choice xmlns:v="urn:schemas-microsoft-com:vml" Requires="v">
                <p:oleObj spid="_x0000_s6149" name="Document" r:id="rId3" imgW="5994400" imgH="3543300" progId="Word.Document.12">
                  <p:embed/>
                </p:oleObj>
              </mc:Choice>
              <mc:Fallback>
                <p:oleObj name="Document" r:id="rId3" imgW="5994400" imgH="3543300" progId="Word.Document.12">
                  <p:embed/>
                  <p:pic>
                    <p:nvPicPr>
                      <p:cNvPr id="8" name="Object 7"/>
                      <p:cNvPicPr/>
                      <p:nvPr/>
                    </p:nvPicPr>
                    <p:blipFill>
                      <a:blip r:embed="rId4"/>
                      <a:stretch>
                        <a:fillRect/>
                      </a:stretch>
                    </p:blipFill>
                    <p:spPr>
                      <a:xfrm>
                        <a:off x="224366" y="1409171"/>
                        <a:ext cx="8902700" cy="5262562"/>
                      </a:xfrm>
                      <a:prstGeom prst="rect">
                        <a:avLst/>
                      </a:prstGeom>
                    </p:spPr>
                  </p:pic>
                </p:oleObj>
              </mc:Fallback>
            </mc:AlternateContent>
          </a:graphicData>
        </a:graphic>
      </p:graphicFrame>
      <p:sp>
        <p:nvSpPr>
          <p:cNvPr id="32" name="TextBox 31"/>
          <p:cNvSpPr txBox="1"/>
          <p:nvPr/>
        </p:nvSpPr>
        <p:spPr>
          <a:xfrm>
            <a:off x="577942" y="185833"/>
            <a:ext cx="4609648" cy="369332"/>
          </a:xfrm>
          <a:prstGeom prst="rect">
            <a:avLst/>
          </a:prstGeom>
          <a:noFill/>
        </p:spPr>
        <p:txBody>
          <a:bodyPr wrap="square" rtlCol="0">
            <a:spAutoFit/>
          </a:bodyPr>
          <a:lstStyle/>
          <a:p>
            <a:r>
              <a:rPr lang="en-US" dirty="0">
                <a:solidFill>
                  <a:srgbClr val="FF0000"/>
                </a:solidFill>
              </a:rPr>
              <a:t>Central Limit Theorem Constraints</a:t>
            </a:r>
          </a:p>
        </p:txBody>
      </p:sp>
      <p:grpSp>
        <p:nvGrpSpPr>
          <p:cNvPr id="14" name="Group 13">
            <a:extLst>
              <a:ext uri="{FF2B5EF4-FFF2-40B4-BE49-F238E27FC236}">
                <a16:creationId xmlns:a16="http://schemas.microsoft.com/office/drawing/2014/main" id="{134E3E98-D5A6-4245-AED1-6590CB3723CA}"/>
              </a:ext>
            </a:extLst>
          </p:cNvPr>
          <p:cNvGrpSpPr/>
          <p:nvPr/>
        </p:nvGrpSpPr>
        <p:grpSpPr>
          <a:xfrm>
            <a:off x="2624201" y="2336798"/>
            <a:ext cx="5944065" cy="4060035"/>
            <a:chOff x="2624201" y="2336798"/>
            <a:chExt cx="5944065" cy="4060035"/>
          </a:xfrm>
        </p:grpSpPr>
        <p:sp>
          <p:nvSpPr>
            <p:cNvPr id="12" name="Rectangle 11">
              <a:extLst>
                <a:ext uri="{FF2B5EF4-FFF2-40B4-BE49-F238E27FC236}">
                  <a16:creationId xmlns:a16="http://schemas.microsoft.com/office/drawing/2014/main" id="{FF1E68B9-9507-654D-9623-EE71D4DBE602}"/>
                </a:ext>
              </a:extLst>
            </p:cNvPr>
            <p:cNvSpPr/>
            <p:nvPr/>
          </p:nvSpPr>
          <p:spPr>
            <a:xfrm>
              <a:off x="2624201" y="2336798"/>
              <a:ext cx="5944065" cy="397935"/>
            </a:xfrm>
            <a:prstGeom prst="rect">
              <a:avLst/>
            </a:prstGeom>
            <a:solidFill>
              <a:schemeClr val="tx1">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D2C6C5D-554B-D548-8ECF-F06431422A0A}"/>
                </a:ext>
              </a:extLst>
            </p:cNvPr>
            <p:cNvSpPr/>
            <p:nvPr/>
          </p:nvSpPr>
          <p:spPr>
            <a:xfrm>
              <a:off x="4030133" y="2732522"/>
              <a:ext cx="4538131" cy="445719"/>
            </a:xfrm>
            <a:prstGeom prst="rect">
              <a:avLst/>
            </a:prstGeom>
            <a:solidFill>
              <a:schemeClr val="tx1">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CD7DEFD-C353-DF4B-A4A0-CD84B115DFEA}"/>
                </a:ext>
              </a:extLst>
            </p:cNvPr>
            <p:cNvSpPr/>
            <p:nvPr/>
          </p:nvSpPr>
          <p:spPr>
            <a:xfrm>
              <a:off x="4030133" y="3176032"/>
              <a:ext cx="4538131" cy="397934"/>
            </a:xfrm>
            <a:prstGeom prst="rect">
              <a:avLst/>
            </a:prstGeom>
            <a:solidFill>
              <a:schemeClr val="tx1">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FA3D7F7-2B53-B745-B722-C249B5BCE0AA}"/>
                </a:ext>
              </a:extLst>
            </p:cNvPr>
            <p:cNvSpPr/>
            <p:nvPr/>
          </p:nvSpPr>
          <p:spPr>
            <a:xfrm>
              <a:off x="4030133" y="3573965"/>
              <a:ext cx="4538131" cy="415925"/>
            </a:xfrm>
            <a:prstGeom prst="rect">
              <a:avLst/>
            </a:prstGeom>
            <a:solidFill>
              <a:schemeClr val="tx1">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4DF3F0E-6B76-1E43-9859-43C5B94FFFF7}"/>
                </a:ext>
              </a:extLst>
            </p:cNvPr>
            <p:cNvSpPr/>
            <p:nvPr/>
          </p:nvSpPr>
          <p:spPr>
            <a:xfrm>
              <a:off x="4665133" y="3988830"/>
              <a:ext cx="3903131" cy="1207720"/>
            </a:xfrm>
            <a:prstGeom prst="rect">
              <a:avLst/>
            </a:prstGeom>
            <a:solidFill>
              <a:schemeClr val="tx1">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3C4F650-47FA-6F49-9C28-F12CF3779EE0}"/>
                </a:ext>
              </a:extLst>
            </p:cNvPr>
            <p:cNvSpPr/>
            <p:nvPr/>
          </p:nvSpPr>
          <p:spPr>
            <a:xfrm>
              <a:off x="5511800" y="5194338"/>
              <a:ext cx="3056464" cy="850993"/>
            </a:xfrm>
            <a:prstGeom prst="rect">
              <a:avLst/>
            </a:prstGeom>
            <a:solidFill>
              <a:schemeClr val="tx1">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C392A0E-40F1-F048-BEAB-2913A3BD2996}"/>
                </a:ext>
              </a:extLst>
            </p:cNvPr>
            <p:cNvSpPr/>
            <p:nvPr/>
          </p:nvSpPr>
          <p:spPr>
            <a:xfrm>
              <a:off x="6426200" y="6044248"/>
              <a:ext cx="2142064" cy="352585"/>
            </a:xfrm>
            <a:prstGeom prst="rect">
              <a:avLst/>
            </a:prstGeom>
            <a:solidFill>
              <a:schemeClr val="tx1">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6759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Analysis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3198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Inferential Statistics</a:t>
            </a:r>
          </a:p>
        </p:txBody>
      </p:sp>
      <p:sp>
        <p:nvSpPr>
          <p:cNvPr id="3" name="Content Placeholder 2"/>
          <p:cNvSpPr>
            <a:spLocks noGrp="1"/>
          </p:cNvSpPr>
          <p:nvPr>
            <p:ph idx="1"/>
          </p:nvPr>
        </p:nvSpPr>
        <p:spPr/>
        <p:txBody>
          <a:bodyPr/>
          <a:lstStyle/>
          <a:p>
            <a:r>
              <a:rPr lang="en-US" dirty="0"/>
              <a:t>Assumptions</a:t>
            </a:r>
          </a:p>
          <a:p>
            <a:pPr lvl="1"/>
            <a:r>
              <a:rPr lang="en-US" dirty="0"/>
              <a:t>Dependent variable is an interval measure of one characteristic of a group.</a:t>
            </a:r>
          </a:p>
          <a:p>
            <a:pPr lvl="1"/>
            <a:r>
              <a:rPr lang="en-US" dirty="0"/>
              <a:t>Tests are based on knowing or assuming the distribution of a population.</a:t>
            </a:r>
          </a:p>
          <a:p>
            <a:pPr lvl="1"/>
            <a:r>
              <a:rPr lang="en-US" dirty="0"/>
              <a:t>Statistics demonstrate if comparison samples are from the same population.</a:t>
            </a:r>
          </a:p>
          <a:p>
            <a:endParaRPr lang="en-US" dirty="0"/>
          </a:p>
        </p:txBody>
      </p:sp>
    </p:spTree>
    <p:extLst>
      <p:ext uri="{BB962C8B-B14F-4D97-AF65-F5344CB8AC3E}">
        <p14:creationId xmlns:p14="http://schemas.microsoft.com/office/powerpoint/2010/main" val="2891377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Group Differences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4529077"/>
              </p:ext>
            </p:extLst>
          </p:nvPr>
        </p:nvGraphicFramePr>
        <p:xfrm>
          <a:off x="537678" y="1600200"/>
          <a:ext cx="7927243" cy="3774440"/>
        </p:xfrm>
        <a:graphic>
          <a:graphicData uri="http://schemas.openxmlformats.org/drawingml/2006/table">
            <a:tbl>
              <a:tblPr firstRow="1" bandRow="1">
                <a:tableStyleId>{5C22544A-7EE6-4342-B048-85BDC9FD1C3A}</a:tableStyleId>
              </a:tblPr>
              <a:tblGrid>
                <a:gridCol w="1548141">
                  <a:extLst>
                    <a:ext uri="{9D8B030D-6E8A-4147-A177-3AD203B41FA5}">
                      <a16:colId xmlns:a16="http://schemas.microsoft.com/office/drawing/2014/main" val="20000"/>
                    </a:ext>
                  </a:extLst>
                </a:gridCol>
                <a:gridCol w="4341676">
                  <a:extLst>
                    <a:ext uri="{9D8B030D-6E8A-4147-A177-3AD203B41FA5}">
                      <a16:colId xmlns:a16="http://schemas.microsoft.com/office/drawing/2014/main" val="20001"/>
                    </a:ext>
                  </a:extLst>
                </a:gridCol>
                <a:gridCol w="2037426">
                  <a:extLst>
                    <a:ext uri="{9D8B030D-6E8A-4147-A177-3AD203B41FA5}">
                      <a16:colId xmlns:a16="http://schemas.microsoft.com/office/drawing/2014/main" val="20002"/>
                    </a:ext>
                  </a:extLst>
                </a:gridCol>
              </a:tblGrid>
              <a:tr h="370840">
                <a:tc>
                  <a:txBody>
                    <a:bodyPr/>
                    <a:lstStyle/>
                    <a:p>
                      <a:r>
                        <a:rPr lang="en-US" dirty="0"/>
                        <a:t>Independent</a:t>
                      </a:r>
                    </a:p>
                  </a:txBody>
                  <a:tcPr/>
                </a:tc>
                <a:tc>
                  <a:txBody>
                    <a:bodyPr/>
                    <a:lstStyle/>
                    <a:p>
                      <a:r>
                        <a:rPr lang="en-US" dirty="0"/>
                        <a:t>Dependent</a:t>
                      </a:r>
                    </a:p>
                  </a:txBody>
                  <a:tcPr/>
                </a:tc>
                <a:tc>
                  <a:txBody>
                    <a:bodyPr/>
                    <a:lstStyle/>
                    <a:p>
                      <a:r>
                        <a:rPr lang="en-US" dirty="0"/>
                        <a:t>Test</a:t>
                      </a:r>
                    </a:p>
                  </a:txBody>
                  <a:tcPr/>
                </a:tc>
                <a:extLst>
                  <a:ext uri="{0D108BD9-81ED-4DB2-BD59-A6C34878D82A}">
                    <a16:rowId xmlns:a16="http://schemas.microsoft.com/office/drawing/2014/main" val="10000"/>
                  </a:ext>
                </a:extLst>
              </a:tr>
              <a:tr h="370840">
                <a:tc>
                  <a:txBody>
                    <a:bodyPr/>
                    <a:lstStyle/>
                    <a:p>
                      <a:r>
                        <a:rPr lang="en-US" dirty="0"/>
                        <a:t>1</a:t>
                      </a:r>
                      <a:r>
                        <a:rPr lang="en-US" baseline="0" dirty="0"/>
                        <a:t> (1 </a:t>
                      </a:r>
                      <a:r>
                        <a:rPr lang="en-US" dirty="0"/>
                        <a:t>group)</a:t>
                      </a:r>
                    </a:p>
                  </a:txBody>
                  <a:tcPr anchor="ctr"/>
                </a:tc>
                <a:tc>
                  <a:txBody>
                    <a:bodyPr/>
                    <a:lstStyle/>
                    <a:p>
                      <a:r>
                        <a:rPr lang="en-US" dirty="0"/>
                        <a:t>1 measure</a:t>
                      </a:r>
                      <a:r>
                        <a:rPr lang="en-US" baseline="0" dirty="0"/>
                        <a:t> 2 times</a:t>
                      </a:r>
                      <a:r>
                        <a:rPr lang="en-US" dirty="0"/>
                        <a:t> (intervention in between)</a:t>
                      </a:r>
                    </a:p>
                  </a:txBody>
                  <a:tcPr anchor="ctr"/>
                </a:tc>
                <a:tc>
                  <a:txBody>
                    <a:bodyPr/>
                    <a:lstStyle/>
                    <a:p>
                      <a:r>
                        <a:rPr lang="en-US" dirty="0"/>
                        <a:t>Paired </a:t>
                      </a:r>
                      <a:r>
                        <a:rPr lang="en-US" i="1" dirty="0"/>
                        <a:t>t</a:t>
                      </a:r>
                      <a:r>
                        <a:rPr lang="en-US" i="0" dirty="0"/>
                        <a:t>-test</a:t>
                      </a:r>
                      <a:endParaRPr lang="en-US" dirty="0"/>
                    </a:p>
                  </a:txBody>
                  <a:tcPr anchor="ctr"/>
                </a:tc>
                <a:extLst>
                  <a:ext uri="{0D108BD9-81ED-4DB2-BD59-A6C34878D82A}">
                    <a16:rowId xmlns:a16="http://schemas.microsoft.com/office/drawing/2014/main" val="10001"/>
                  </a:ext>
                </a:extLst>
              </a:tr>
              <a:tr h="370840">
                <a:tc>
                  <a:txBody>
                    <a:bodyPr/>
                    <a:lstStyle/>
                    <a:p>
                      <a:r>
                        <a:rPr lang="en-US" dirty="0"/>
                        <a:t>1 (2 groups)</a:t>
                      </a:r>
                    </a:p>
                  </a:txBody>
                  <a:tcPr anchor="ctr"/>
                </a:tc>
                <a:tc>
                  <a:txBody>
                    <a:bodyPr/>
                    <a:lstStyle/>
                    <a:p>
                      <a:r>
                        <a:rPr lang="en-US" dirty="0"/>
                        <a:t>1 measure</a:t>
                      </a:r>
                      <a:r>
                        <a:rPr lang="en-US" baseline="0" dirty="0"/>
                        <a:t> (usually after the intervention)</a:t>
                      </a:r>
                      <a:endParaRPr lang="en-US" dirty="0"/>
                    </a:p>
                  </a:txBody>
                  <a:tcPr anchor="ctr"/>
                </a:tc>
                <a:tc>
                  <a:txBody>
                    <a:bodyPr/>
                    <a:lstStyle/>
                    <a:p>
                      <a:r>
                        <a:rPr lang="en-US" dirty="0"/>
                        <a:t>Independent samples </a:t>
                      </a:r>
                      <a:r>
                        <a:rPr lang="en-US" i="1" dirty="0"/>
                        <a:t>t-test</a:t>
                      </a:r>
                      <a:endParaRPr lang="en-US" dirty="0"/>
                    </a:p>
                  </a:txBody>
                  <a:tcPr anchor="ctr"/>
                </a:tc>
                <a:extLst>
                  <a:ext uri="{0D108BD9-81ED-4DB2-BD59-A6C34878D82A}">
                    <a16:rowId xmlns:a16="http://schemas.microsoft.com/office/drawing/2014/main" val="10002"/>
                  </a:ext>
                </a:extLst>
              </a:tr>
              <a:tr h="370840">
                <a:tc>
                  <a:txBody>
                    <a:bodyPr/>
                    <a:lstStyle/>
                    <a:p>
                      <a:r>
                        <a:rPr lang="en-US" dirty="0"/>
                        <a:t>1  (1</a:t>
                      </a:r>
                      <a:r>
                        <a:rPr lang="en-US" baseline="0" dirty="0"/>
                        <a:t> </a:t>
                      </a:r>
                      <a:r>
                        <a:rPr lang="en-US" dirty="0"/>
                        <a:t>group)</a:t>
                      </a:r>
                    </a:p>
                  </a:txBody>
                  <a:tcPr anchor="ctr"/>
                </a:tc>
                <a:tc>
                  <a:txBody>
                    <a:bodyPr/>
                    <a:lstStyle/>
                    <a:p>
                      <a:r>
                        <a:rPr lang="en-US" baseline="0" dirty="0"/>
                        <a:t>1 measure 3 or more times (usually two after the intervention)</a:t>
                      </a:r>
                      <a:endParaRPr lang="en-US" dirty="0"/>
                    </a:p>
                  </a:txBody>
                  <a:tcPr anchor="ctr"/>
                </a:tc>
                <a:tc>
                  <a:txBody>
                    <a:bodyPr/>
                    <a:lstStyle/>
                    <a:p>
                      <a:r>
                        <a:rPr lang="en-US" dirty="0"/>
                        <a:t>Repeated measures ANOVA</a:t>
                      </a:r>
                    </a:p>
                  </a:txBody>
                  <a:tcPr anchor="ctr"/>
                </a:tc>
                <a:extLst>
                  <a:ext uri="{0D108BD9-81ED-4DB2-BD59-A6C34878D82A}">
                    <a16:rowId xmlns:a16="http://schemas.microsoft.com/office/drawing/2014/main" val="10003"/>
                  </a:ext>
                </a:extLst>
              </a:tr>
              <a:tr h="370840">
                <a:tc>
                  <a:txBody>
                    <a:bodyPr/>
                    <a:lstStyle/>
                    <a:p>
                      <a:r>
                        <a:rPr lang="en-US" baseline="0" dirty="0"/>
                        <a:t>1 (2</a:t>
                      </a:r>
                      <a:r>
                        <a:rPr lang="en-US" dirty="0"/>
                        <a:t> or more groups)</a:t>
                      </a:r>
                    </a:p>
                  </a:txBody>
                  <a:tcPr anchor="ctr"/>
                </a:tc>
                <a:tc>
                  <a:txBody>
                    <a:bodyPr/>
                    <a:lstStyle/>
                    <a:p>
                      <a:r>
                        <a:rPr lang="en-US" dirty="0"/>
                        <a:t>1 measure</a:t>
                      </a:r>
                      <a:r>
                        <a:rPr lang="en-US" baseline="0" dirty="0"/>
                        <a:t> (usually after the intervention)</a:t>
                      </a:r>
                      <a:endParaRPr lang="en-US" dirty="0"/>
                    </a:p>
                  </a:txBody>
                  <a:tcPr anchor="ctr"/>
                </a:tc>
                <a:tc>
                  <a:txBody>
                    <a:bodyPr/>
                    <a:lstStyle/>
                    <a:p>
                      <a:r>
                        <a:rPr lang="en-US" dirty="0"/>
                        <a:t>Single factor ANOVA</a:t>
                      </a:r>
                    </a:p>
                  </a:txBody>
                  <a:tcPr anchor="ctr"/>
                </a:tc>
                <a:extLst>
                  <a:ext uri="{0D108BD9-81ED-4DB2-BD59-A6C34878D82A}">
                    <a16:rowId xmlns:a16="http://schemas.microsoft.com/office/drawing/2014/main" val="10004"/>
                  </a:ext>
                </a:extLst>
              </a:tr>
              <a:tr h="370840">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0005"/>
                  </a:ext>
                </a:extLst>
              </a:tr>
              <a:tr h="370840">
                <a:tc gridSpan="3">
                  <a:txBody>
                    <a:bodyPr/>
                    <a:lstStyle/>
                    <a:p>
                      <a:pPr algn="ctr"/>
                      <a:r>
                        <a:rPr lang="en-US" i="1" dirty="0"/>
                        <a:t>Non-Parametric</a:t>
                      </a:r>
                    </a:p>
                  </a:txBody>
                  <a:tcPr anchor="ctr">
                    <a:no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6"/>
                  </a:ext>
                </a:extLst>
              </a:tr>
              <a:tr h="370840">
                <a:tc>
                  <a:txBody>
                    <a:bodyPr/>
                    <a:lstStyle/>
                    <a:p>
                      <a:r>
                        <a:rPr lang="en-US" dirty="0"/>
                        <a:t>1 group</a:t>
                      </a:r>
                    </a:p>
                  </a:txBody>
                  <a:tcPr anchor="ctr"/>
                </a:tc>
                <a:tc>
                  <a:txBody>
                    <a:bodyPr/>
                    <a:lstStyle/>
                    <a:p>
                      <a:r>
                        <a:rPr lang="en-US" dirty="0"/>
                        <a:t>2</a:t>
                      </a:r>
                      <a:r>
                        <a:rPr lang="en-US" baseline="0" dirty="0"/>
                        <a:t> non-interval measures</a:t>
                      </a:r>
                      <a:endParaRPr lang="en-US" dirty="0"/>
                    </a:p>
                  </a:txBody>
                  <a:tcPr anchor="ctr"/>
                </a:tc>
                <a:tc>
                  <a:txBody>
                    <a:bodyPr/>
                    <a:lstStyle/>
                    <a:p>
                      <a:r>
                        <a:rPr lang="en-US" dirty="0"/>
                        <a:t>Chi-square</a:t>
                      </a:r>
                    </a:p>
                  </a:txBody>
                  <a:tcPr anchor="ctr"/>
                </a:tc>
                <a:extLst>
                  <a:ext uri="{0D108BD9-81ED-4DB2-BD59-A6C34878D82A}">
                    <a16:rowId xmlns:a16="http://schemas.microsoft.com/office/drawing/2014/main" val="10007"/>
                  </a:ext>
                </a:extLst>
              </a:tr>
            </a:tbl>
          </a:graphicData>
        </a:graphic>
      </p:graphicFrame>
      <p:sp>
        <p:nvSpPr>
          <p:cNvPr id="3" name="TextBox 2"/>
          <p:cNvSpPr txBox="1"/>
          <p:nvPr/>
        </p:nvSpPr>
        <p:spPr>
          <a:xfrm>
            <a:off x="8441103" y="1975556"/>
            <a:ext cx="539030" cy="369332"/>
          </a:xfrm>
          <a:prstGeom prst="rect">
            <a:avLst/>
          </a:prstGeom>
          <a:noFill/>
        </p:spPr>
        <p:txBody>
          <a:bodyPr wrap="none" rtlCol="0">
            <a:spAutoFit/>
          </a:bodyPr>
          <a:lstStyle/>
          <a:p>
            <a:r>
              <a:rPr lang="en-US" dirty="0">
                <a:solidFill>
                  <a:srgbClr val="FF0000"/>
                </a:solidFill>
              </a:rPr>
              <a:t>EZA</a:t>
            </a:r>
          </a:p>
        </p:txBody>
      </p:sp>
      <p:sp>
        <p:nvSpPr>
          <p:cNvPr id="5" name="TextBox 4"/>
          <p:cNvSpPr txBox="1"/>
          <p:nvPr/>
        </p:nvSpPr>
        <p:spPr>
          <a:xfrm>
            <a:off x="8441103" y="2511778"/>
            <a:ext cx="539030" cy="369332"/>
          </a:xfrm>
          <a:prstGeom prst="rect">
            <a:avLst/>
          </a:prstGeom>
          <a:noFill/>
        </p:spPr>
        <p:txBody>
          <a:bodyPr wrap="none" rtlCol="0">
            <a:spAutoFit/>
          </a:bodyPr>
          <a:lstStyle/>
          <a:p>
            <a:r>
              <a:rPr lang="en-US" dirty="0">
                <a:solidFill>
                  <a:srgbClr val="FF0000"/>
                </a:solidFill>
              </a:rPr>
              <a:t>EZA</a:t>
            </a:r>
          </a:p>
        </p:txBody>
      </p:sp>
      <p:sp>
        <p:nvSpPr>
          <p:cNvPr id="7" name="TextBox 6"/>
          <p:cNvSpPr txBox="1"/>
          <p:nvPr/>
        </p:nvSpPr>
        <p:spPr>
          <a:xfrm>
            <a:off x="8441103" y="3160889"/>
            <a:ext cx="539030" cy="369332"/>
          </a:xfrm>
          <a:prstGeom prst="rect">
            <a:avLst/>
          </a:prstGeom>
          <a:noFill/>
        </p:spPr>
        <p:txBody>
          <a:bodyPr wrap="none" rtlCol="0">
            <a:spAutoFit/>
          </a:bodyPr>
          <a:lstStyle/>
          <a:p>
            <a:r>
              <a:rPr lang="en-US" dirty="0">
                <a:solidFill>
                  <a:srgbClr val="FF0000"/>
                </a:solidFill>
              </a:rPr>
              <a:t>EZA</a:t>
            </a:r>
          </a:p>
        </p:txBody>
      </p:sp>
      <p:sp>
        <p:nvSpPr>
          <p:cNvPr id="8" name="TextBox 7"/>
          <p:cNvSpPr txBox="1"/>
          <p:nvPr/>
        </p:nvSpPr>
        <p:spPr>
          <a:xfrm>
            <a:off x="8441103" y="3767667"/>
            <a:ext cx="539030" cy="369332"/>
          </a:xfrm>
          <a:prstGeom prst="rect">
            <a:avLst/>
          </a:prstGeom>
          <a:noFill/>
        </p:spPr>
        <p:txBody>
          <a:bodyPr wrap="none" rtlCol="0">
            <a:spAutoFit/>
          </a:bodyPr>
          <a:lstStyle/>
          <a:p>
            <a:r>
              <a:rPr lang="en-US" dirty="0">
                <a:solidFill>
                  <a:srgbClr val="FF0000"/>
                </a:solidFill>
              </a:rPr>
              <a:t>EZA</a:t>
            </a:r>
          </a:p>
        </p:txBody>
      </p:sp>
      <p:sp>
        <p:nvSpPr>
          <p:cNvPr id="9" name="TextBox 8"/>
          <p:cNvSpPr txBox="1"/>
          <p:nvPr/>
        </p:nvSpPr>
        <p:spPr>
          <a:xfrm>
            <a:off x="8441103" y="5005308"/>
            <a:ext cx="539030" cy="369332"/>
          </a:xfrm>
          <a:prstGeom prst="rect">
            <a:avLst/>
          </a:prstGeom>
          <a:noFill/>
        </p:spPr>
        <p:txBody>
          <a:bodyPr wrap="none" rtlCol="0">
            <a:spAutoFit/>
          </a:bodyPr>
          <a:lstStyle/>
          <a:p>
            <a:r>
              <a:rPr lang="en-US" dirty="0">
                <a:solidFill>
                  <a:srgbClr val="FF0000"/>
                </a:solidFill>
              </a:rPr>
              <a:t>EZA</a:t>
            </a:r>
          </a:p>
        </p:txBody>
      </p:sp>
    </p:spTree>
    <p:extLst>
      <p:ext uri="{BB962C8B-B14F-4D97-AF65-F5344CB8AC3E}">
        <p14:creationId xmlns:p14="http://schemas.microsoft.com/office/powerpoint/2010/main" val="1976161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Hoc Tests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56124793"/>
              </p:ext>
            </p:extLst>
          </p:nvPr>
        </p:nvGraphicFramePr>
        <p:xfrm>
          <a:off x="537678" y="1600200"/>
          <a:ext cx="7927243" cy="1112520"/>
        </p:xfrm>
        <a:graphic>
          <a:graphicData uri="http://schemas.openxmlformats.org/drawingml/2006/table">
            <a:tbl>
              <a:tblPr firstRow="1" bandRow="1">
                <a:tableStyleId>{5C22544A-7EE6-4342-B048-85BDC9FD1C3A}</a:tableStyleId>
              </a:tblPr>
              <a:tblGrid>
                <a:gridCol w="1548141">
                  <a:extLst>
                    <a:ext uri="{9D8B030D-6E8A-4147-A177-3AD203B41FA5}">
                      <a16:colId xmlns:a16="http://schemas.microsoft.com/office/drawing/2014/main" val="20000"/>
                    </a:ext>
                  </a:extLst>
                </a:gridCol>
                <a:gridCol w="4341676">
                  <a:extLst>
                    <a:ext uri="{9D8B030D-6E8A-4147-A177-3AD203B41FA5}">
                      <a16:colId xmlns:a16="http://schemas.microsoft.com/office/drawing/2014/main" val="20001"/>
                    </a:ext>
                  </a:extLst>
                </a:gridCol>
                <a:gridCol w="2037426">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endParaRPr lang="en-US" dirty="0"/>
                    </a:p>
                  </a:txBody>
                  <a:tcPr/>
                </a:tc>
                <a:tc>
                  <a:txBody>
                    <a:bodyPr/>
                    <a:lstStyle/>
                    <a:p>
                      <a:r>
                        <a:rPr lang="en-US" dirty="0"/>
                        <a:t>Test</a:t>
                      </a:r>
                    </a:p>
                  </a:txBody>
                  <a:tcPr/>
                </a:tc>
                <a:extLst>
                  <a:ext uri="{0D108BD9-81ED-4DB2-BD59-A6C34878D82A}">
                    <a16:rowId xmlns:a16="http://schemas.microsoft.com/office/drawing/2014/main" val="10000"/>
                  </a:ext>
                </a:extLst>
              </a:tr>
              <a:tr h="370840">
                <a:tc>
                  <a:txBody>
                    <a:bodyPr/>
                    <a:lstStyle/>
                    <a:p>
                      <a:r>
                        <a:rPr lang="en-US" dirty="0"/>
                        <a:t>ANOVA</a:t>
                      </a:r>
                    </a:p>
                  </a:txBody>
                  <a:tcPr anchor="ctr"/>
                </a:tc>
                <a:tc>
                  <a:txBody>
                    <a:bodyPr/>
                    <a:lstStyle/>
                    <a:p>
                      <a:r>
                        <a:rPr lang="en-US" dirty="0"/>
                        <a:t>Similar group sizes</a:t>
                      </a:r>
                    </a:p>
                  </a:txBody>
                  <a:tcPr anchor="ctr"/>
                </a:tc>
                <a:tc>
                  <a:txBody>
                    <a:bodyPr/>
                    <a:lstStyle/>
                    <a:p>
                      <a:r>
                        <a:rPr lang="en-US" dirty="0" err="1"/>
                        <a:t>Tukey’s</a:t>
                      </a:r>
                      <a:endParaRPr lang="en-US" dirty="0"/>
                    </a:p>
                  </a:txBody>
                  <a:tcPr anchor="ctr"/>
                </a:tc>
                <a:extLst>
                  <a:ext uri="{0D108BD9-81ED-4DB2-BD59-A6C34878D82A}">
                    <a16:rowId xmlns:a16="http://schemas.microsoft.com/office/drawing/2014/main" val="10001"/>
                  </a:ext>
                </a:extLst>
              </a:tr>
              <a:tr h="370840">
                <a:tc>
                  <a:txBody>
                    <a:bodyPr/>
                    <a:lstStyle/>
                    <a:p>
                      <a:r>
                        <a:rPr lang="en-US" dirty="0"/>
                        <a:t>ANOVA</a:t>
                      </a:r>
                    </a:p>
                  </a:txBody>
                  <a:tcPr anchor="ctr"/>
                </a:tc>
                <a:tc>
                  <a:txBody>
                    <a:bodyPr/>
                    <a:lstStyle/>
                    <a:p>
                      <a:r>
                        <a:rPr lang="en-US" dirty="0"/>
                        <a:t>Dissimilar</a:t>
                      </a:r>
                      <a:r>
                        <a:rPr lang="en-US" baseline="0" dirty="0"/>
                        <a:t> group sizes</a:t>
                      </a:r>
                      <a:endParaRPr lang="en-US" dirty="0"/>
                    </a:p>
                  </a:txBody>
                  <a:tcPr anchor="ctr"/>
                </a:tc>
                <a:tc>
                  <a:txBody>
                    <a:bodyPr/>
                    <a:lstStyle/>
                    <a:p>
                      <a:r>
                        <a:rPr lang="en-US" dirty="0" err="1"/>
                        <a:t>Scheffe’s</a:t>
                      </a:r>
                      <a:endParaRPr lang="en-US" dirty="0"/>
                    </a:p>
                  </a:txBody>
                  <a:tcPr anchor="ctr"/>
                </a:tc>
                <a:extLst>
                  <a:ext uri="{0D108BD9-81ED-4DB2-BD59-A6C34878D82A}">
                    <a16:rowId xmlns:a16="http://schemas.microsoft.com/office/drawing/2014/main" val="10002"/>
                  </a:ext>
                </a:extLst>
              </a:tr>
            </a:tbl>
          </a:graphicData>
        </a:graphic>
      </p:graphicFrame>
      <p:sp>
        <p:nvSpPr>
          <p:cNvPr id="4" name="TextBox 3"/>
          <p:cNvSpPr txBox="1"/>
          <p:nvPr/>
        </p:nvSpPr>
        <p:spPr>
          <a:xfrm>
            <a:off x="8534236" y="1957308"/>
            <a:ext cx="539030" cy="369332"/>
          </a:xfrm>
          <a:prstGeom prst="rect">
            <a:avLst/>
          </a:prstGeom>
          <a:noFill/>
        </p:spPr>
        <p:txBody>
          <a:bodyPr wrap="none" rtlCol="0">
            <a:spAutoFit/>
          </a:bodyPr>
          <a:lstStyle/>
          <a:p>
            <a:r>
              <a:rPr lang="en-US" dirty="0">
                <a:solidFill>
                  <a:srgbClr val="FF0000"/>
                </a:solidFill>
              </a:rPr>
              <a:t>EZA</a:t>
            </a:r>
          </a:p>
        </p:txBody>
      </p:sp>
    </p:spTree>
    <p:extLst>
      <p:ext uri="{BB962C8B-B14F-4D97-AF65-F5344CB8AC3E}">
        <p14:creationId xmlns:p14="http://schemas.microsoft.com/office/powerpoint/2010/main" val="3579459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Practical Significance</a:t>
            </a:r>
            <a:br>
              <a:rPr lang="en-US" dirty="0"/>
            </a:br>
            <a:r>
              <a:rPr lang="en-US" sz="4000" dirty="0"/>
              <a:t>(not inferential)</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55098522"/>
              </p:ext>
            </p:extLst>
          </p:nvPr>
        </p:nvGraphicFramePr>
        <p:xfrm>
          <a:off x="598315" y="2305811"/>
          <a:ext cx="7927243" cy="1112520"/>
        </p:xfrm>
        <a:graphic>
          <a:graphicData uri="http://schemas.openxmlformats.org/drawingml/2006/table">
            <a:tbl>
              <a:tblPr firstRow="1" bandRow="1">
                <a:tableStyleId>{5C22544A-7EE6-4342-B048-85BDC9FD1C3A}</a:tableStyleId>
              </a:tblPr>
              <a:tblGrid>
                <a:gridCol w="1548141">
                  <a:extLst>
                    <a:ext uri="{9D8B030D-6E8A-4147-A177-3AD203B41FA5}">
                      <a16:colId xmlns:a16="http://schemas.microsoft.com/office/drawing/2014/main" val="20000"/>
                    </a:ext>
                  </a:extLst>
                </a:gridCol>
                <a:gridCol w="4341676">
                  <a:extLst>
                    <a:ext uri="{9D8B030D-6E8A-4147-A177-3AD203B41FA5}">
                      <a16:colId xmlns:a16="http://schemas.microsoft.com/office/drawing/2014/main" val="20001"/>
                    </a:ext>
                  </a:extLst>
                </a:gridCol>
                <a:gridCol w="2037426">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endParaRPr lang="en-US" dirty="0"/>
                    </a:p>
                  </a:txBody>
                  <a:tcPr/>
                </a:tc>
                <a:tc>
                  <a:txBody>
                    <a:bodyPr/>
                    <a:lstStyle/>
                    <a:p>
                      <a:r>
                        <a:rPr lang="en-US" dirty="0"/>
                        <a:t>Test</a:t>
                      </a:r>
                    </a:p>
                  </a:txBody>
                  <a:tcPr/>
                </a:tc>
                <a:extLst>
                  <a:ext uri="{0D108BD9-81ED-4DB2-BD59-A6C34878D82A}">
                    <a16:rowId xmlns:a16="http://schemas.microsoft.com/office/drawing/2014/main" val="10000"/>
                  </a:ext>
                </a:extLst>
              </a:tr>
              <a:tr h="370840">
                <a:tc>
                  <a:txBody>
                    <a:bodyPr/>
                    <a:lstStyle/>
                    <a:p>
                      <a:endParaRPr lang="en-US" dirty="0"/>
                    </a:p>
                  </a:txBody>
                  <a:tcPr anchor="ctr"/>
                </a:tc>
                <a:tc>
                  <a:txBody>
                    <a:bodyPr/>
                    <a:lstStyle/>
                    <a:p>
                      <a:r>
                        <a:rPr lang="en-US" dirty="0"/>
                        <a:t>Pooled Standard Deviation</a:t>
                      </a:r>
                    </a:p>
                  </a:txBody>
                  <a:tcPr anchor="ctr"/>
                </a:tc>
                <a:tc>
                  <a:txBody>
                    <a:bodyPr/>
                    <a:lstStyle/>
                    <a:p>
                      <a:r>
                        <a:rPr lang="en-US" dirty="0"/>
                        <a:t>Cohen’s </a:t>
                      </a:r>
                      <a:r>
                        <a:rPr lang="en-US" i="1" dirty="0"/>
                        <a:t>d</a:t>
                      </a:r>
                      <a:endParaRPr lang="en-US" dirty="0"/>
                    </a:p>
                  </a:txBody>
                  <a:tcPr anchor="ctr"/>
                </a:tc>
                <a:extLst>
                  <a:ext uri="{0D108BD9-81ED-4DB2-BD59-A6C34878D82A}">
                    <a16:rowId xmlns:a16="http://schemas.microsoft.com/office/drawing/2014/main" val="10001"/>
                  </a:ext>
                </a:extLst>
              </a:tr>
              <a:tr h="370840">
                <a:tc>
                  <a:txBody>
                    <a:bodyPr/>
                    <a:lstStyle/>
                    <a:p>
                      <a:endParaRPr lang="en-US" dirty="0"/>
                    </a:p>
                  </a:txBody>
                  <a:tcPr anchor="ctr"/>
                </a:tc>
                <a:tc>
                  <a:txBody>
                    <a:bodyPr/>
                    <a:lstStyle/>
                    <a:p>
                      <a:r>
                        <a:rPr lang="en-US" dirty="0"/>
                        <a:t>Ratio</a:t>
                      </a:r>
                      <a:r>
                        <a:rPr lang="en-US" baseline="0" dirty="0"/>
                        <a:t> of variances</a:t>
                      </a:r>
                      <a:endParaRPr lang="en-US" dirty="0"/>
                    </a:p>
                  </a:txBody>
                  <a:tcPr anchor="ctr"/>
                </a:tc>
                <a:tc>
                  <a:txBody>
                    <a:bodyPr/>
                    <a:lstStyle/>
                    <a:p>
                      <a:r>
                        <a:rPr lang="en-US" dirty="0"/>
                        <a:t>Eta Squared </a:t>
                      </a:r>
                    </a:p>
                  </a:txBody>
                  <a:tcPr anchor="ctr"/>
                </a:tc>
                <a:extLst>
                  <a:ext uri="{0D108BD9-81ED-4DB2-BD59-A6C34878D82A}">
                    <a16:rowId xmlns:a16="http://schemas.microsoft.com/office/drawing/2014/main" val="10002"/>
                  </a:ext>
                </a:extLst>
              </a:tr>
            </a:tbl>
          </a:graphicData>
        </a:graphic>
      </p:graphicFrame>
      <p:sp>
        <p:nvSpPr>
          <p:cNvPr id="4" name="TextBox 3"/>
          <p:cNvSpPr txBox="1"/>
          <p:nvPr/>
        </p:nvSpPr>
        <p:spPr>
          <a:xfrm>
            <a:off x="8525558" y="3048999"/>
            <a:ext cx="539030" cy="369332"/>
          </a:xfrm>
          <a:prstGeom prst="rect">
            <a:avLst/>
          </a:prstGeom>
          <a:noFill/>
        </p:spPr>
        <p:txBody>
          <a:bodyPr wrap="none" rtlCol="0">
            <a:spAutoFit/>
          </a:bodyPr>
          <a:lstStyle/>
          <a:p>
            <a:r>
              <a:rPr lang="en-US" dirty="0">
                <a:solidFill>
                  <a:srgbClr val="FF0000"/>
                </a:solidFill>
              </a:rPr>
              <a:t>EZA</a:t>
            </a:r>
          </a:p>
        </p:txBody>
      </p:sp>
    </p:spTree>
    <p:extLst>
      <p:ext uri="{BB962C8B-B14F-4D97-AF65-F5344CB8AC3E}">
        <p14:creationId xmlns:p14="http://schemas.microsoft.com/office/powerpoint/2010/main" val="7686045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Testing Group Differences</a:t>
            </a:r>
            <a:br>
              <a:rPr lang="en-US" dirty="0"/>
            </a:br>
            <a:r>
              <a:rPr lang="en-US" sz="3100" dirty="0"/>
              <a:t>(Things We Haven’t Done)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59813869"/>
              </p:ext>
            </p:extLst>
          </p:nvPr>
        </p:nvGraphicFramePr>
        <p:xfrm>
          <a:off x="537678" y="1600200"/>
          <a:ext cx="7927243" cy="4587240"/>
        </p:xfrm>
        <a:graphic>
          <a:graphicData uri="http://schemas.openxmlformats.org/drawingml/2006/table">
            <a:tbl>
              <a:tblPr firstRow="1" bandRow="1">
                <a:tableStyleId>{5C22544A-7EE6-4342-B048-85BDC9FD1C3A}</a:tableStyleId>
              </a:tblPr>
              <a:tblGrid>
                <a:gridCol w="1548141">
                  <a:extLst>
                    <a:ext uri="{9D8B030D-6E8A-4147-A177-3AD203B41FA5}">
                      <a16:colId xmlns:a16="http://schemas.microsoft.com/office/drawing/2014/main" val="20000"/>
                    </a:ext>
                  </a:extLst>
                </a:gridCol>
                <a:gridCol w="1770629">
                  <a:extLst>
                    <a:ext uri="{9D8B030D-6E8A-4147-A177-3AD203B41FA5}">
                      <a16:colId xmlns:a16="http://schemas.microsoft.com/office/drawing/2014/main" val="20001"/>
                    </a:ext>
                  </a:extLst>
                </a:gridCol>
                <a:gridCol w="4608473">
                  <a:extLst>
                    <a:ext uri="{9D8B030D-6E8A-4147-A177-3AD203B41FA5}">
                      <a16:colId xmlns:a16="http://schemas.microsoft.com/office/drawing/2014/main" val="20002"/>
                    </a:ext>
                  </a:extLst>
                </a:gridCol>
              </a:tblGrid>
              <a:tr h="370840">
                <a:tc>
                  <a:txBody>
                    <a:bodyPr/>
                    <a:lstStyle/>
                    <a:p>
                      <a:r>
                        <a:rPr lang="en-US" dirty="0"/>
                        <a:t>Independent</a:t>
                      </a:r>
                    </a:p>
                  </a:txBody>
                  <a:tcPr/>
                </a:tc>
                <a:tc>
                  <a:txBody>
                    <a:bodyPr/>
                    <a:lstStyle/>
                    <a:p>
                      <a:r>
                        <a:rPr lang="en-US" dirty="0"/>
                        <a:t>Dependent</a:t>
                      </a:r>
                    </a:p>
                  </a:txBody>
                  <a:tcPr/>
                </a:tc>
                <a:tc>
                  <a:txBody>
                    <a:bodyPr/>
                    <a:lstStyle/>
                    <a:p>
                      <a:r>
                        <a:rPr lang="en-US" dirty="0"/>
                        <a:t>Test</a:t>
                      </a:r>
                    </a:p>
                  </a:txBody>
                  <a:tcPr/>
                </a:tc>
                <a:extLst>
                  <a:ext uri="{0D108BD9-81ED-4DB2-BD59-A6C34878D82A}">
                    <a16:rowId xmlns:a16="http://schemas.microsoft.com/office/drawing/2014/main" val="10000"/>
                  </a:ext>
                </a:extLst>
              </a:tr>
              <a:tr h="370840">
                <a:tc>
                  <a:txBody>
                    <a:bodyPr/>
                    <a:lstStyle/>
                    <a:p>
                      <a:r>
                        <a:rPr lang="en-US" dirty="0"/>
                        <a:t>2</a:t>
                      </a:r>
                      <a:r>
                        <a:rPr lang="en-US" baseline="0" dirty="0"/>
                        <a:t> (2 or more</a:t>
                      </a:r>
                      <a:r>
                        <a:rPr lang="en-US" dirty="0"/>
                        <a:t> groups) </a:t>
                      </a:r>
                    </a:p>
                  </a:txBody>
                  <a:tcPr anchor="ctr"/>
                </a:tc>
                <a:tc>
                  <a:txBody>
                    <a:bodyPr/>
                    <a:lstStyle/>
                    <a:p>
                      <a:r>
                        <a:rPr lang="en-US" dirty="0"/>
                        <a:t> 1 </a:t>
                      </a:r>
                      <a:r>
                        <a:rPr lang="en-US" baseline="0" dirty="0"/>
                        <a:t>measure</a:t>
                      </a:r>
                      <a:endParaRPr lang="en-US" dirty="0"/>
                    </a:p>
                  </a:txBody>
                  <a:tcPr anchor="ctr"/>
                </a:tc>
                <a:tc>
                  <a:txBody>
                    <a:bodyPr/>
                    <a:lstStyle/>
                    <a:p>
                      <a:r>
                        <a:rPr lang="en-US" dirty="0"/>
                        <a:t>Factorial (2-way</a:t>
                      </a:r>
                      <a:r>
                        <a:rPr lang="en-US" baseline="0" dirty="0"/>
                        <a:t> ANOVA) Shows interaction between groups</a:t>
                      </a:r>
                      <a:endParaRPr lang="en-US" dirty="0"/>
                    </a:p>
                  </a:txBody>
                  <a:tcPr anchor="ctr"/>
                </a:tc>
                <a:extLst>
                  <a:ext uri="{0D108BD9-81ED-4DB2-BD59-A6C34878D82A}">
                    <a16:rowId xmlns:a16="http://schemas.microsoft.com/office/drawing/2014/main" val="10001"/>
                  </a:ext>
                </a:extLst>
              </a:tr>
              <a:tr h="370840">
                <a:tc>
                  <a:txBody>
                    <a:bodyPr/>
                    <a:lstStyle/>
                    <a:p>
                      <a:r>
                        <a:rPr lang="en-US" dirty="0"/>
                        <a:t>2 (2 or more groups)</a:t>
                      </a:r>
                    </a:p>
                  </a:txBody>
                  <a:tcPr anchor="ctr"/>
                </a:tc>
                <a:tc>
                  <a:txBody>
                    <a:bodyPr/>
                    <a:lstStyle/>
                    <a:p>
                      <a:r>
                        <a:rPr lang="en-US" dirty="0"/>
                        <a:t>1 measure 2 or more times</a:t>
                      </a:r>
                    </a:p>
                  </a:txBody>
                  <a:tcPr anchor="ctr"/>
                </a:tc>
                <a:tc>
                  <a:txBody>
                    <a:bodyPr/>
                    <a:lstStyle/>
                    <a:p>
                      <a:r>
                        <a:rPr lang="en-US" dirty="0"/>
                        <a:t>ANCOVA (Analysis of Co-Variance) Allows for control of instance of dependent measure</a:t>
                      </a:r>
                    </a:p>
                  </a:txBody>
                  <a:tcPr anchor="ctr"/>
                </a:tc>
                <a:extLst>
                  <a:ext uri="{0D108BD9-81ED-4DB2-BD59-A6C34878D82A}">
                    <a16:rowId xmlns:a16="http://schemas.microsoft.com/office/drawing/2014/main" val="10002"/>
                  </a:ext>
                </a:extLst>
              </a:tr>
              <a:tr h="370840">
                <a:tc>
                  <a:txBody>
                    <a:bodyPr/>
                    <a:lstStyle/>
                    <a:p>
                      <a:r>
                        <a:rPr lang="en-US" dirty="0"/>
                        <a:t>2 or more variables</a:t>
                      </a:r>
                    </a:p>
                  </a:txBody>
                  <a:tcPr anchor="ctr"/>
                </a:tc>
                <a:tc>
                  <a:txBody>
                    <a:bodyPr/>
                    <a:lstStyle/>
                    <a:p>
                      <a:r>
                        <a:rPr lang="en-US" dirty="0"/>
                        <a:t>2 or more measures</a:t>
                      </a:r>
                    </a:p>
                  </a:txBody>
                  <a:tcPr anchor="ctr"/>
                </a:tc>
                <a:tc>
                  <a:txBody>
                    <a:bodyPr/>
                    <a:lstStyle/>
                    <a:p>
                      <a:r>
                        <a:rPr lang="en-US" dirty="0"/>
                        <a:t>MANOVA (Multiple Analysis of Variance)</a:t>
                      </a:r>
                    </a:p>
                  </a:txBody>
                  <a:tcPr anchor="ctr"/>
                </a:tc>
                <a:extLst>
                  <a:ext uri="{0D108BD9-81ED-4DB2-BD59-A6C34878D82A}">
                    <a16:rowId xmlns:a16="http://schemas.microsoft.com/office/drawing/2014/main" val="10003"/>
                  </a:ext>
                </a:extLst>
              </a:tr>
              <a:tr h="370840">
                <a:tc>
                  <a:txBody>
                    <a:bodyPr/>
                    <a:lstStyle/>
                    <a:p>
                      <a:r>
                        <a:rPr lang="en-US" dirty="0"/>
                        <a:t>2 or more variables</a:t>
                      </a:r>
                    </a:p>
                  </a:txBody>
                  <a:tcPr anchor="ctr"/>
                </a:tc>
                <a:tc>
                  <a:txBody>
                    <a:bodyPr/>
                    <a:lstStyle/>
                    <a:p>
                      <a:r>
                        <a:rPr lang="en-US" dirty="0"/>
                        <a:t>2 or more measures 2 or more times</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MANCOVA (Multiple Analysis of Co-Variance) Allows for control of instance of dependent measure.</a:t>
                      </a:r>
                    </a:p>
                  </a:txBody>
                  <a:tcPr anchor="ctr"/>
                </a:tc>
                <a:extLst>
                  <a:ext uri="{0D108BD9-81ED-4DB2-BD59-A6C34878D82A}">
                    <a16:rowId xmlns:a16="http://schemas.microsoft.com/office/drawing/2014/main" val="10004"/>
                  </a:ext>
                </a:extLst>
              </a:tr>
              <a:tr h="370840">
                <a:tc>
                  <a:txBody>
                    <a:bodyPr/>
                    <a:lstStyle/>
                    <a:p>
                      <a:endParaRPr lang="en-US" dirty="0"/>
                    </a:p>
                  </a:txBody>
                  <a:tcPr anchor="ctr"/>
                </a:tc>
                <a:tc>
                  <a:txBody>
                    <a:bodyPr/>
                    <a:lstStyle/>
                    <a:p>
                      <a:endParaRPr lang="en-US" dirty="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txBody>
                  <a:tcPr anchor="ctr"/>
                </a:tc>
                <a:extLst>
                  <a:ext uri="{0D108BD9-81ED-4DB2-BD59-A6C34878D82A}">
                    <a16:rowId xmlns:a16="http://schemas.microsoft.com/office/drawing/2014/main" val="10005"/>
                  </a:ext>
                </a:extLst>
              </a:tr>
              <a:tr h="370840">
                <a:tc gridSpan="3">
                  <a:txBody>
                    <a:bodyPr/>
                    <a:lstStyle/>
                    <a:p>
                      <a:pPr algn="ctr"/>
                      <a:r>
                        <a:rPr lang="en-US" i="1" dirty="0"/>
                        <a:t>Non-Parametric</a:t>
                      </a:r>
                    </a:p>
                  </a:txBody>
                  <a:tcPr anchor="ctr">
                    <a:noFill/>
                  </a:tcPr>
                </a:tc>
                <a:tc hMerge="1">
                  <a:txBody>
                    <a:bodyPr/>
                    <a:lstStyle/>
                    <a:p>
                      <a:endParaRPr lang="en-US" dirty="0"/>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6"/>
                  </a:ext>
                </a:extLst>
              </a:tr>
              <a:tr h="370840">
                <a:tc>
                  <a:txBody>
                    <a:bodyPr/>
                    <a:lstStyle/>
                    <a:p>
                      <a:r>
                        <a:rPr lang="en-US" dirty="0"/>
                        <a:t>2 (2 or more groups)</a:t>
                      </a:r>
                    </a:p>
                  </a:txBody>
                  <a:tcPr anchor="ctr"/>
                </a:tc>
                <a:tc>
                  <a:txBody>
                    <a:bodyPr/>
                    <a:lstStyle/>
                    <a:p>
                      <a:r>
                        <a:rPr lang="en-US" dirty="0"/>
                        <a:t>Non-interval</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a:t>Kruskal</a:t>
                      </a:r>
                      <a:r>
                        <a:rPr lang="en-US" dirty="0"/>
                        <a:t>-Wallis (ranked sum)</a:t>
                      </a:r>
                    </a:p>
                  </a:txBody>
                  <a:tcPr anchor="ctr"/>
                </a:tc>
                <a:extLst>
                  <a:ext uri="{0D108BD9-81ED-4DB2-BD59-A6C34878D82A}">
                    <a16:rowId xmlns:a16="http://schemas.microsoft.com/office/drawing/2014/main" val="10007"/>
                  </a:ext>
                </a:extLst>
              </a:tr>
            </a:tbl>
          </a:graphicData>
        </a:graphic>
      </p:graphicFrame>
      <p:sp>
        <p:nvSpPr>
          <p:cNvPr id="4" name="TextBox 3"/>
          <p:cNvSpPr txBox="1"/>
          <p:nvPr/>
        </p:nvSpPr>
        <p:spPr>
          <a:xfrm>
            <a:off x="8417285" y="2056086"/>
            <a:ext cx="646331" cy="369332"/>
          </a:xfrm>
          <a:prstGeom prst="rect">
            <a:avLst/>
          </a:prstGeom>
          <a:noFill/>
        </p:spPr>
        <p:txBody>
          <a:bodyPr wrap="none" rtlCol="0">
            <a:spAutoFit/>
          </a:bodyPr>
          <a:lstStyle/>
          <a:p>
            <a:r>
              <a:rPr lang="en-US" dirty="0">
                <a:solidFill>
                  <a:srgbClr val="FF0000"/>
                </a:solidFill>
              </a:rPr>
              <a:t>EZA?</a:t>
            </a:r>
          </a:p>
        </p:txBody>
      </p:sp>
    </p:spTree>
    <p:extLst>
      <p:ext uri="{BB962C8B-B14F-4D97-AF65-F5344CB8AC3E}">
        <p14:creationId xmlns:p14="http://schemas.microsoft.com/office/powerpoint/2010/main" val="447636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p:cNvSpPr>
            <a:spLocks noGrp="1" noChangeArrowheads="1"/>
          </p:cNvSpPr>
          <p:nvPr>
            <p:ph type="title"/>
          </p:nvPr>
        </p:nvSpPr>
        <p:spPr/>
        <p:txBody>
          <a:bodyPr rIns="132080">
            <a:normAutofit/>
          </a:bodyPr>
          <a:lstStyle/>
          <a:p>
            <a:r>
              <a:rPr lang="en-US" sz="3600" dirty="0">
                <a:latin typeface="Times" charset="0"/>
                <a:ea typeface="ＭＳ Ｐゴシック" charset="0"/>
                <a:cs typeface="ＭＳ Ｐゴシック" charset="0"/>
              </a:rPr>
              <a:t>Effect Size: Cohen’s </a:t>
            </a:r>
            <a:r>
              <a:rPr lang="en-US" sz="3600" i="1" dirty="0">
                <a:latin typeface="Times" charset="0"/>
                <a:ea typeface="ＭＳ Ｐゴシック" charset="0"/>
                <a:cs typeface="ＭＳ Ｐゴシック" charset="0"/>
              </a:rPr>
              <a:t>d</a:t>
            </a:r>
            <a:endParaRPr lang="en-US" sz="3600" dirty="0">
              <a:latin typeface="Times" charset="0"/>
              <a:ea typeface="ＭＳ Ｐゴシック" charset="0"/>
              <a:cs typeface="ＭＳ Ｐゴシック" charset="0"/>
            </a:endParaRPr>
          </a:p>
        </p:txBody>
      </p:sp>
      <p:sp>
        <p:nvSpPr>
          <p:cNvPr id="16" name="Content Placeholder 15"/>
          <p:cNvSpPr>
            <a:spLocks noGrp="1"/>
          </p:cNvSpPr>
          <p:nvPr>
            <p:ph idx="1"/>
          </p:nvPr>
        </p:nvSpPr>
        <p:spPr>
          <a:xfrm>
            <a:off x="547417" y="1324667"/>
            <a:ext cx="8229600" cy="4525963"/>
          </a:xfrm>
        </p:spPr>
        <p:txBody>
          <a:bodyPr>
            <a:normAutofit/>
          </a:bodyPr>
          <a:lstStyle/>
          <a:p>
            <a:r>
              <a:rPr lang="en-US" sz="2400" dirty="0"/>
              <a:t>Cohen’s </a:t>
            </a:r>
            <a:r>
              <a:rPr lang="en-US" sz="2400" i="1" dirty="0"/>
              <a:t>d </a:t>
            </a:r>
            <a:r>
              <a:rPr lang="en-US" sz="2400" dirty="0"/>
              <a:t>equals the difference in the means divided by the average of the standard deviations.</a:t>
            </a:r>
          </a:p>
          <a:p>
            <a:r>
              <a:rPr lang="en-US" sz="2400" dirty="0"/>
              <a:t>It describes the distance between the means in units of pooled standard deviation (remember </a:t>
            </a:r>
            <a:r>
              <a:rPr lang="en-US" sz="2400" i="1" dirty="0"/>
              <a:t>z</a:t>
            </a:r>
            <a:r>
              <a:rPr lang="en-US" sz="2400" dirty="0"/>
              <a:t> scores?).</a:t>
            </a:r>
          </a:p>
          <a:p>
            <a:r>
              <a:rPr lang="en-US" sz="2400" dirty="0"/>
              <a:t>It is a standardized measure of the impact of a statistically significant intervention (independent variable).</a:t>
            </a:r>
          </a:p>
        </p:txBody>
      </p:sp>
      <p:sp>
        <p:nvSpPr>
          <p:cNvPr id="2" name="Slide Number Placeholder 1"/>
          <p:cNvSpPr>
            <a:spLocks noGrp="1"/>
          </p:cNvSpPr>
          <p:nvPr>
            <p:ph type="sldNum" sz="quarter" idx="12"/>
          </p:nvPr>
        </p:nvSpPr>
        <p:spPr/>
        <p:txBody>
          <a:bodyPr/>
          <a:lstStyle/>
          <a:p>
            <a:fld id="{61694E1E-219A-A444-A241-FDE36A2374EE}" type="slidenum">
              <a:rPr lang="en-US" smtClean="0"/>
              <a:t>3</a:t>
            </a:fld>
            <a:endParaRPr lang="en-US"/>
          </a:p>
        </p:txBody>
      </p:sp>
      <p:grpSp>
        <p:nvGrpSpPr>
          <p:cNvPr id="14" name="Group 13"/>
          <p:cNvGrpSpPr/>
          <p:nvPr/>
        </p:nvGrpSpPr>
        <p:grpSpPr>
          <a:xfrm>
            <a:off x="473826" y="3902971"/>
            <a:ext cx="5424606" cy="2653198"/>
            <a:chOff x="1038017" y="1962502"/>
            <a:chExt cx="7196881" cy="3520025"/>
          </a:xfrm>
        </p:grpSpPr>
        <p:sp>
          <p:nvSpPr>
            <p:cNvPr id="83972" name="Line 3"/>
            <p:cNvSpPr>
              <a:spLocks noChangeShapeType="1"/>
            </p:cNvSpPr>
            <p:nvPr/>
          </p:nvSpPr>
          <p:spPr bwMode="auto">
            <a:xfrm>
              <a:off x="1038017" y="5481085"/>
              <a:ext cx="7196881" cy="144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dirty="0">
                <a:latin typeface="Times"/>
              </a:endParaRPr>
            </a:p>
          </p:txBody>
        </p:sp>
        <p:sp>
          <p:nvSpPr>
            <p:cNvPr id="10" name="Freeform 9"/>
            <p:cNvSpPr/>
            <p:nvPr/>
          </p:nvSpPr>
          <p:spPr>
            <a:xfrm>
              <a:off x="2634337" y="2901575"/>
              <a:ext cx="4282896" cy="251188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2"/>
            </a:solid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rgbClr val="FF0000"/>
                </a:solidFill>
                <a:latin typeface="Times"/>
              </a:endParaRPr>
            </a:p>
          </p:txBody>
        </p:sp>
        <p:sp>
          <p:nvSpPr>
            <p:cNvPr id="11" name="Freeform 10"/>
            <p:cNvSpPr/>
            <p:nvPr/>
          </p:nvSpPr>
          <p:spPr>
            <a:xfrm>
              <a:off x="3341211" y="3224835"/>
              <a:ext cx="4792742" cy="2210432"/>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2"/>
            </a:solid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grpSp>
          <p:nvGrpSpPr>
            <p:cNvPr id="13" name="Group 12"/>
            <p:cNvGrpSpPr/>
            <p:nvPr/>
          </p:nvGrpSpPr>
          <p:grpSpPr>
            <a:xfrm>
              <a:off x="5472605" y="1962502"/>
              <a:ext cx="526462" cy="530830"/>
              <a:chOff x="4605927" y="1962502"/>
              <a:chExt cx="526462" cy="530830"/>
            </a:xfrm>
          </p:grpSpPr>
          <p:sp>
            <p:nvSpPr>
              <p:cNvPr id="5" name="TextBox 4"/>
              <p:cNvSpPr txBox="1"/>
              <p:nvPr/>
            </p:nvSpPr>
            <p:spPr>
              <a:xfrm>
                <a:off x="4605927" y="1962502"/>
                <a:ext cx="526462" cy="530830"/>
              </a:xfrm>
              <a:prstGeom prst="rect">
                <a:avLst/>
              </a:prstGeom>
              <a:noFill/>
            </p:spPr>
            <p:txBody>
              <a:bodyPr wrap="square" rtlCol="0">
                <a:spAutoFit/>
              </a:bodyPr>
              <a:lstStyle/>
              <a:p>
                <a:r>
                  <a:rPr lang="en-US" sz="2000" i="1" dirty="0"/>
                  <a:t>X</a:t>
                </a:r>
                <a:r>
                  <a:rPr lang="en-US" sz="2000" i="1" baseline="-25000" dirty="0"/>
                  <a:t>2</a:t>
                </a:r>
              </a:p>
            </p:txBody>
          </p:sp>
          <p:cxnSp>
            <p:nvCxnSpPr>
              <p:cNvPr id="7" name="Straight Connector 6"/>
              <p:cNvCxnSpPr/>
              <p:nvPr/>
            </p:nvCxnSpPr>
            <p:spPr>
              <a:xfrm>
                <a:off x="4735817" y="2082389"/>
                <a:ext cx="15874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4513070" y="1962502"/>
              <a:ext cx="526462" cy="530830"/>
              <a:chOff x="4605927" y="1962502"/>
              <a:chExt cx="526462" cy="530830"/>
            </a:xfrm>
          </p:grpSpPr>
          <p:sp>
            <p:nvSpPr>
              <p:cNvPr id="19" name="TextBox 18"/>
              <p:cNvSpPr txBox="1"/>
              <p:nvPr/>
            </p:nvSpPr>
            <p:spPr>
              <a:xfrm>
                <a:off x="4605927" y="1962502"/>
                <a:ext cx="526462" cy="530830"/>
              </a:xfrm>
              <a:prstGeom prst="rect">
                <a:avLst/>
              </a:prstGeom>
              <a:noFill/>
            </p:spPr>
            <p:txBody>
              <a:bodyPr wrap="square" rtlCol="0">
                <a:spAutoFit/>
              </a:bodyPr>
              <a:lstStyle/>
              <a:p>
                <a:r>
                  <a:rPr lang="en-US" sz="2000" i="1" dirty="0"/>
                  <a:t>X</a:t>
                </a:r>
                <a:r>
                  <a:rPr lang="en-US" sz="2000" i="1" baseline="-25000" dirty="0"/>
                  <a:t>1</a:t>
                </a:r>
              </a:p>
            </p:txBody>
          </p:sp>
          <p:cxnSp>
            <p:nvCxnSpPr>
              <p:cNvPr id="20" name="Straight Connector 19"/>
              <p:cNvCxnSpPr/>
              <p:nvPr/>
            </p:nvCxnSpPr>
            <p:spPr>
              <a:xfrm>
                <a:off x="4735817" y="2082389"/>
                <a:ext cx="15874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8" name="Line 9"/>
            <p:cNvSpPr>
              <a:spLocks noChangeShapeType="1"/>
            </p:cNvSpPr>
            <p:nvPr/>
          </p:nvSpPr>
          <p:spPr bwMode="auto">
            <a:xfrm flipV="1">
              <a:off x="5735836" y="2485722"/>
              <a:ext cx="0" cy="299680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83973" name="Line 4"/>
            <p:cNvSpPr>
              <a:spLocks noChangeShapeType="1"/>
            </p:cNvSpPr>
            <p:nvPr/>
          </p:nvSpPr>
          <p:spPr bwMode="auto">
            <a:xfrm>
              <a:off x="4776301" y="2485722"/>
              <a:ext cx="0" cy="29953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dirty="0">
                <a:latin typeface="Times"/>
              </a:endParaRPr>
            </a:p>
          </p:txBody>
        </p:sp>
      </p:grpSp>
      <p:graphicFrame>
        <p:nvGraphicFramePr>
          <p:cNvPr id="15" name="Object 14"/>
          <p:cNvGraphicFramePr>
            <a:graphicFrameLocks noChangeAspect="1"/>
          </p:cNvGraphicFramePr>
          <p:nvPr>
            <p:extLst>
              <p:ext uri="{D42A27DB-BD31-4B8C-83A1-F6EECF244321}">
                <p14:modId xmlns:p14="http://schemas.microsoft.com/office/powerpoint/2010/main" val="2043453258"/>
              </p:ext>
            </p:extLst>
          </p:nvPr>
        </p:nvGraphicFramePr>
        <p:xfrm>
          <a:off x="547417" y="4610792"/>
          <a:ext cx="12728299" cy="854446"/>
        </p:xfrm>
        <a:graphic>
          <a:graphicData uri="http://schemas.openxmlformats.org/presentationml/2006/ole">
            <mc:AlternateContent xmlns:mc="http://schemas.openxmlformats.org/markup-compatibility/2006">
              <mc:Choice xmlns:v="urn:schemas-microsoft-com:vml" Requires="v">
                <p:oleObj spid="_x0000_s1059" name="Document" r:id="rId3" imgW="5486400" imgH="368300" progId="Word.Document.12">
                  <p:embed/>
                </p:oleObj>
              </mc:Choice>
              <mc:Fallback>
                <p:oleObj name="Document" r:id="rId3" imgW="5486400" imgH="368300" progId="Word.Document.12">
                  <p:embed/>
                  <p:pic>
                    <p:nvPicPr>
                      <p:cNvPr id="0" name=""/>
                      <p:cNvPicPr/>
                      <p:nvPr/>
                    </p:nvPicPr>
                    <p:blipFill>
                      <a:blip r:embed="rId4"/>
                      <a:stretch>
                        <a:fillRect/>
                      </a:stretch>
                    </p:blipFill>
                    <p:spPr>
                      <a:xfrm>
                        <a:off x="547417" y="4610792"/>
                        <a:ext cx="12728299" cy="854446"/>
                      </a:xfrm>
                      <a:prstGeom prst="rect">
                        <a:avLst/>
                      </a:prstGeom>
                    </p:spPr>
                  </p:pic>
                </p:oleObj>
              </mc:Fallback>
            </mc:AlternateContent>
          </a:graphicData>
        </a:graphic>
      </p:graphicFrame>
    </p:spTree>
    <p:extLst>
      <p:ext uri="{BB962C8B-B14F-4D97-AF65-F5344CB8AC3E}">
        <p14:creationId xmlns:p14="http://schemas.microsoft.com/office/powerpoint/2010/main" val="383043134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Correlational Statistics</a:t>
            </a:r>
          </a:p>
        </p:txBody>
      </p:sp>
      <p:sp>
        <p:nvSpPr>
          <p:cNvPr id="3" name="Content Placeholder 2"/>
          <p:cNvSpPr>
            <a:spLocks noGrp="1"/>
          </p:cNvSpPr>
          <p:nvPr>
            <p:ph idx="1"/>
          </p:nvPr>
        </p:nvSpPr>
        <p:spPr/>
        <p:txBody>
          <a:bodyPr/>
          <a:lstStyle/>
          <a:p>
            <a:r>
              <a:rPr lang="en-US" dirty="0"/>
              <a:t>Assumptions</a:t>
            </a:r>
          </a:p>
          <a:p>
            <a:pPr lvl="1"/>
            <a:r>
              <a:rPr lang="en-US" dirty="0"/>
              <a:t>The relationship among the measures of two characteristics is linear.</a:t>
            </a:r>
          </a:p>
          <a:p>
            <a:pPr lvl="1"/>
            <a:r>
              <a:rPr lang="en-US" dirty="0"/>
              <a:t>Compared measures come from individuals in the same population</a:t>
            </a:r>
          </a:p>
          <a:p>
            <a:pPr lvl="1"/>
            <a:r>
              <a:rPr lang="en-US" dirty="0"/>
              <a:t>Correlations are not causal</a:t>
            </a:r>
          </a:p>
          <a:p>
            <a:endParaRPr lang="en-US" dirty="0"/>
          </a:p>
        </p:txBody>
      </p:sp>
    </p:spTree>
    <p:extLst>
      <p:ext uri="{BB962C8B-B14F-4D97-AF65-F5344CB8AC3E}">
        <p14:creationId xmlns:p14="http://schemas.microsoft.com/office/powerpoint/2010/main" val="3184578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Variables Relate?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94098678"/>
              </p:ext>
            </p:extLst>
          </p:nvPr>
        </p:nvGraphicFramePr>
        <p:xfrm>
          <a:off x="537678" y="1600200"/>
          <a:ext cx="7944654" cy="4414520"/>
        </p:xfrm>
        <a:graphic>
          <a:graphicData uri="http://schemas.openxmlformats.org/drawingml/2006/table">
            <a:tbl>
              <a:tblPr firstRow="1" bandRow="1">
                <a:tableStyleId>{5C22544A-7EE6-4342-B048-85BDC9FD1C3A}</a:tableStyleId>
              </a:tblPr>
              <a:tblGrid>
                <a:gridCol w="5179501">
                  <a:extLst>
                    <a:ext uri="{9D8B030D-6E8A-4147-A177-3AD203B41FA5}">
                      <a16:colId xmlns:a16="http://schemas.microsoft.com/office/drawing/2014/main" val="20000"/>
                    </a:ext>
                  </a:extLst>
                </a:gridCol>
                <a:gridCol w="2765153">
                  <a:extLst>
                    <a:ext uri="{9D8B030D-6E8A-4147-A177-3AD203B41FA5}">
                      <a16:colId xmlns:a16="http://schemas.microsoft.com/office/drawing/2014/main" val="20001"/>
                    </a:ext>
                  </a:extLst>
                </a:gridCol>
              </a:tblGrid>
              <a:tr h="370840">
                <a:tc>
                  <a:txBody>
                    <a:bodyPr/>
                    <a:lstStyle/>
                    <a:p>
                      <a:r>
                        <a:rPr lang="en-US" dirty="0"/>
                        <a:t>Comparison</a:t>
                      </a:r>
                    </a:p>
                  </a:txBody>
                  <a:tcPr/>
                </a:tc>
                <a:tc>
                  <a:txBody>
                    <a:bodyPr/>
                    <a:lstStyle/>
                    <a:p>
                      <a:r>
                        <a:rPr lang="en-US" dirty="0"/>
                        <a:t>Test</a:t>
                      </a:r>
                    </a:p>
                  </a:txBody>
                  <a:tcPr/>
                </a:tc>
                <a:extLst>
                  <a:ext uri="{0D108BD9-81ED-4DB2-BD59-A6C34878D82A}">
                    <a16:rowId xmlns:a16="http://schemas.microsoft.com/office/drawing/2014/main" val="10000"/>
                  </a:ext>
                </a:extLst>
              </a:tr>
              <a:tr h="370840">
                <a:tc>
                  <a:txBody>
                    <a:bodyPr/>
                    <a:lstStyle/>
                    <a:p>
                      <a:r>
                        <a:rPr lang="en-US" dirty="0"/>
                        <a:t>Association of 2 or more interval measures</a:t>
                      </a:r>
                    </a:p>
                  </a:txBody>
                  <a:tcPr/>
                </a:tc>
                <a:tc>
                  <a:txBody>
                    <a:bodyPr/>
                    <a:lstStyle/>
                    <a:p>
                      <a:r>
                        <a:rPr lang="en-US" dirty="0"/>
                        <a:t>Pearson’s  </a:t>
                      </a:r>
                      <a:r>
                        <a:rPr lang="en-US" i="1" dirty="0"/>
                        <a:t>r</a:t>
                      </a:r>
                      <a:endParaRPr lang="en-US" dirty="0"/>
                    </a:p>
                  </a:txBody>
                  <a:tcPr/>
                </a:tc>
                <a:extLst>
                  <a:ext uri="{0D108BD9-81ED-4DB2-BD59-A6C34878D82A}">
                    <a16:rowId xmlns:a16="http://schemas.microsoft.com/office/drawing/2014/main" val="10001"/>
                  </a:ext>
                </a:extLst>
              </a:tr>
              <a:tr h="370840">
                <a:tc>
                  <a:txBody>
                    <a:bodyPr/>
                    <a:lstStyle/>
                    <a:p>
                      <a:r>
                        <a:rPr lang="en-US" dirty="0"/>
                        <a:t>Association of 2</a:t>
                      </a:r>
                      <a:r>
                        <a:rPr lang="en-US" baseline="0" dirty="0"/>
                        <a:t> </a:t>
                      </a:r>
                      <a:r>
                        <a:rPr lang="en-US" dirty="0"/>
                        <a:t>measures at least one of which is not interval (ranked</a:t>
                      </a:r>
                      <a:r>
                        <a:rPr lang="en-US" baseline="0" dirty="0"/>
                        <a:t> comparisons)</a:t>
                      </a:r>
                      <a:endParaRPr lang="en-US" dirty="0"/>
                    </a:p>
                  </a:txBody>
                  <a:tcPr/>
                </a:tc>
                <a:tc>
                  <a:txBody>
                    <a:bodyPr/>
                    <a:lstStyle/>
                    <a:p>
                      <a:r>
                        <a:rPr lang="en-US" dirty="0"/>
                        <a:t>Spearman’s </a:t>
                      </a:r>
                      <a:r>
                        <a:rPr lang="en-US" i="1" dirty="0" err="1"/>
                        <a:t>ρ</a:t>
                      </a:r>
                      <a:r>
                        <a:rPr lang="en-US" i="1" dirty="0"/>
                        <a:t> (rho)</a:t>
                      </a:r>
                    </a:p>
                  </a:txBody>
                  <a:tcPr/>
                </a:tc>
                <a:extLst>
                  <a:ext uri="{0D108BD9-81ED-4DB2-BD59-A6C34878D82A}">
                    <a16:rowId xmlns:a16="http://schemas.microsoft.com/office/drawing/2014/main" val="10002"/>
                  </a:ext>
                </a:extLst>
              </a:tr>
              <a:tr h="370840">
                <a:tc>
                  <a:txBody>
                    <a:bodyPr/>
                    <a:lstStyle/>
                    <a:p>
                      <a:r>
                        <a:rPr lang="en-US" dirty="0"/>
                        <a:t>Measure</a:t>
                      </a:r>
                      <a:r>
                        <a:rPr lang="en-US" baseline="0" dirty="0"/>
                        <a:t> of internal consistency</a:t>
                      </a:r>
                      <a:endParaRPr lang="en-US" dirty="0"/>
                    </a:p>
                  </a:txBody>
                  <a:tcPr/>
                </a:tc>
                <a:tc>
                  <a:txBody>
                    <a:bodyPr/>
                    <a:lstStyle/>
                    <a:p>
                      <a:r>
                        <a:rPr lang="en-US" i="0" dirty="0" err="1"/>
                        <a:t>Cronbach’s</a:t>
                      </a:r>
                      <a:r>
                        <a:rPr lang="en-US" i="0" dirty="0"/>
                        <a:t> alpha</a:t>
                      </a:r>
                    </a:p>
                  </a:txBody>
                  <a:tcPr/>
                </a:tc>
                <a:extLst>
                  <a:ext uri="{0D108BD9-81ED-4DB2-BD59-A6C34878D82A}">
                    <a16:rowId xmlns:a16="http://schemas.microsoft.com/office/drawing/2014/main" val="10003"/>
                  </a:ext>
                </a:extLst>
              </a:tr>
              <a:tr h="370840">
                <a:tc>
                  <a:txBody>
                    <a:bodyPr/>
                    <a:lstStyle/>
                    <a:p>
                      <a:r>
                        <a:rPr lang="en-US" dirty="0"/>
                        <a:t>Prediction based</a:t>
                      </a:r>
                      <a:r>
                        <a:rPr lang="en-US" baseline="0" dirty="0"/>
                        <a:t> on association of 2 measures</a:t>
                      </a:r>
                      <a:endParaRPr lang="en-US" dirty="0"/>
                    </a:p>
                  </a:txBody>
                  <a:tcPr/>
                </a:tc>
                <a:tc>
                  <a:txBody>
                    <a:bodyPr/>
                    <a:lstStyle/>
                    <a:p>
                      <a:r>
                        <a:rPr lang="en-US" dirty="0"/>
                        <a:t>Linear Regression</a:t>
                      </a:r>
                    </a:p>
                  </a:txBody>
                  <a:tcPr/>
                </a:tc>
                <a:extLst>
                  <a:ext uri="{0D108BD9-81ED-4DB2-BD59-A6C34878D82A}">
                    <a16:rowId xmlns:a16="http://schemas.microsoft.com/office/drawing/2014/main" val="10004"/>
                  </a:ext>
                </a:extLst>
              </a:tr>
              <a:tr h="370840">
                <a:tc gridSpan="2">
                  <a:txBody>
                    <a:bodyPr/>
                    <a:lstStyle/>
                    <a:p>
                      <a:pPr algn="ctr"/>
                      <a:endParaRPr lang="en-US" i="1" dirty="0"/>
                    </a:p>
                    <a:p>
                      <a:pPr algn="ctr"/>
                      <a:r>
                        <a:rPr lang="en-US" i="1" dirty="0"/>
                        <a:t>Things We Haven’t Done</a:t>
                      </a:r>
                    </a:p>
                  </a:txBody>
                  <a:tcPr>
                    <a:noFill/>
                  </a:tcPr>
                </a:tc>
                <a:tc hMerge="1">
                  <a:txBody>
                    <a:bodyPr/>
                    <a:lstStyle/>
                    <a:p>
                      <a:endParaRPr lang="en-US" i="1" dirty="0"/>
                    </a:p>
                  </a:txBody>
                  <a:tcPr/>
                </a:tc>
                <a:extLst>
                  <a:ext uri="{0D108BD9-81ED-4DB2-BD59-A6C34878D82A}">
                    <a16:rowId xmlns:a16="http://schemas.microsoft.com/office/drawing/2014/main" val="10005"/>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Association of 3</a:t>
                      </a:r>
                      <a:r>
                        <a:rPr lang="en-US" baseline="0" dirty="0"/>
                        <a:t> or more </a:t>
                      </a:r>
                      <a:r>
                        <a:rPr lang="en-US" dirty="0"/>
                        <a:t>measures at least one of which is not interval (ranked</a:t>
                      </a:r>
                      <a:r>
                        <a:rPr lang="en-US" baseline="0" dirty="0"/>
                        <a:t> comparisons)</a:t>
                      </a:r>
                      <a:endParaRPr lang="en-US" dirty="0"/>
                    </a:p>
                  </a:txBody>
                  <a:tcPr/>
                </a:tc>
                <a:tc>
                  <a:txBody>
                    <a:bodyPr/>
                    <a:lstStyle/>
                    <a:p>
                      <a:r>
                        <a:rPr lang="en-US" dirty="0"/>
                        <a:t>Kendall’s</a:t>
                      </a:r>
                      <a:r>
                        <a:rPr lang="en-US" baseline="0" dirty="0"/>
                        <a:t> </a:t>
                      </a:r>
                      <a:r>
                        <a:rPr lang="en-US" i="1" baseline="0" dirty="0" err="1"/>
                        <a:t>τ</a:t>
                      </a:r>
                      <a:r>
                        <a:rPr lang="en-US" i="1" baseline="0" dirty="0"/>
                        <a:t> (tau)</a:t>
                      </a:r>
                      <a:endParaRPr lang="en-US" i="1" dirty="0"/>
                    </a:p>
                  </a:txBody>
                  <a:tcPr/>
                </a:tc>
                <a:extLst>
                  <a:ext uri="{0D108BD9-81ED-4DB2-BD59-A6C34878D82A}">
                    <a16:rowId xmlns:a16="http://schemas.microsoft.com/office/drawing/2014/main" val="10006"/>
                  </a:ext>
                </a:extLst>
              </a:tr>
              <a:tr h="370840">
                <a:tc>
                  <a:txBody>
                    <a:bodyPr/>
                    <a:lstStyle/>
                    <a:p>
                      <a:r>
                        <a:rPr lang="en-US" dirty="0"/>
                        <a:t>Prediction based on 3 or more associations</a:t>
                      </a:r>
                    </a:p>
                  </a:txBody>
                  <a:tcPr/>
                </a:tc>
                <a:tc>
                  <a:txBody>
                    <a:bodyPr/>
                    <a:lstStyle/>
                    <a:p>
                      <a:r>
                        <a:rPr lang="en-US" dirty="0"/>
                        <a:t>Multiple Regression</a:t>
                      </a:r>
                    </a:p>
                  </a:txBody>
                  <a:tcPr/>
                </a:tc>
                <a:extLst>
                  <a:ext uri="{0D108BD9-81ED-4DB2-BD59-A6C34878D82A}">
                    <a16:rowId xmlns:a16="http://schemas.microsoft.com/office/drawing/2014/main" val="10007"/>
                  </a:ext>
                </a:extLst>
              </a:tr>
              <a:tr h="370840">
                <a:tc>
                  <a:txBody>
                    <a:bodyPr/>
                    <a:lstStyle/>
                    <a:p>
                      <a:r>
                        <a:rPr lang="en-US" dirty="0"/>
                        <a:t>Finding</a:t>
                      </a:r>
                      <a:r>
                        <a:rPr lang="en-US" baseline="0" dirty="0"/>
                        <a:t> relationships among items in a set of items (data reduction)</a:t>
                      </a:r>
                      <a:endParaRPr lang="en-US" dirty="0"/>
                    </a:p>
                  </a:txBody>
                  <a:tcPr/>
                </a:tc>
                <a:tc>
                  <a:txBody>
                    <a:bodyPr/>
                    <a:lstStyle/>
                    <a:p>
                      <a:r>
                        <a:rPr lang="en-US" dirty="0"/>
                        <a:t>Factor Analysis</a:t>
                      </a:r>
                    </a:p>
                  </a:txBody>
                  <a:tcPr/>
                </a:tc>
                <a:extLst>
                  <a:ext uri="{0D108BD9-81ED-4DB2-BD59-A6C34878D82A}">
                    <a16:rowId xmlns:a16="http://schemas.microsoft.com/office/drawing/2014/main" val="10008"/>
                  </a:ext>
                </a:extLst>
              </a:tr>
            </a:tbl>
          </a:graphicData>
        </a:graphic>
      </p:graphicFrame>
      <p:sp>
        <p:nvSpPr>
          <p:cNvPr id="4" name="TextBox 3"/>
          <p:cNvSpPr txBox="1"/>
          <p:nvPr/>
        </p:nvSpPr>
        <p:spPr>
          <a:xfrm>
            <a:off x="8482332" y="1943197"/>
            <a:ext cx="539030" cy="369332"/>
          </a:xfrm>
          <a:prstGeom prst="rect">
            <a:avLst/>
          </a:prstGeom>
          <a:noFill/>
        </p:spPr>
        <p:txBody>
          <a:bodyPr wrap="none" rtlCol="0">
            <a:spAutoFit/>
          </a:bodyPr>
          <a:lstStyle/>
          <a:p>
            <a:r>
              <a:rPr lang="en-US" dirty="0">
                <a:solidFill>
                  <a:srgbClr val="FF0000"/>
                </a:solidFill>
              </a:rPr>
              <a:t>EZA</a:t>
            </a:r>
          </a:p>
        </p:txBody>
      </p:sp>
      <p:sp>
        <p:nvSpPr>
          <p:cNvPr id="5" name="TextBox 4"/>
          <p:cNvSpPr txBox="1"/>
          <p:nvPr/>
        </p:nvSpPr>
        <p:spPr>
          <a:xfrm>
            <a:off x="8482332" y="2479419"/>
            <a:ext cx="646331" cy="369332"/>
          </a:xfrm>
          <a:prstGeom prst="rect">
            <a:avLst/>
          </a:prstGeom>
          <a:noFill/>
        </p:spPr>
        <p:txBody>
          <a:bodyPr wrap="none" rtlCol="0">
            <a:spAutoFit/>
          </a:bodyPr>
          <a:lstStyle/>
          <a:p>
            <a:r>
              <a:rPr lang="en-US" dirty="0">
                <a:solidFill>
                  <a:srgbClr val="FF0000"/>
                </a:solidFill>
              </a:rPr>
              <a:t>EZA?</a:t>
            </a:r>
          </a:p>
        </p:txBody>
      </p:sp>
      <p:sp>
        <p:nvSpPr>
          <p:cNvPr id="7" name="TextBox 6"/>
          <p:cNvSpPr txBox="1"/>
          <p:nvPr/>
        </p:nvSpPr>
        <p:spPr>
          <a:xfrm>
            <a:off x="8482332" y="3311975"/>
            <a:ext cx="539030" cy="369332"/>
          </a:xfrm>
          <a:prstGeom prst="rect">
            <a:avLst/>
          </a:prstGeom>
          <a:noFill/>
        </p:spPr>
        <p:txBody>
          <a:bodyPr wrap="none" rtlCol="0">
            <a:spAutoFit/>
          </a:bodyPr>
          <a:lstStyle/>
          <a:p>
            <a:r>
              <a:rPr lang="en-US" dirty="0">
                <a:solidFill>
                  <a:srgbClr val="FF0000"/>
                </a:solidFill>
              </a:rPr>
              <a:t>EZA</a:t>
            </a:r>
          </a:p>
        </p:txBody>
      </p:sp>
    </p:spTree>
    <p:extLst>
      <p:ext uri="{BB962C8B-B14F-4D97-AF65-F5344CB8AC3E}">
        <p14:creationId xmlns:p14="http://schemas.microsoft.com/office/powerpoint/2010/main" val="510205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p:cNvSpPr>
            <a:spLocks noGrp="1" noChangeArrowheads="1"/>
          </p:cNvSpPr>
          <p:nvPr>
            <p:ph type="title"/>
          </p:nvPr>
        </p:nvSpPr>
        <p:spPr/>
        <p:txBody>
          <a:bodyPr rIns="132080">
            <a:normAutofit/>
          </a:bodyPr>
          <a:lstStyle/>
          <a:p>
            <a:r>
              <a:rPr lang="en-US" sz="3600" dirty="0">
                <a:latin typeface="Times" charset="0"/>
                <a:ea typeface="ＭＳ Ｐゴシック" charset="0"/>
                <a:cs typeface="ＭＳ Ｐゴシック" charset="0"/>
              </a:rPr>
              <a:t>Effect Size: Eta Squared (η</a:t>
            </a:r>
            <a:r>
              <a:rPr lang="en-US" sz="3600" baseline="30000" dirty="0">
                <a:latin typeface="Times" charset="0"/>
                <a:ea typeface="ＭＳ Ｐゴシック" charset="0"/>
                <a:cs typeface="ＭＳ Ｐゴシック" charset="0"/>
              </a:rPr>
              <a:t>2</a:t>
            </a:r>
            <a:r>
              <a:rPr lang="en-US" sz="3600" dirty="0">
                <a:latin typeface="Times" charset="0"/>
                <a:ea typeface="ＭＳ Ｐゴシック" charset="0"/>
                <a:cs typeface="ＭＳ Ｐゴシック" charset="0"/>
              </a:rPr>
              <a:t>)</a:t>
            </a:r>
          </a:p>
        </p:txBody>
      </p:sp>
      <p:sp>
        <p:nvSpPr>
          <p:cNvPr id="16" name="Content Placeholder 15"/>
          <p:cNvSpPr>
            <a:spLocks noGrp="1"/>
          </p:cNvSpPr>
          <p:nvPr>
            <p:ph idx="1"/>
          </p:nvPr>
        </p:nvSpPr>
        <p:spPr>
          <a:xfrm>
            <a:off x="234094" y="1324667"/>
            <a:ext cx="8909906" cy="4525963"/>
          </a:xfrm>
        </p:spPr>
        <p:txBody>
          <a:bodyPr>
            <a:normAutofit/>
          </a:bodyPr>
          <a:lstStyle/>
          <a:p>
            <a:r>
              <a:rPr lang="en-US" sz="2400" dirty="0"/>
              <a:t>Eta squared is the ratio of between group variance (impact of the intervention) to total variance. </a:t>
            </a:r>
          </a:p>
          <a:p>
            <a:r>
              <a:rPr lang="en-US" sz="2400" dirty="0"/>
              <a:t>As the between group variance becomes a larger portion of the total variance (more intervention impact), eta squared gets closer to 1.</a:t>
            </a:r>
          </a:p>
          <a:p>
            <a:r>
              <a:rPr lang="en-US" sz="2400" dirty="0"/>
              <a:t>Eta squared is a standardized measure of the explanatory power of the independent variable.</a:t>
            </a:r>
          </a:p>
        </p:txBody>
      </p:sp>
      <p:sp>
        <p:nvSpPr>
          <p:cNvPr id="2" name="Slide Number Placeholder 1"/>
          <p:cNvSpPr>
            <a:spLocks noGrp="1"/>
          </p:cNvSpPr>
          <p:nvPr>
            <p:ph type="sldNum" sz="quarter" idx="12"/>
          </p:nvPr>
        </p:nvSpPr>
        <p:spPr/>
        <p:txBody>
          <a:bodyPr/>
          <a:lstStyle/>
          <a:p>
            <a:fld id="{61694E1E-219A-A444-A241-FDE36A2374EE}" type="slidenum">
              <a:rPr lang="en-US" smtClean="0"/>
              <a:t>4</a:t>
            </a:fld>
            <a:endParaRPr lang="en-US"/>
          </a:p>
        </p:txBody>
      </p:sp>
      <p:grpSp>
        <p:nvGrpSpPr>
          <p:cNvPr id="41" name="Group 40"/>
          <p:cNvGrpSpPr/>
          <p:nvPr/>
        </p:nvGrpSpPr>
        <p:grpSpPr>
          <a:xfrm>
            <a:off x="234094" y="4080451"/>
            <a:ext cx="6455131" cy="1984707"/>
            <a:chOff x="201586" y="4080451"/>
            <a:chExt cx="7295279" cy="2243022"/>
          </a:xfrm>
        </p:grpSpPr>
        <p:grpSp>
          <p:nvGrpSpPr>
            <p:cNvPr id="3" name="Group 2"/>
            <p:cNvGrpSpPr/>
            <p:nvPr/>
          </p:nvGrpSpPr>
          <p:grpSpPr>
            <a:xfrm>
              <a:off x="547417" y="4309287"/>
              <a:ext cx="6949448" cy="2014186"/>
              <a:chOff x="457200" y="1539568"/>
              <a:chExt cx="7924800" cy="2296876"/>
            </a:xfrm>
          </p:grpSpPr>
          <p:sp>
            <p:nvSpPr>
              <p:cNvPr id="32" name="Freeform 31"/>
              <p:cNvSpPr/>
              <p:nvPr/>
            </p:nvSpPr>
            <p:spPr>
              <a:xfrm>
                <a:off x="1099769" y="1539568"/>
                <a:ext cx="7088146" cy="223572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rgbClr val="FF0000"/>
              </a:solidFill>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3" name="Line 4"/>
              <p:cNvSpPr>
                <a:spLocks noChangeShapeType="1"/>
              </p:cNvSpPr>
              <p:nvPr/>
            </p:nvSpPr>
            <p:spPr bwMode="auto">
              <a:xfrm>
                <a:off x="457200" y="3836444"/>
                <a:ext cx="7924800" cy="0"/>
              </a:xfrm>
              <a:prstGeom prst="line">
                <a:avLst/>
              </a:prstGeom>
              <a:solidFill>
                <a:schemeClr val="bg1"/>
              </a:solidFill>
              <a:ln w="9525">
                <a:noFill/>
                <a:round/>
                <a:headEnd/>
                <a:tailEnd/>
              </a:ln>
              <a:extLst/>
            </p:spPr>
            <p:txBody>
              <a:bodyPr wrap="none" anchor="ctr"/>
              <a:lstStyle/>
              <a:p>
                <a:endParaRPr lang="en-US"/>
              </a:p>
            </p:txBody>
          </p:sp>
          <p:sp>
            <p:nvSpPr>
              <p:cNvPr id="34" name="Freeform 33"/>
              <p:cNvSpPr/>
              <p:nvPr/>
            </p:nvSpPr>
            <p:spPr>
              <a:xfrm>
                <a:off x="2446737" y="2349714"/>
                <a:ext cx="3318027" cy="143267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5" name="Freeform 34"/>
              <p:cNvSpPr/>
              <p:nvPr/>
            </p:nvSpPr>
            <p:spPr>
              <a:xfrm>
                <a:off x="2818666" y="2078774"/>
                <a:ext cx="3318027" cy="1703618"/>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Freeform 35"/>
              <p:cNvSpPr/>
              <p:nvPr/>
            </p:nvSpPr>
            <p:spPr>
              <a:xfrm>
                <a:off x="3317594" y="2426418"/>
                <a:ext cx="3628653" cy="135597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1"/>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4" name="TextBox 3"/>
            <p:cNvSpPr txBox="1"/>
            <p:nvPr/>
          </p:nvSpPr>
          <p:spPr>
            <a:xfrm>
              <a:off x="5234714" y="4535621"/>
              <a:ext cx="1964912" cy="730453"/>
            </a:xfrm>
            <a:prstGeom prst="rect">
              <a:avLst/>
            </a:prstGeom>
            <a:noFill/>
          </p:spPr>
          <p:txBody>
            <a:bodyPr wrap="square" rtlCol="0">
              <a:spAutoFit/>
            </a:bodyPr>
            <a:lstStyle/>
            <a:p>
              <a:r>
                <a:rPr lang="en-US" dirty="0"/>
                <a:t>Between group variance</a:t>
              </a:r>
            </a:p>
          </p:txBody>
        </p:sp>
        <p:sp>
          <p:nvSpPr>
            <p:cNvPr id="37" name="TextBox 36"/>
            <p:cNvSpPr txBox="1"/>
            <p:nvPr/>
          </p:nvSpPr>
          <p:spPr>
            <a:xfrm>
              <a:off x="327069" y="4080451"/>
              <a:ext cx="1868644" cy="369332"/>
            </a:xfrm>
            <a:prstGeom prst="rect">
              <a:avLst/>
            </a:prstGeom>
            <a:noFill/>
          </p:spPr>
          <p:txBody>
            <a:bodyPr wrap="square" rtlCol="0">
              <a:spAutoFit/>
            </a:bodyPr>
            <a:lstStyle/>
            <a:p>
              <a:r>
                <a:rPr lang="en-US" dirty="0"/>
                <a:t>Total variance</a:t>
              </a:r>
            </a:p>
          </p:txBody>
        </p:sp>
        <p:sp>
          <p:nvSpPr>
            <p:cNvPr id="38" name="TextBox 37"/>
            <p:cNvSpPr txBox="1"/>
            <p:nvPr/>
          </p:nvSpPr>
          <p:spPr>
            <a:xfrm>
              <a:off x="201586" y="5332891"/>
              <a:ext cx="3107911" cy="417402"/>
            </a:xfrm>
            <a:prstGeom prst="rect">
              <a:avLst/>
            </a:prstGeom>
            <a:noFill/>
          </p:spPr>
          <p:txBody>
            <a:bodyPr wrap="square" rtlCol="0">
              <a:spAutoFit/>
            </a:bodyPr>
            <a:lstStyle/>
            <a:p>
              <a:r>
                <a:rPr lang="en-US" dirty="0"/>
                <a:t>Within group variance</a:t>
              </a:r>
            </a:p>
          </p:txBody>
        </p:sp>
        <p:cxnSp>
          <p:nvCxnSpPr>
            <p:cNvPr id="9" name="Straight Arrow Connector 8"/>
            <p:cNvCxnSpPr/>
            <p:nvPr/>
          </p:nvCxnSpPr>
          <p:spPr>
            <a:xfrm>
              <a:off x="1963952" y="4309287"/>
              <a:ext cx="187373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H="1">
              <a:off x="4540855" y="4782130"/>
              <a:ext cx="66089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flipV="1">
              <a:off x="2741205" y="5558571"/>
              <a:ext cx="1269976" cy="1387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47" name="Group 46"/>
          <p:cNvGrpSpPr/>
          <p:nvPr/>
        </p:nvGrpSpPr>
        <p:grpSpPr>
          <a:xfrm>
            <a:off x="5827300" y="5226053"/>
            <a:ext cx="3222146" cy="646331"/>
            <a:chOff x="5827300" y="5077460"/>
            <a:chExt cx="3222146" cy="646331"/>
          </a:xfrm>
        </p:grpSpPr>
        <p:sp>
          <p:nvSpPr>
            <p:cNvPr id="43" name="TextBox 42"/>
            <p:cNvSpPr txBox="1"/>
            <p:nvPr/>
          </p:nvSpPr>
          <p:spPr>
            <a:xfrm>
              <a:off x="6177760" y="5077460"/>
              <a:ext cx="2871686" cy="646331"/>
            </a:xfrm>
            <a:prstGeom prst="rect">
              <a:avLst/>
            </a:prstGeom>
            <a:noFill/>
          </p:spPr>
          <p:txBody>
            <a:bodyPr wrap="square" rtlCol="0">
              <a:spAutoFit/>
            </a:bodyPr>
            <a:lstStyle/>
            <a:p>
              <a:pPr algn="ctr"/>
              <a:r>
                <a:rPr lang="en-US" dirty="0">
                  <a:latin typeface="Times"/>
                  <a:cs typeface="Times"/>
                </a:rPr>
                <a:t>sum of squares between</a:t>
              </a:r>
            </a:p>
            <a:p>
              <a:pPr algn="ctr"/>
              <a:r>
                <a:rPr lang="en-US" dirty="0">
                  <a:latin typeface="Times"/>
                  <a:cs typeface="Times"/>
                </a:rPr>
                <a:t>sum of squares total</a:t>
              </a:r>
            </a:p>
          </p:txBody>
        </p:sp>
        <p:cxnSp>
          <p:nvCxnSpPr>
            <p:cNvPr id="45" name="Straight Connector 44"/>
            <p:cNvCxnSpPr/>
            <p:nvPr/>
          </p:nvCxnSpPr>
          <p:spPr>
            <a:xfrm>
              <a:off x="6426217" y="5420595"/>
              <a:ext cx="23508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5827300" y="5226053"/>
              <a:ext cx="1256096" cy="369332"/>
            </a:xfrm>
            <a:prstGeom prst="rect">
              <a:avLst/>
            </a:prstGeom>
            <a:noFill/>
          </p:spPr>
          <p:txBody>
            <a:bodyPr wrap="square" rtlCol="0">
              <a:spAutoFit/>
            </a:bodyPr>
            <a:lstStyle/>
            <a:p>
              <a:r>
                <a:rPr lang="en-US" dirty="0">
                  <a:latin typeface="Times" charset="0"/>
                  <a:ea typeface="ＭＳ Ｐゴシック" charset="0"/>
                  <a:cs typeface="ＭＳ Ｐゴシック" charset="0"/>
                </a:rPr>
                <a:t>η</a:t>
              </a:r>
              <a:r>
                <a:rPr lang="en-US" baseline="30000" dirty="0">
                  <a:latin typeface="Times" charset="0"/>
                  <a:ea typeface="ＭＳ Ｐゴシック" charset="0"/>
                  <a:cs typeface="ＭＳ Ｐゴシック" charset="0"/>
                </a:rPr>
                <a:t>2 </a:t>
              </a:r>
              <a:r>
                <a:rPr lang="en-US" dirty="0">
                  <a:latin typeface="Times" charset="0"/>
                  <a:ea typeface="ＭＳ Ｐゴシック" charset="0"/>
                  <a:cs typeface="ＭＳ Ｐゴシック" charset="0"/>
                </a:rPr>
                <a:t> =</a:t>
              </a:r>
              <a:endParaRPr lang="en-US" dirty="0"/>
            </a:p>
          </p:txBody>
        </p:sp>
      </p:grpSp>
    </p:spTree>
    <p:extLst>
      <p:ext uri="{BB962C8B-B14F-4D97-AF65-F5344CB8AC3E}">
        <p14:creationId xmlns:p14="http://schemas.microsoft.com/office/powerpoint/2010/main" val="22787960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p:cNvSpPr>
            <a:spLocks noGrp="1" noChangeArrowheads="1"/>
          </p:cNvSpPr>
          <p:nvPr>
            <p:ph type="title"/>
          </p:nvPr>
        </p:nvSpPr>
        <p:spPr/>
        <p:txBody>
          <a:bodyPr rIns="132080">
            <a:normAutofit/>
          </a:bodyPr>
          <a:lstStyle/>
          <a:p>
            <a:r>
              <a:rPr lang="en-US" sz="3600" dirty="0">
                <a:latin typeface="Times" charset="0"/>
                <a:ea typeface="ＭＳ Ｐゴシック" charset="0"/>
                <a:cs typeface="ＭＳ Ｐゴシック" charset="0"/>
              </a:rPr>
              <a:t>Effect Size</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402510503"/>
              </p:ext>
            </p:extLst>
          </p:nvPr>
        </p:nvGraphicFramePr>
        <p:xfrm>
          <a:off x="457200" y="3400374"/>
          <a:ext cx="8229600" cy="2421900"/>
        </p:xfrm>
        <a:graphic>
          <a:graphicData uri="http://schemas.openxmlformats.org/drawingml/2006/table">
            <a:tbl>
              <a:tblPr firstRow="1" bandRow="1">
                <a:tableStyleId>{5C22544A-7EE6-4342-B048-85BDC9FD1C3A}</a:tableStyleId>
              </a:tblPr>
              <a:tblGrid>
                <a:gridCol w="2575475">
                  <a:extLst>
                    <a:ext uri="{9D8B030D-6E8A-4147-A177-3AD203B41FA5}">
                      <a16:colId xmlns:a16="http://schemas.microsoft.com/office/drawing/2014/main" val="20000"/>
                    </a:ext>
                  </a:extLst>
                </a:gridCol>
                <a:gridCol w="1922313">
                  <a:extLst>
                    <a:ext uri="{9D8B030D-6E8A-4147-A177-3AD203B41FA5}">
                      <a16:colId xmlns:a16="http://schemas.microsoft.com/office/drawing/2014/main" val="20001"/>
                    </a:ext>
                  </a:extLst>
                </a:gridCol>
                <a:gridCol w="1762699">
                  <a:extLst>
                    <a:ext uri="{9D8B030D-6E8A-4147-A177-3AD203B41FA5}">
                      <a16:colId xmlns:a16="http://schemas.microsoft.com/office/drawing/2014/main" val="20002"/>
                    </a:ext>
                  </a:extLst>
                </a:gridCol>
                <a:gridCol w="1969113">
                  <a:extLst>
                    <a:ext uri="{9D8B030D-6E8A-4147-A177-3AD203B41FA5}">
                      <a16:colId xmlns:a16="http://schemas.microsoft.com/office/drawing/2014/main" val="20003"/>
                    </a:ext>
                  </a:extLst>
                </a:gridCol>
              </a:tblGrid>
              <a:tr h="403650">
                <a:tc>
                  <a:txBody>
                    <a:bodyPr/>
                    <a:lstStyle/>
                    <a:p>
                      <a:r>
                        <a:rPr lang="en-US" dirty="0"/>
                        <a:t>Label</a:t>
                      </a:r>
                    </a:p>
                  </a:txBody>
                  <a:tcPr marL="44873" marR="44873"/>
                </a:tc>
                <a:tc>
                  <a:txBody>
                    <a:bodyPr/>
                    <a:lstStyle/>
                    <a:p>
                      <a:pPr algn="ctr"/>
                      <a:r>
                        <a:rPr lang="en-US" i="1" dirty="0"/>
                        <a:t>d</a:t>
                      </a:r>
                    </a:p>
                  </a:txBody>
                  <a:tcPr marL="44873" marR="44873"/>
                </a:tc>
                <a:tc>
                  <a:txBody>
                    <a:bodyPr/>
                    <a:lstStyle/>
                    <a:p>
                      <a:pPr algn="ctr"/>
                      <a:r>
                        <a:rPr lang="en-US" i="1" dirty="0"/>
                        <a:t>r</a:t>
                      </a:r>
                    </a:p>
                  </a:txBody>
                  <a:tcPr marL="44873" marR="44873"/>
                </a:tc>
                <a:tc>
                  <a:txBody>
                    <a:bodyPr/>
                    <a:lstStyle/>
                    <a:p>
                      <a:pPr algn="ctr"/>
                      <a:r>
                        <a:rPr lang="en-US" i="1" dirty="0"/>
                        <a:t>r</a:t>
                      </a:r>
                      <a:r>
                        <a:rPr lang="en-US" baseline="30000" dirty="0"/>
                        <a:t>2</a:t>
                      </a:r>
                      <a:r>
                        <a:rPr lang="en-US" dirty="0"/>
                        <a:t> or</a:t>
                      </a:r>
                      <a:r>
                        <a:rPr lang="en-US" baseline="0" dirty="0"/>
                        <a:t> η</a:t>
                      </a:r>
                      <a:r>
                        <a:rPr lang="en-US" baseline="30000" dirty="0"/>
                        <a:t>2</a:t>
                      </a:r>
                      <a:r>
                        <a:rPr lang="en-US" dirty="0"/>
                        <a:t> </a:t>
                      </a:r>
                    </a:p>
                  </a:txBody>
                  <a:tcPr marL="44873" marR="44873"/>
                </a:tc>
                <a:extLst>
                  <a:ext uri="{0D108BD9-81ED-4DB2-BD59-A6C34878D82A}">
                    <a16:rowId xmlns:a16="http://schemas.microsoft.com/office/drawing/2014/main" val="10000"/>
                  </a:ext>
                </a:extLst>
              </a:tr>
              <a:tr h="403650">
                <a:tc>
                  <a:txBody>
                    <a:bodyPr/>
                    <a:lstStyle/>
                    <a:p>
                      <a:r>
                        <a:rPr lang="en-US" dirty="0"/>
                        <a:t>Extremely large effect</a:t>
                      </a:r>
                    </a:p>
                  </a:txBody>
                  <a:tcPr marL="44873" marR="44873"/>
                </a:tc>
                <a:tc>
                  <a:txBody>
                    <a:bodyPr/>
                    <a:lstStyle/>
                    <a:p>
                      <a:pPr algn="ctr"/>
                      <a:r>
                        <a:rPr lang="en-US" dirty="0"/>
                        <a:t>2.0</a:t>
                      </a:r>
                    </a:p>
                  </a:txBody>
                  <a:tcPr marL="44873" marR="44873"/>
                </a:tc>
                <a:tc>
                  <a:txBody>
                    <a:bodyPr/>
                    <a:lstStyle/>
                    <a:p>
                      <a:pPr algn="ctr"/>
                      <a:r>
                        <a:rPr lang="en-US" dirty="0"/>
                        <a:t>.707</a:t>
                      </a:r>
                    </a:p>
                  </a:txBody>
                  <a:tcPr marL="44873" marR="44873"/>
                </a:tc>
                <a:tc>
                  <a:txBody>
                    <a:bodyPr/>
                    <a:lstStyle/>
                    <a:p>
                      <a:pPr algn="ctr"/>
                      <a:r>
                        <a:rPr lang="en-US" dirty="0"/>
                        <a:t>.500</a:t>
                      </a:r>
                    </a:p>
                  </a:txBody>
                  <a:tcPr marL="44873" marR="44873"/>
                </a:tc>
                <a:extLst>
                  <a:ext uri="{0D108BD9-81ED-4DB2-BD59-A6C34878D82A}">
                    <a16:rowId xmlns:a16="http://schemas.microsoft.com/office/drawing/2014/main" val="10001"/>
                  </a:ext>
                </a:extLst>
              </a:tr>
              <a:tr h="403650">
                <a:tc>
                  <a:txBody>
                    <a:bodyPr/>
                    <a:lstStyle/>
                    <a:p>
                      <a:r>
                        <a:rPr lang="en-US" dirty="0"/>
                        <a:t>Very</a:t>
                      </a:r>
                      <a:r>
                        <a:rPr lang="en-US" baseline="0" dirty="0"/>
                        <a:t> l</a:t>
                      </a:r>
                      <a:r>
                        <a:rPr lang="en-US" dirty="0"/>
                        <a:t>arge effect</a:t>
                      </a:r>
                    </a:p>
                  </a:txBody>
                  <a:tcPr marL="44873" marR="44873"/>
                </a:tc>
                <a:tc>
                  <a:txBody>
                    <a:bodyPr/>
                    <a:lstStyle/>
                    <a:p>
                      <a:pPr algn="ctr"/>
                      <a:r>
                        <a:rPr lang="en-US" dirty="0"/>
                        <a:t>1.5</a:t>
                      </a:r>
                    </a:p>
                  </a:txBody>
                  <a:tcPr marL="44873" marR="44873"/>
                </a:tc>
                <a:tc>
                  <a:txBody>
                    <a:bodyPr/>
                    <a:lstStyle/>
                    <a:p>
                      <a:pPr algn="ctr"/>
                      <a:r>
                        <a:rPr lang="en-US" dirty="0"/>
                        <a:t>.600</a:t>
                      </a:r>
                    </a:p>
                  </a:txBody>
                  <a:tcPr marL="44873" marR="44873"/>
                </a:tc>
                <a:tc>
                  <a:txBody>
                    <a:bodyPr/>
                    <a:lstStyle/>
                    <a:p>
                      <a:pPr algn="ctr"/>
                      <a:r>
                        <a:rPr lang="en-US" dirty="0"/>
                        <a:t>.360</a:t>
                      </a:r>
                    </a:p>
                  </a:txBody>
                  <a:tcPr marL="44873" marR="44873"/>
                </a:tc>
                <a:extLst>
                  <a:ext uri="{0D108BD9-81ED-4DB2-BD59-A6C34878D82A}">
                    <a16:rowId xmlns:a16="http://schemas.microsoft.com/office/drawing/2014/main" val="10002"/>
                  </a:ext>
                </a:extLst>
              </a:tr>
              <a:tr h="403650">
                <a:tc>
                  <a:txBody>
                    <a:bodyPr/>
                    <a:lstStyle/>
                    <a:p>
                      <a:r>
                        <a:rPr lang="en-US" dirty="0"/>
                        <a:t>Large effect</a:t>
                      </a:r>
                    </a:p>
                  </a:txBody>
                  <a:tcPr marL="44873" marR="44873"/>
                </a:tc>
                <a:tc>
                  <a:txBody>
                    <a:bodyPr/>
                    <a:lstStyle/>
                    <a:p>
                      <a:pPr algn="ctr"/>
                      <a:r>
                        <a:rPr lang="en-US" dirty="0"/>
                        <a:t>0.8</a:t>
                      </a:r>
                    </a:p>
                  </a:txBody>
                  <a:tcPr marL="44873" marR="44873"/>
                </a:tc>
                <a:tc>
                  <a:txBody>
                    <a:bodyPr/>
                    <a:lstStyle/>
                    <a:p>
                      <a:pPr algn="ctr"/>
                      <a:r>
                        <a:rPr lang="en-US" dirty="0"/>
                        <a:t>.371</a:t>
                      </a:r>
                    </a:p>
                  </a:txBody>
                  <a:tcPr marL="44873" marR="44873"/>
                </a:tc>
                <a:tc>
                  <a:txBody>
                    <a:bodyPr/>
                    <a:lstStyle/>
                    <a:p>
                      <a:pPr algn="ctr"/>
                      <a:r>
                        <a:rPr lang="en-US" dirty="0"/>
                        <a:t>.138</a:t>
                      </a:r>
                    </a:p>
                  </a:txBody>
                  <a:tcPr marL="44873" marR="44873"/>
                </a:tc>
                <a:extLst>
                  <a:ext uri="{0D108BD9-81ED-4DB2-BD59-A6C34878D82A}">
                    <a16:rowId xmlns:a16="http://schemas.microsoft.com/office/drawing/2014/main" val="10003"/>
                  </a:ext>
                </a:extLst>
              </a:tr>
              <a:tr h="403650">
                <a:tc>
                  <a:txBody>
                    <a:bodyPr/>
                    <a:lstStyle/>
                    <a:p>
                      <a:r>
                        <a:rPr lang="en-US" dirty="0"/>
                        <a:t>Medium effect</a:t>
                      </a:r>
                    </a:p>
                  </a:txBody>
                  <a:tcPr marL="44873" marR="44873"/>
                </a:tc>
                <a:tc>
                  <a:txBody>
                    <a:bodyPr/>
                    <a:lstStyle/>
                    <a:p>
                      <a:pPr algn="ctr"/>
                      <a:r>
                        <a:rPr lang="en-US" dirty="0"/>
                        <a:t>0.5</a:t>
                      </a:r>
                    </a:p>
                  </a:txBody>
                  <a:tcPr marL="44873" marR="44873"/>
                </a:tc>
                <a:tc>
                  <a:txBody>
                    <a:bodyPr/>
                    <a:lstStyle/>
                    <a:p>
                      <a:pPr algn="ctr"/>
                      <a:r>
                        <a:rPr lang="en-US" dirty="0"/>
                        <a:t>.243</a:t>
                      </a:r>
                    </a:p>
                  </a:txBody>
                  <a:tcPr marL="44873" marR="44873"/>
                </a:tc>
                <a:tc>
                  <a:txBody>
                    <a:bodyPr/>
                    <a:lstStyle/>
                    <a:p>
                      <a:pPr algn="ctr"/>
                      <a:r>
                        <a:rPr lang="en-US" dirty="0"/>
                        <a:t>.059</a:t>
                      </a:r>
                    </a:p>
                  </a:txBody>
                  <a:tcPr marL="44873" marR="44873"/>
                </a:tc>
                <a:extLst>
                  <a:ext uri="{0D108BD9-81ED-4DB2-BD59-A6C34878D82A}">
                    <a16:rowId xmlns:a16="http://schemas.microsoft.com/office/drawing/2014/main" val="10004"/>
                  </a:ext>
                </a:extLst>
              </a:tr>
              <a:tr h="403650">
                <a:tc>
                  <a:txBody>
                    <a:bodyPr/>
                    <a:lstStyle/>
                    <a:p>
                      <a:r>
                        <a:rPr lang="en-US" dirty="0"/>
                        <a:t>Small</a:t>
                      </a:r>
                      <a:r>
                        <a:rPr lang="en-US" baseline="0" dirty="0"/>
                        <a:t> effect</a:t>
                      </a:r>
                      <a:endParaRPr lang="en-US" dirty="0"/>
                    </a:p>
                  </a:txBody>
                  <a:tcPr marL="44873" marR="44873"/>
                </a:tc>
                <a:tc>
                  <a:txBody>
                    <a:bodyPr/>
                    <a:lstStyle/>
                    <a:p>
                      <a:pPr algn="ctr"/>
                      <a:r>
                        <a:rPr lang="en-US" dirty="0"/>
                        <a:t>0.2</a:t>
                      </a:r>
                    </a:p>
                  </a:txBody>
                  <a:tcPr marL="44873" marR="44873"/>
                </a:tc>
                <a:tc>
                  <a:txBody>
                    <a:bodyPr/>
                    <a:lstStyle/>
                    <a:p>
                      <a:pPr algn="ctr"/>
                      <a:r>
                        <a:rPr lang="en-US" dirty="0"/>
                        <a:t>.100</a:t>
                      </a:r>
                    </a:p>
                  </a:txBody>
                  <a:tcPr marL="44873" marR="44873"/>
                </a:tc>
                <a:tc>
                  <a:txBody>
                    <a:bodyPr/>
                    <a:lstStyle/>
                    <a:p>
                      <a:pPr algn="ctr"/>
                      <a:r>
                        <a:rPr lang="en-US" dirty="0"/>
                        <a:t>.010</a:t>
                      </a:r>
                    </a:p>
                  </a:txBody>
                  <a:tcPr marL="44873" marR="44873"/>
                </a:tc>
                <a:extLst>
                  <a:ext uri="{0D108BD9-81ED-4DB2-BD59-A6C34878D82A}">
                    <a16:rowId xmlns:a16="http://schemas.microsoft.com/office/drawing/2014/main" val="10005"/>
                  </a:ext>
                </a:extLst>
              </a:tr>
            </a:tbl>
          </a:graphicData>
        </a:graphic>
      </p:graphicFrame>
      <p:sp>
        <p:nvSpPr>
          <p:cNvPr id="6" name="Content Placeholder 5"/>
          <p:cNvSpPr>
            <a:spLocks noGrp="1"/>
          </p:cNvSpPr>
          <p:nvPr>
            <p:ph sz="half" idx="2"/>
          </p:nvPr>
        </p:nvSpPr>
        <p:spPr>
          <a:xfrm>
            <a:off x="457200" y="1379491"/>
            <a:ext cx="8229600" cy="2020883"/>
          </a:xfrm>
        </p:spPr>
        <p:txBody>
          <a:bodyPr/>
          <a:lstStyle/>
          <a:p>
            <a:r>
              <a:rPr lang="en-US" dirty="0"/>
              <a:t>Although all the measures of effect size represent the impact of the independent variable in somewhat different ways, they are equivalent.</a:t>
            </a:r>
          </a:p>
        </p:txBody>
      </p:sp>
      <p:sp>
        <p:nvSpPr>
          <p:cNvPr id="2" name="Slide Number Placeholder 1"/>
          <p:cNvSpPr>
            <a:spLocks noGrp="1"/>
          </p:cNvSpPr>
          <p:nvPr>
            <p:ph type="sldNum" sz="quarter" idx="12"/>
          </p:nvPr>
        </p:nvSpPr>
        <p:spPr/>
        <p:txBody>
          <a:bodyPr/>
          <a:lstStyle/>
          <a:p>
            <a:fld id="{61694E1E-219A-A444-A241-FDE36A2374EE}" type="slidenum">
              <a:rPr lang="en-US" smtClean="0"/>
              <a:t>5</a:t>
            </a:fld>
            <a:endParaRPr lang="en-US"/>
          </a:p>
        </p:txBody>
      </p:sp>
      <p:sp>
        <p:nvSpPr>
          <p:cNvPr id="22" name="Content Placeholder 15"/>
          <p:cNvSpPr txBox="1">
            <a:spLocks/>
          </p:cNvSpPr>
          <p:nvPr/>
        </p:nvSpPr>
        <p:spPr>
          <a:xfrm>
            <a:off x="547417" y="3642473"/>
            <a:ext cx="8229600" cy="129847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400" dirty="0"/>
          </a:p>
        </p:txBody>
      </p:sp>
    </p:spTree>
    <p:extLst>
      <p:ext uri="{BB962C8B-B14F-4D97-AF65-F5344CB8AC3E}">
        <p14:creationId xmlns:p14="http://schemas.microsoft.com/office/powerpoint/2010/main" val="17308210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p:cNvSpPr>
            <a:spLocks noGrp="1" noChangeArrowheads="1"/>
          </p:cNvSpPr>
          <p:nvPr>
            <p:ph type="title"/>
          </p:nvPr>
        </p:nvSpPr>
        <p:spPr/>
        <p:txBody>
          <a:bodyPr rIns="132080">
            <a:normAutofit/>
          </a:bodyPr>
          <a:lstStyle/>
          <a:p>
            <a:r>
              <a:rPr lang="en-US" sz="3600" dirty="0">
                <a:latin typeface="Times" charset="0"/>
                <a:ea typeface="ＭＳ Ｐゴシック" charset="0"/>
                <a:cs typeface="ＭＳ Ｐゴシック" charset="0"/>
              </a:rPr>
              <a:t>Effect Size</a:t>
            </a:r>
          </a:p>
        </p:txBody>
      </p:sp>
      <p:sp>
        <p:nvSpPr>
          <p:cNvPr id="6" name="Content Placeholder 5"/>
          <p:cNvSpPr>
            <a:spLocks noGrp="1"/>
          </p:cNvSpPr>
          <p:nvPr>
            <p:ph sz="half" idx="2"/>
          </p:nvPr>
        </p:nvSpPr>
        <p:spPr>
          <a:xfrm>
            <a:off x="457200" y="1379491"/>
            <a:ext cx="8229600" cy="4574634"/>
          </a:xfrm>
        </p:spPr>
        <p:txBody>
          <a:bodyPr/>
          <a:lstStyle/>
          <a:p>
            <a:r>
              <a:rPr lang="en-US" dirty="0"/>
              <a:t>In the real world how much difference did the independent variable make?</a:t>
            </a:r>
          </a:p>
          <a:p>
            <a:r>
              <a:rPr lang="en-US" dirty="0"/>
              <a:t>Effect size is not based on inference. It is based on observed measures.</a:t>
            </a:r>
          </a:p>
        </p:txBody>
      </p:sp>
      <p:sp>
        <p:nvSpPr>
          <p:cNvPr id="2" name="Slide Number Placeholder 1"/>
          <p:cNvSpPr>
            <a:spLocks noGrp="1"/>
          </p:cNvSpPr>
          <p:nvPr>
            <p:ph type="sldNum" sz="quarter" idx="12"/>
          </p:nvPr>
        </p:nvSpPr>
        <p:spPr/>
        <p:txBody>
          <a:bodyPr/>
          <a:lstStyle/>
          <a:p>
            <a:fld id="{61694E1E-219A-A444-A241-FDE36A2374EE}" type="slidenum">
              <a:rPr lang="en-US" smtClean="0"/>
              <a:t>6</a:t>
            </a:fld>
            <a:endParaRPr lang="en-US"/>
          </a:p>
        </p:txBody>
      </p:sp>
      <p:sp>
        <p:nvSpPr>
          <p:cNvPr id="22" name="Content Placeholder 15"/>
          <p:cNvSpPr txBox="1">
            <a:spLocks/>
          </p:cNvSpPr>
          <p:nvPr/>
        </p:nvSpPr>
        <p:spPr>
          <a:xfrm>
            <a:off x="547417" y="3642473"/>
            <a:ext cx="8229600" cy="129847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400" dirty="0"/>
          </a:p>
        </p:txBody>
      </p:sp>
      <p:grpSp>
        <p:nvGrpSpPr>
          <p:cNvPr id="8" name="Group 7"/>
          <p:cNvGrpSpPr/>
          <p:nvPr/>
        </p:nvGrpSpPr>
        <p:grpSpPr>
          <a:xfrm>
            <a:off x="473826" y="3902971"/>
            <a:ext cx="5424606" cy="2653198"/>
            <a:chOff x="1038017" y="1962502"/>
            <a:chExt cx="7196881" cy="3520025"/>
          </a:xfrm>
        </p:grpSpPr>
        <p:sp>
          <p:nvSpPr>
            <p:cNvPr id="9" name="Line 3"/>
            <p:cNvSpPr>
              <a:spLocks noChangeShapeType="1"/>
            </p:cNvSpPr>
            <p:nvPr/>
          </p:nvSpPr>
          <p:spPr bwMode="auto">
            <a:xfrm>
              <a:off x="1038017" y="5481085"/>
              <a:ext cx="7196881" cy="144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dirty="0">
                <a:latin typeface="Times"/>
              </a:endParaRPr>
            </a:p>
          </p:txBody>
        </p:sp>
        <p:sp>
          <p:nvSpPr>
            <p:cNvPr id="10" name="Freeform 9"/>
            <p:cNvSpPr/>
            <p:nvPr/>
          </p:nvSpPr>
          <p:spPr>
            <a:xfrm>
              <a:off x="2634337" y="2901575"/>
              <a:ext cx="4282896" cy="251188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2"/>
            </a:solid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rgbClr val="FF0000"/>
                </a:solidFill>
                <a:latin typeface="Times"/>
              </a:endParaRPr>
            </a:p>
          </p:txBody>
        </p:sp>
        <p:sp>
          <p:nvSpPr>
            <p:cNvPr id="11" name="Freeform 10"/>
            <p:cNvSpPr/>
            <p:nvPr/>
          </p:nvSpPr>
          <p:spPr>
            <a:xfrm>
              <a:off x="3341211" y="3224835"/>
              <a:ext cx="4792742" cy="2210432"/>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solidFill>
              <a:schemeClr val="bg2"/>
            </a:solid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grpSp>
          <p:nvGrpSpPr>
            <p:cNvPr id="12" name="Group 11"/>
            <p:cNvGrpSpPr/>
            <p:nvPr/>
          </p:nvGrpSpPr>
          <p:grpSpPr>
            <a:xfrm>
              <a:off x="5472605" y="1962502"/>
              <a:ext cx="526462" cy="530830"/>
              <a:chOff x="4605927" y="1962502"/>
              <a:chExt cx="526462" cy="530830"/>
            </a:xfrm>
          </p:grpSpPr>
          <p:sp>
            <p:nvSpPr>
              <p:cNvPr id="18" name="TextBox 17"/>
              <p:cNvSpPr txBox="1"/>
              <p:nvPr/>
            </p:nvSpPr>
            <p:spPr>
              <a:xfrm>
                <a:off x="4605927" y="1962502"/>
                <a:ext cx="526462" cy="530830"/>
              </a:xfrm>
              <a:prstGeom prst="rect">
                <a:avLst/>
              </a:prstGeom>
              <a:noFill/>
            </p:spPr>
            <p:txBody>
              <a:bodyPr wrap="square" rtlCol="0">
                <a:spAutoFit/>
              </a:bodyPr>
              <a:lstStyle/>
              <a:p>
                <a:r>
                  <a:rPr lang="en-US" sz="2000" i="1" dirty="0"/>
                  <a:t>X</a:t>
                </a:r>
                <a:r>
                  <a:rPr lang="en-US" sz="2000" i="1" baseline="-25000" dirty="0"/>
                  <a:t>2</a:t>
                </a:r>
              </a:p>
            </p:txBody>
          </p:sp>
          <p:cxnSp>
            <p:nvCxnSpPr>
              <p:cNvPr id="19" name="Straight Connector 18"/>
              <p:cNvCxnSpPr/>
              <p:nvPr/>
            </p:nvCxnSpPr>
            <p:spPr>
              <a:xfrm>
                <a:off x="4735817" y="2082389"/>
                <a:ext cx="15874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4513070" y="1962502"/>
              <a:ext cx="526462" cy="530830"/>
              <a:chOff x="4605927" y="1962502"/>
              <a:chExt cx="526462" cy="530830"/>
            </a:xfrm>
          </p:grpSpPr>
          <p:sp>
            <p:nvSpPr>
              <p:cNvPr id="16" name="TextBox 15"/>
              <p:cNvSpPr txBox="1"/>
              <p:nvPr/>
            </p:nvSpPr>
            <p:spPr>
              <a:xfrm>
                <a:off x="4605927" y="1962502"/>
                <a:ext cx="526462" cy="530830"/>
              </a:xfrm>
              <a:prstGeom prst="rect">
                <a:avLst/>
              </a:prstGeom>
              <a:noFill/>
            </p:spPr>
            <p:txBody>
              <a:bodyPr wrap="square" rtlCol="0">
                <a:spAutoFit/>
              </a:bodyPr>
              <a:lstStyle/>
              <a:p>
                <a:r>
                  <a:rPr lang="en-US" sz="2000" i="1" dirty="0"/>
                  <a:t>X</a:t>
                </a:r>
                <a:r>
                  <a:rPr lang="en-US" sz="2000" i="1" baseline="-25000" dirty="0"/>
                  <a:t>1</a:t>
                </a:r>
              </a:p>
            </p:txBody>
          </p:sp>
          <p:cxnSp>
            <p:nvCxnSpPr>
              <p:cNvPr id="17" name="Straight Connector 16"/>
              <p:cNvCxnSpPr/>
              <p:nvPr/>
            </p:nvCxnSpPr>
            <p:spPr>
              <a:xfrm>
                <a:off x="4735817" y="2082389"/>
                <a:ext cx="15874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14" name="Line 9"/>
            <p:cNvSpPr>
              <a:spLocks noChangeShapeType="1"/>
            </p:cNvSpPr>
            <p:nvPr/>
          </p:nvSpPr>
          <p:spPr bwMode="auto">
            <a:xfrm flipV="1">
              <a:off x="5735836" y="2485722"/>
              <a:ext cx="0" cy="299680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5" name="Line 4"/>
            <p:cNvSpPr>
              <a:spLocks noChangeShapeType="1"/>
            </p:cNvSpPr>
            <p:nvPr/>
          </p:nvSpPr>
          <p:spPr bwMode="auto">
            <a:xfrm>
              <a:off x="4776301" y="2485722"/>
              <a:ext cx="0" cy="29953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dirty="0">
                <a:latin typeface="Times"/>
              </a:endParaRPr>
            </a:p>
          </p:txBody>
        </p:sp>
      </p:grpSp>
    </p:spTree>
    <p:extLst>
      <p:ext uri="{BB962C8B-B14F-4D97-AF65-F5344CB8AC3E}">
        <p14:creationId xmlns:p14="http://schemas.microsoft.com/office/powerpoint/2010/main" val="3700332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p:nvPr/>
        </p:nvCxnSpPr>
        <p:spPr>
          <a:xfrm flipH="1">
            <a:off x="4558652" y="1752600"/>
            <a:ext cx="13348" cy="39885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2" name="Group 1"/>
          <p:cNvGrpSpPr/>
          <p:nvPr/>
        </p:nvGrpSpPr>
        <p:grpSpPr>
          <a:xfrm>
            <a:off x="473635" y="1752600"/>
            <a:ext cx="7295327" cy="3591877"/>
            <a:chOff x="473635" y="1752600"/>
            <a:chExt cx="7295327" cy="3591877"/>
          </a:xfrm>
        </p:grpSpPr>
        <p:sp>
          <p:nvSpPr>
            <p:cNvPr id="13" name="Text Box 9"/>
            <p:cNvSpPr txBox="1">
              <a:spLocks noChangeArrowheads="1"/>
            </p:cNvSpPr>
            <p:nvPr/>
          </p:nvSpPr>
          <p:spPr bwMode="auto">
            <a:xfrm>
              <a:off x="828079" y="1752600"/>
              <a:ext cx="188555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Sample Mean</a:t>
              </a:r>
            </a:p>
          </p:txBody>
        </p:sp>
        <p:sp>
          <p:nvSpPr>
            <p:cNvPr id="14" name="Line 10"/>
            <p:cNvSpPr>
              <a:spLocks noChangeShapeType="1"/>
            </p:cNvSpPr>
            <p:nvPr/>
          </p:nvSpPr>
          <p:spPr bwMode="auto">
            <a:xfrm>
              <a:off x="3048000" y="2105025"/>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6" name="Text Box 8"/>
            <p:cNvSpPr txBox="1">
              <a:spLocks noChangeArrowheads="1"/>
            </p:cNvSpPr>
            <p:nvPr/>
          </p:nvSpPr>
          <p:spPr bwMode="auto">
            <a:xfrm>
              <a:off x="473635" y="2349933"/>
              <a:ext cx="267242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Sample Distribution</a:t>
              </a:r>
            </a:p>
          </p:txBody>
        </p:sp>
        <p:sp>
          <p:nvSpPr>
            <p:cNvPr id="167" name="Line 9"/>
            <p:cNvSpPr>
              <a:spLocks noChangeShapeType="1"/>
            </p:cNvSpPr>
            <p:nvPr/>
          </p:nvSpPr>
          <p:spPr bwMode="auto">
            <a:xfrm>
              <a:off x="3505200" y="2613025"/>
              <a:ext cx="6096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 name="Freeform 16"/>
            <p:cNvSpPr/>
            <p:nvPr/>
          </p:nvSpPr>
          <p:spPr>
            <a:xfrm>
              <a:off x="1363137"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5" name="Group 4"/>
          <p:cNvGrpSpPr/>
          <p:nvPr/>
        </p:nvGrpSpPr>
        <p:grpSpPr>
          <a:xfrm>
            <a:off x="1970239" y="1752600"/>
            <a:ext cx="6837216" cy="3602328"/>
            <a:chOff x="1970239" y="1752600"/>
            <a:chExt cx="6837216" cy="3602328"/>
          </a:xfrm>
        </p:grpSpPr>
        <p:grpSp>
          <p:nvGrpSpPr>
            <p:cNvPr id="157" name="Group 11"/>
            <p:cNvGrpSpPr>
              <a:grpSpLocks/>
            </p:cNvGrpSpPr>
            <p:nvPr/>
          </p:nvGrpSpPr>
          <p:grpSpPr bwMode="auto">
            <a:xfrm>
              <a:off x="4648202" y="1752600"/>
              <a:ext cx="4159253" cy="708025"/>
              <a:chOff x="2928" y="1104"/>
              <a:chExt cx="2620" cy="446"/>
            </a:xfrm>
          </p:grpSpPr>
          <p:sp>
            <p:nvSpPr>
              <p:cNvPr id="158" name="Text Box 12"/>
              <p:cNvSpPr txBox="1">
                <a:spLocks noChangeArrowheads="1"/>
              </p:cNvSpPr>
              <p:nvPr/>
            </p:nvSpPr>
            <p:spPr bwMode="auto">
              <a:xfrm>
                <a:off x="3242" y="1104"/>
                <a:ext cx="2306" cy="4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dirty="0"/>
                  <a:t>Sampling Distribution Mean for a </a:t>
                </a:r>
                <a:br>
                  <a:rPr lang="en-US" sz="2000" dirty="0"/>
                </a:br>
                <a:r>
                  <a:rPr lang="en-US" sz="2000" dirty="0"/>
                  <a:t>Given Group Size</a:t>
                </a:r>
              </a:p>
            </p:txBody>
          </p:sp>
          <p:sp>
            <p:nvSpPr>
              <p:cNvPr id="162" name="Line 13"/>
              <p:cNvSpPr>
                <a:spLocks noChangeShapeType="1"/>
              </p:cNvSpPr>
              <p:nvPr/>
            </p:nvSpPr>
            <p:spPr bwMode="auto">
              <a:xfrm flipH="1">
                <a:off x="2928" y="1344"/>
                <a:ext cx="336" cy="7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63" name="Group 14"/>
            <p:cNvGrpSpPr>
              <a:grpSpLocks/>
            </p:cNvGrpSpPr>
            <p:nvPr/>
          </p:nvGrpSpPr>
          <p:grpSpPr bwMode="auto">
            <a:xfrm>
              <a:off x="4990107" y="2613025"/>
              <a:ext cx="3460750" cy="936625"/>
              <a:chOff x="2910" y="1574"/>
              <a:chExt cx="2180" cy="590"/>
            </a:xfrm>
          </p:grpSpPr>
          <p:sp>
            <p:nvSpPr>
              <p:cNvPr id="164" name="Text Box 15"/>
              <p:cNvSpPr txBox="1">
                <a:spLocks noChangeArrowheads="1"/>
              </p:cNvSpPr>
              <p:nvPr/>
            </p:nvSpPr>
            <p:spPr bwMode="auto">
              <a:xfrm>
                <a:off x="3302" y="1718"/>
                <a:ext cx="1788" cy="4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Sampling Distribution for </a:t>
                </a:r>
                <a:br>
                  <a:rPr lang="en-US" sz="2000" dirty="0"/>
                </a:br>
                <a:r>
                  <a:rPr lang="en-US" sz="2000" dirty="0"/>
                  <a:t>a Given Group Size</a:t>
                </a:r>
              </a:p>
            </p:txBody>
          </p:sp>
          <p:sp>
            <p:nvSpPr>
              <p:cNvPr id="165" name="Line 16"/>
              <p:cNvSpPr>
                <a:spLocks noChangeShapeType="1"/>
              </p:cNvSpPr>
              <p:nvPr/>
            </p:nvSpPr>
            <p:spPr bwMode="auto">
              <a:xfrm flipH="1" flipV="1">
                <a:off x="2910" y="1574"/>
                <a:ext cx="402" cy="29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8" name="Freeform 1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4" name="Title 3"/>
          <p:cNvSpPr>
            <a:spLocks noGrp="1"/>
          </p:cNvSpPr>
          <p:nvPr>
            <p:ph type="title"/>
          </p:nvPr>
        </p:nvSpPr>
        <p:spPr/>
        <p:txBody>
          <a:bodyPr>
            <a:normAutofit fontScale="90000"/>
          </a:bodyPr>
          <a:lstStyle/>
          <a:p>
            <a:r>
              <a:rPr lang="en-US" dirty="0"/>
              <a:t>Now:</a:t>
            </a:r>
            <a:br>
              <a:rPr lang="en-US" dirty="0"/>
            </a:br>
            <a:r>
              <a:rPr lang="en-US" dirty="0"/>
              <a:t>Inferential Mistakes</a:t>
            </a:r>
          </a:p>
        </p:txBody>
      </p:sp>
    </p:spTree>
    <p:extLst>
      <p:ext uri="{BB962C8B-B14F-4D97-AF65-F5344CB8AC3E}">
        <p14:creationId xmlns:p14="http://schemas.microsoft.com/office/powerpoint/2010/main" val="88655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6364918" y="5314091"/>
            <a:ext cx="802114" cy="103980"/>
          </a:xfrm>
          <a:custGeom>
            <a:avLst/>
            <a:gdLst>
              <a:gd name="connsiteX0" fmla="*/ 0 w 802114"/>
              <a:gd name="connsiteY0" fmla="*/ 103980 h 103980"/>
              <a:gd name="connsiteX1" fmla="*/ 7427 w 802114"/>
              <a:gd name="connsiteY1" fmla="*/ 0 h 103980"/>
              <a:gd name="connsiteX2" fmla="*/ 118832 w 802114"/>
              <a:gd name="connsiteY2" fmla="*/ 22282 h 103980"/>
              <a:gd name="connsiteX3" fmla="*/ 252518 w 802114"/>
              <a:gd name="connsiteY3" fmla="*/ 29709 h 103980"/>
              <a:gd name="connsiteX4" fmla="*/ 427052 w 802114"/>
              <a:gd name="connsiteY4" fmla="*/ 40849 h 103980"/>
              <a:gd name="connsiteX5" fmla="*/ 549597 w 802114"/>
              <a:gd name="connsiteY5" fmla="*/ 40849 h 103980"/>
              <a:gd name="connsiteX6" fmla="*/ 709277 w 802114"/>
              <a:gd name="connsiteY6" fmla="*/ 37136 h 103980"/>
              <a:gd name="connsiteX7" fmla="*/ 798400 w 802114"/>
              <a:gd name="connsiteY7" fmla="*/ 33422 h 103980"/>
              <a:gd name="connsiteX8" fmla="*/ 802114 w 802114"/>
              <a:gd name="connsiteY8" fmla="*/ 103980 h 103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114" h="103980">
                <a:moveTo>
                  <a:pt x="0" y="103980"/>
                </a:moveTo>
                <a:lnTo>
                  <a:pt x="7427" y="0"/>
                </a:lnTo>
                <a:lnTo>
                  <a:pt x="118832" y="22282"/>
                </a:lnTo>
                <a:lnTo>
                  <a:pt x="252518" y="29709"/>
                </a:lnTo>
                <a:lnTo>
                  <a:pt x="427052" y="40849"/>
                </a:lnTo>
                <a:lnTo>
                  <a:pt x="549597" y="40849"/>
                </a:lnTo>
                <a:lnTo>
                  <a:pt x="709277" y="37136"/>
                </a:lnTo>
                <a:lnTo>
                  <a:pt x="798400" y="33422"/>
                </a:lnTo>
                <a:lnTo>
                  <a:pt x="802114" y="103980"/>
                </a:lnTo>
              </a:path>
            </a:pathLst>
          </a:custGeom>
          <a:solidFill>
            <a:srgbClr val="FF0000"/>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6" name="Straight Connector 15"/>
          <p:cNvCxnSpPr/>
          <p:nvPr/>
        </p:nvCxnSpPr>
        <p:spPr>
          <a:xfrm flipH="1">
            <a:off x="4558652" y="1752600"/>
            <a:ext cx="13348" cy="39885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8" name="Freeform 1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Title 3"/>
          <p:cNvSpPr>
            <a:spLocks noGrp="1"/>
          </p:cNvSpPr>
          <p:nvPr>
            <p:ph type="title"/>
          </p:nvPr>
        </p:nvSpPr>
        <p:spPr/>
        <p:txBody>
          <a:bodyPr>
            <a:normAutofit/>
          </a:bodyPr>
          <a:lstStyle/>
          <a:p>
            <a:r>
              <a:rPr lang="en-US" dirty="0"/>
              <a:t>Avoiding Type II Errors</a:t>
            </a:r>
          </a:p>
        </p:txBody>
      </p:sp>
      <p:cxnSp>
        <p:nvCxnSpPr>
          <p:cNvPr id="21" name="Straight Connector 20"/>
          <p:cNvCxnSpPr/>
          <p:nvPr/>
        </p:nvCxnSpPr>
        <p:spPr>
          <a:xfrm flipH="1">
            <a:off x="6369930" y="3927779"/>
            <a:ext cx="6069" cy="18133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113923" y="3551507"/>
            <a:ext cx="1332434" cy="369332"/>
          </a:xfrm>
          <a:prstGeom prst="rect">
            <a:avLst/>
          </a:prstGeom>
          <a:noFill/>
        </p:spPr>
        <p:txBody>
          <a:bodyPr wrap="square" rtlCol="0">
            <a:spAutoFit/>
          </a:bodyPr>
          <a:lstStyle/>
          <a:p>
            <a:r>
              <a:rPr lang="en-US" dirty="0"/>
              <a:t>.05</a:t>
            </a:r>
          </a:p>
        </p:txBody>
      </p:sp>
      <p:sp>
        <p:nvSpPr>
          <p:cNvPr id="11" name="TextBox 10"/>
          <p:cNvSpPr txBox="1"/>
          <p:nvPr/>
        </p:nvSpPr>
        <p:spPr>
          <a:xfrm>
            <a:off x="457199" y="1921828"/>
            <a:ext cx="3469863" cy="1200329"/>
          </a:xfrm>
          <a:prstGeom prst="rect">
            <a:avLst/>
          </a:prstGeom>
          <a:noFill/>
        </p:spPr>
        <p:txBody>
          <a:bodyPr wrap="square" rtlCol="0">
            <a:spAutoFit/>
          </a:bodyPr>
          <a:lstStyle/>
          <a:p>
            <a:r>
              <a:rPr lang="en-US" i="1" dirty="0"/>
              <a:t>Sampling Distribution of the Mean </a:t>
            </a:r>
            <a:r>
              <a:rPr lang="en-US" dirty="0"/>
              <a:t>Theoretical distribution based on randomly selected groups of a given size.</a:t>
            </a:r>
          </a:p>
        </p:txBody>
      </p:sp>
      <p:cxnSp>
        <p:nvCxnSpPr>
          <p:cNvPr id="19" name="Straight Arrow Connector 18"/>
          <p:cNvCxnSpPr/>
          <p:nvPr/>
        </p:nvCxnSpPr>
        <p:spPr>
          <a:xfrm>
            <a:off x="2941120" y="2871484"/>
            <a:ext cx="985943" cy="25067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6859828" y="2723982"/>
            <a:ext cx="2055441" cy="1200329"/>
          </a:xfrm>
          <a:prstGeom prst="rect">
            <a:avLst/>
          </a:prstGeom>
          <a:noFill/>
        </p:spPr>
        <p:txBody>
          <a:bodyPr wrap="square" rtlCol="0">
            <a:spAutoFit/>
          </a:bodyPr>
          <a:lstStyle/>
          <a:p>
            <a:r>
              <a:rPr lang="en-US" dirty="0"/>
              <a:t>Means in this area would appear randomly less than 5% of the time.</a:t>
            </a:r>
          </a:p>
        </p:txBody>
      </p:sp>
      <p:cxnSp>
        <p:nvCxnSpPr>
          <p:cNvPr id="23" name="Straight Arrow Connector 22"/>
          <p:cNvCxnSpPr/>
          <p:nvPr/>
        </p:nvCxnSpPr>
        <p:spPr>
          <a:xfrm flipH="1">
            <a:off x="6859828" y="3927779"/>
            <a:ext cx="793769" cy="1319646"/>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71232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6364918" y="5314091"/>
            <a:ext cx="802114" cy="103980"/>
          </a:xfrm>
          <a:custGeom>
            <a:avLst/>
            <a:gdLst>
              <a:gd name="connsiteX0" fmla="*/ 0 w 802114"/>
              <a:gd name="connsiteY0" fmla="*/ 103980 h 103980"/>
              <a:gd name="connsiteX1" fmla="*/ 7427 w 802114"/>
              <a:gd name="connsiteY1" fmla="*/ 0 h 103980"/>
              <a:gd name="connsiteX2" fmla="*/ 118832 w 802114"/>
              <a:gd name="connsiteY2" fmla="*/ 22282 h 103980"/>
              <a:gd name="connsiteX3" fmla="*/ 252518 w 802114"/>
              <a:gd name="connsiteY3" fmla="*/ 29709 h 103980"/>
              <a:gd name="connsiteX4" fmla="*/ 427052 w 802114"/>
              <a:gd name="connsiteY4" fmla="*/ 40849 h 103980"/>
              <a:gd name="connsiteX5" fmla="*/ 549597 w 802114"/>
              <a:gd name="connsiteY5" fmla="*/ 40849 h 103980"/>
              <a:gd name="connsiteX6" fmla="*/ 709277 w 802114"/>
              <a:gd name="connsiteY6" fmla="*/ 37136 h 103980"/>
              <a:gd name="connsiteX7" fmla="*/ 798400 w 802114"/>
              <a:gd name="connsiteY7" fmla="*/ 33422 h 103980"/>
              <a:gd name="connsiteX8" fmla="*/ 802114 w 802114"/>
              <a:gd name="connsiteY8" fmla="*/ 103980 h 103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114" h="103980">
                <a:moveTo>
                  <a:pt x="0" y="103980"/>
                </a:moveTo>
                <a:lnTo>
                  <a:pt x="7427" y="0"/>
                </a:lnTo>
                <a:lnTo>
                  <a:pt x="118832" y="22282"/>
                </a:lnTo>
                <a:lnTo>
                  <a:pt x="252518" y="29709"/>
                </a:lnTo>
                <a:lnTo>
                  <a:pt x="427052" y="40849"/>
                </a:lnTo>
                <a:lnTo>
                  <a:pt x="549597" y="40849"/>
                </a:lnTo>
                <a:lnTo>
                  <a:pt x="709277" y="37136"/>
                </a:lnTo>
                <a:lnTo>
                  <a:pt x="798400" y="33422"/>
                </a:lnTo>
                <a:lnTo>
                  <a:pt x="802114" y="103980"/>
                </a:lnTo>
              </a:path>
            </a:pathLst>
          </a:custGeom>
          <a:solidFill>
            <a:srgbClr val="FF0000"/>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6" name="Straight Connector 15"/>
          <p:cNvCxnSpPr/>
          <p:nvPr/>
        </p:nvCxnSpPr>
        <p:spPr>
          <a:xfrm flipH="1">
            <a:off x="4558652" y="1752600"/>
            <a:ext cx="13348" cy="39885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8" name="Freeform 1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Title 3"/>
          <p:cNvSpPr>
            <a:spLocks noGrp="1"/>
          </p:cNvSpPr>
          <p:nvPr>
            <p:ph type="title"/>
          </p:nvPr>
        </p:nvSpPr>
        <p:spPr/>
        <p:txBody>
          <a:bodyPr>
            <a:normAutofit/>
          </a:bodyPr>
          <a:lstStyle/>
          <a:p>
            <a:r>
              <a:rPr lang="en-US" dirty="0"/>
              <a:t>Avoiding Type II Errors</a:t>
            </a:r>
          </a:p>
        </p:txBody>
      </p:sp>
      <p:cxnSp>
        <p:nvCxnSpPr>
          <p:cNvPr id="21" name="Straight Connector 20"/>
          <p:cNvCxnSpPr/>
          <p:nvPr/>
        </p:nvCxnSpPr>
        <p:spPr>
          <a:xfrm flipH="1">
            <a:off x="6369930" y="3927779"/>
            <a:ext cx="6069" cy="18133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113923" y="3551507"/>
            <a:ext cx="1332434" cy="369332"/>
          </a:xfrm>
          <a:prstGeom prst="rect">
            <a:avLst/>
          </a:prstGeom>
          <a:noFill/>
        </p:spPr>
        <p:txBody>
          <a:bodyPr wrap="square" rtlCol="0">
            <a:spAutoFit/>
          </a:bodyPr>
          <a:lstStyle/>
          <a:p>
            <a:r>
              <a:rPr lang="en-US" dirty="0"/>
              <a:t>.05</a:t>
            </a:r>
          </a:p>
        </p:txBody>
      </p:sp>
      <p:cxnSp>
        <p:nvCxnSpPr>
          <p:cNvPr id="23" name="Straight Arrow Connector 22"/>
          <p:cNvCxnSpPr/>
          <p:nvPr/>
        </p:nvCxnSpPr>
        <p:spPr>
          <a:xfrm>
            <a:off x="6113922" y="2105025"/>
            <a:ext cx="1" cy="306656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457200" y="1612664"/>
            <a:ext cx="3010313" cy="3693319"/>
          </a:xfrm>
          <a:prstGeom prst="rect">
            <a:avLst/>
          </a:prstGeom>
          <a:noFill/>
        </p:spPr>
        <p:txBody>
          <a:bodyPr wrap="square" rtlCol="0">
            <a:spAutoFit/>
          </a:bodyPr>
          <a:lstStyle/>
          <a:p>
            <a:r>
              <a:rPr lang="en-US" dirty="0"/>
              <a:t>Sometimes a mean score would not be identified as significant because it is likely to appear randomly more than 5% of the time.</a:t>
            </a:r>
          </a:p>
          <a:p>
            <a:endParaRPr lang="en-US" dirty="0"/>
          </a:p>
          <a:p>
            <a:r>
              <a:rPr lang="en-US" dirty="0"/>
              <a:t>Sometimes that mean score represents a real world change in what is being measured but the difference isn’t enough to be significant.</a:t>
            </a:r>
          </a:p>
          <a:p>
            <a:endParaRPr lang="en-US" dirty="0"/>
          </a:p>
          <a:p>
            <a:r>
              <a:rPr lang="en-US" dirty="0"/>
              <a:t>Type II Error</a:t>
            </a:r>
          </a:p>
        </p:txBody>
      </p:sp>
    </p:spTree>
    <p:extLst>
      <p:ext uri="{BB962C8B-B14F-4D97-AF65-F5344CB8AC3E}">
        <p14:creationId xmlns:p14="http://schemas.microsoft.com/office/powerpoint/2010/main" val="3467316121"/>
      </p:ext>
    </p:extLst>
  </p:cSld>
  <p:clrMapOvr>
    <a:masterClrMapping/>
  </p:clrMapOvr>
</p:sld>
</file>

<file path=ppt/theme/theme1.xml><?xml version="1.0" encoding="utf-8"?>
<a:theme xmlns:a="http://schemas.openxmlformats.org/drawingml/2006/main" name="JBC Gener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JBC General.thmx</Template>
  <TotalTime>1742</TotalTime>
  <Words>1391</Words>
  <Application>Microsoft Macintosh PowerPoint</Application>
  <PresentationFormat>On-screen Show (4:3)</PresentationFormat>
  <Paragraphs>246</Paragraphs>
  <Slides>31</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8" baseType="lpstr">
      <vt:lpstr>ＭＳ Ｐゴシック</vt:lpstr>
      <vt:lpstr>Arial</vt:lpstr>
      <vt:lpstr>Calibri</vt:lpstr>
      <vt:lpstr>Times</vt:lpstr>
      <vt:lpstr>JBC General</vt:lpstr>
      <vt:lpstr>Custom Design</vt:lpstr>
      <vt:lpstr>Document</vt:lpstr>
      <vt:lpstr>Statistical Power</vt:lpstr>
      <vt:lpstr>First: Effect Size</vt:lpstr>
      <vt:lpstr>Effect Size: Cohen’s d</vt:lpstr>
      <vt:lpstr>Effect Size: Eta Squared (η2)</vt:lpstr>
      <vt:lpstr>Effect Size</vt:lpstr>
      <vt:lpstr>Effect Size</vt:lpstr>
      <vt:lpstr>Now: Inferential Mistakes</vt:lpstr>
      <vt:lpstr>Avoiding Type II Errors</vt:lpstr>
      <vt:lpstr>Avoiding Type II Errors</vt:lpstr>
      <vt:lpstr>Avoiding Type II Errors</vt:lpstr>
      <vt:lpstr>Avoiding Type II Errors</vt:lpstr>
      <vt:lpstr>Power</vt:lpstr>
      <vt:lpstr>Power</vt:lpstr>
      <vt:lpstr>Power and Effect Size</vt:lpstr>
      <vt:lpstr>Power and Effect Size</vt:lpstr>
      <vt:lpstr>While we are here …</vt:lpstr>
      <vt:lpstr>Avoiding Type I Errors</vt:lpstr>
      <vt:lpstr>Avoiding Type I Errors</vt:lpstr>
      <vt:lpstr>Avoiding Type I Errors</vt:lpstr>
      <vt:lpstr>Avoiding Type I Errors</vt:lpstr>
      <vt:lpstr>Sample Sizes</vt:lpstr>
      <vt:lpstr>Examples</vt:lpstr>
      <vt:lpstr>Power and Effect Size</vt:lpstr>
      <vt:lpstr>Analysis</vt:lpstr>
      <vt:lpstr>Inferential Statistics</vt:lpstr>
      <vt:lpstr>Testing Group Differences</vt:lpstr>
      <vt:lpstr>Post Hoc Tests</vt:lpstr>
      <vt:lpstr>Practical Significance (not inferential)</vt:lpstr>
      <vt:lpstr>Testing Group Differences (Things We Haven’t Done)</vt:lpstr>
      <vt:lpstr>Correlational Statistics</vt:lpstr>
      <vt:lpstr>How Do Variables Relate?</vt:lpstr>
    </vt:vector>
  </TitlesOfParts>
  <Company>University of Portland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Power</dc:title>
  <dc:creator>Jim Carroll</dc:creator>
  <cp:lastModifiedBy>Microsoft Office User</cp:lastModifiedBy>
  <cp:revision>48</cp:revision>
  <dcterms:created xsi:type="dcterms:W3CDTF">2013-11-19T15:41:52Z</dcterms:created>
  <dcterms:modified xsi:type="dcterms:W3CDTF">2019-03-11T16:03:35Z</dcterms:modified>
</cp:coreProperties>
</file>