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 ContentType="video/unknown"/>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5"/>
  </p:notesMasterIdLst>
  <p:sldIdLst>
    <p:sldId id="320" r:id="rId2"/>
    <p:sldId id="322" r:id="rId3"/>
    <p:sldId id="312" r:id="rId4"/>
    <p:sldId id="318" r:id="rId5"/>
    <p:sldId id="313" r:id="rId6"/>
    <p:sldId id="317" r:id="rId7"/>
    <p:sldId id="262" r:id="rId8"/>
    <p:sldId id="264" r:id="rId9"/>
    <p:sldId id="271" r:id="rId10"/>
    <p:sldId id="257" r:id="rId11"/>
    <p:sldId id="258" r:id="rId12"/>
    <p:sldId id="272" r:id="rId13"/>
    <p:sldId id="273" r:id="rId14"/>
    <p:sldId id="274" r:id="rId15"/>
    <p:sldId id="275" r:id="rId16"/>
    <p:sldId id="299" r:id="rId17"/>
    <p:sldId id="300" r:id="rId18"/>
    <p:sldId id="301" r:id="rId19"/>
    <p:sldId id="302" r:id="rId20"/>
    <p:sldId id="303" r:id="rId21"/>
    <p:sldId id="304" r:id="rId22"/>
    <p:sldId id="305" r:id="rId23"/>
    <p:sldId id="306" r:id="rId24"/>
    <p:sldId id="307" r:id="rId25"/>
    <p:sldId id="309" r:id="rId26"/>
    <p:sldId id="308" r:id="rId27"/>
    <p:sldId id="310" r:id="rId28"/>
    <p:sldId id="276" r:id="rId29"/>
    <p:sldId id="277" r:id="rId30"/>
    <p:sldId id="278" r:id="rId31"/>
    <p:sldId id="319" r:id="rId32"/>
    <p:sldId id="287" r:id="rId33"/>
    <p:sldId id="291" r:id="rId34"/>
    <p:sldId id="290" r:id="rId35"/>
    <p:sldId id="288" r:id="rId36"/>
    <p:sldId id="289" r:id="rId37"/>
    <p:sldId id="292" r:id="rId38"/>
    <p:sldId id="293" r:id="rId39"/>
    <p:sldId id="285" r:id="rId40"/>
    <p:sldId id="295" r:id="rId41"/>
    <p:sldId id="294" r:id="rId42"/>
    <p:sldId id="296" r:id="rId43"/>
    <p:sldId id="297" r:id="rId4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128"/>
        <a:cs typeface="+mn-cs"/>
      </a:defRPr>
    </a:lvl5pPr>
    <a:lvl6pPr marL="2286000" algn="l" defTabSz="914400" rtl="0" eaLnBrk="1" latinLnBrk="0" hangingPunct="1">
      <a:defRPr sz="2400" kern="1200">
        <a:solidFill>
          <a:schemeClr val="tx1"/>
        </a:solidFill>
        <a:latin typeface="Times" charset="0"/>
        <a:ea typeface="ＭＳ Ｐゴシック" charset="-128"/>
        <a:cs typeface="+mn-cs"/>
      </a:defRPr>
    </a:lvl6pPr>
    <a:lvl7pPr marL="2743200" algn="l" defTabSz="914400" rtl="0" eaLnBrk="1" latinLnBrk="0" hangingPunct="1">
      <a:defRPr sz="2400" kern="1200">
        <a:solidFill>
          <a:schemeClr val="tx1"/>
        </a:solidFill>
        <a:latin typeface="Times" charset="0"/>
        <a:ea typeface="ＭＳ Ｐゴシック" charset="-128"/>
        <a:cs typeface="+mn-cs"/>
      </a:defRPr>
    </a:lvl7pPr>
    <a:lvl8pPr marL="3200400" algn="l" defTabSz="914400" rtl="0" eaLnBrk="1" latinLnBrk="0" hangingPunct="1">
      <a:defRPr sz="2400" kern="1200">
        <a:solidFill>
          <a:schemeClr val="tx1"/>
        </a:solidFill>
        <a:latin typeface="Times" charset="0"/>
        <a:ea typeface="ＭＳ Ｐゴシック" charset="-128"/>
        <a:cs typeface="+mn-cs"/>
      </a:defRPr>
    </a:lvl8pPr>
    <a:lvl9pPr marL="3657600" algn="l" defTabSz="914400" rtl="0" eaLnBrk="1" latinLnBrk="0" hangingPunct="1">
      <a:defRPr sz="2400" kern="1200">
        <a:solidFill>
          <a:schemeClr val="tx1"/>
        </a:solidFill>
        <a:latin typeface="Times"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84"/>
    <p:restoredTop sz="91639"/>
  </p:normalViewPr>
  <p:slideViewPr>
    <p:cSldViewPr>
      <p:cViewPr varScale="1">
        <p:scale>
          <a:sx n="89" d="100"/>
          <a:sy n="89" d="100"/>
        </p:scale>
        <p:origin x="199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CF5AF7-A438-034E-9C7F-E1D1957DBC20}" type="datetimeFigureOut">
              <a:rPr lang="en-US" smtClean="0"/>
              <a:t>7/9/18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97192A-A275-0E45-A68B-C690509B3C43}" type="slidenum">
              <a:rPr lang="en-US" smtClean="0"/>
              <a:t>‹#›</a:t>
            </a:fld>
            <a:endParaRPr lang="en-US"/>
          </a:p>
        </p:txBody>
      </p:sp>
    </p:spTree>
    <p:extLst>
      <p:ext uri="{BB962C8B-B14F-4D97-AF65-F5344CB8AC3E}">
        <p14:creationId xmlns:p14="http://schemas.microsoft.com/office/powerpoint/2010/main" val="19862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5B443B-2208-274B-9423-A2176B9E41EC}" type="slidenum">
              <a:rPr lang="en-US" smtClean="0"/>
              <a:t>22</a:t>
            </a:fld>
            <a:endParaRPr lang="en-US"/>
          </a:p>
        </p:txBody>
      </p:sp>
    </p:spTree>
    <p:extLst>
      <p:ext uri="{BB962C8B-B14F-4D97-AF65-F5344CB8AC3E}">
        <p14:creationId xmlns:p14="http://schemas.microsoft.com/office/powerpoint/2010/main" val="1942363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550DA7-7D6A-5349-A705-5D2EF04AB6A8}" type="slidenum">
              <a:rPr lang="en-US" altLang="en-US"/>
              <a:pPr>
                <a:defRPr/>
              </a:pPr>
              <a:t>‹#›</a:t>
            </a:fld>
            <a:endParaRPr lang="en-US" altLang="en-US"/>
          </a:p>
        </p:txBody>
      </p:sp>
    </p:spTree>
    <p:extLst>
      <p:ext uri="{BB962C8B-B14F-4D97-AF65-F5344CB8AC3E}">
        <p14:creationId xmlns:p14="http://schemas.microsoft.com/office/powerpoint/2010/main" val="1369321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653818-EE33-FA40-861D-2F299A8AEF9A}" type="slidenum">
              <a:rPr lang="en-US" altLang="en-US"/>
              <a:pPr>
                <a:defRPr/>
              </a:pPr>
              <a:t>‹#›</a:t>
            </a:fld>
            <a:endParaRPr lang="en-US" altLang="en-US"/>
          </a:p>
        </p:txBody>
      </p:sp>
    </p:spTree>
    <p:extLst>
      <p:ext uri="{BB962C8B-B14F-4D97-AF65-F5344CB8AC3E}">
        <p14:creationId xmlns:p14="http://schemas.microsoft.com/office/powerpoint/2010/main" val="197764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02098A-1E49-B143-809B-E4B4B9CBA548}" type="slidenum">
              <a:rPr lang="en-US" altLang="en-US"/>
              <a:pPr>
                <a:defRPr/>
              </a:pPr>
              <a:t>‹#›</a:t>
            </a:fld>
            <a:endParaRPr lang="en-US" altLang="en-US"/>
          </a:p>
        </p:txBody>
      </p:sp>
    </p:spTree>
    <p:extLst>
      <p:ext uri="{BB962C8B-B14F-4D97-AF65-F5344CB8AC3E}">
        <p14:creationId xmlns:p14="http://schemas.microsoft.com/office/powerpoint/2010/main" val="1470503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B2F315-BBF3-5A49-AF13-B9DA89E281E6}" type="slidenum">
              <a:rPr lang="en-US" altLang="en-US"/>
              <a:pPr>
                <a:defRPr/>
              </a:pPr>
              <a:t>‹#›</a:t>
            </a:fld>
            <a:endParaRPr lang="en-US" altLang="en-US"/>
          </a:p>
        </p:txBody>
      </p:sp>
    </p:spTree>
    <p:extLst>
      <p:ext uri="{BB962C8B-B14F-4D97-AF65-F5344CB8AC3E}">
        <p14:creationId xmlns:p14="http://schemas.microsoft.com/office/powerpoint/2010/main" val="745425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B5B137-0F54-2749-AA20-DCF1E62ACDCC}" type="slidenum">
              <a:rPr lang="en-US" altLang="en-US"/>
              <a:pPr>
                <a:defRPr/>
              </a:pPr>
              <a:t>‹#›</a:t>
            </a:fld>
            <a:endParaRPr lang="en-US" altLang="en-US"/>
          </a:p>
        </p:txBody>
      </p:sp>
    </p:spTree>
    <p:extLst>
      <p:ext uri="{BB962C8B-B14F-4D97-AF65-F5344CB8AC3E}">
        <p14:creationId xmlns:p14="http://schemas.microsoft.com/office/powerpoint/2010/main" val="396473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21B06D-06A3-3E42-A0BF-B0BB41EE1E26}" type="slidenum">
              <a:rPr lang="en-US" altLang="en-US"/>
              <a:pPr>
                <a:defRPr/>
              </a:pPr>
              <a:t>‹#›</a:t>
            </a:fld>
            <a:endParaRPr lang="en-US" altLang="en-US"/>
          </a:p>
        </p:txBody>
      </p:sp>
    </p:spTree>
    <p:extLst>
      <p:ext uri="{BB962C8B-B14F-4D97-AF65-F5344CB8AC3E}">
        <p14:creationId xmlns:p14="http://schemas.microsoft.com/office/powerpoint/2010/main" val="1308044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4278C5-6AE1-B049-83A3-BA2CD959DEC3}" type="slidenum">
              <a:rPr lang="en-US" altLang="en-US"/>
              <a:pPr>
                <a:defRPr/>
              </a:pPr>
              <a:t>‹#›</a:t>
            </a:fld>
            <a:endParaRPr lang="en-US" altLang="en-US"/>
          </a:p>
        </p:txBody>
      </p:sp>
    </p:spTree>
    <p:extLst>
      <p:ext uri="{BB962C8B-B14F-4D97-AF65-F5344CB8AC3E}">
        <p14:creationId xmlns:p14="http://schemas.microsoft.com/office/powerpoint/2010/main" val="1346811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539B99-D0C9-D649-BF4C-F187276EC050}" type="slidenum">
              <a:rPr lang="en-US" altLang="en-US"/>
              <a:pPr>
                <a:defRPr/>
              </a:pPr>
              <a:t>‹#›</a:t>
            </a:fld>
            <a:endParaRPr lang="en-US" altLang="en-US"/>
          </a:p>
        </p:txBody>
      </p:sp>
    </p:spTree>
    <p:extLst>
      <p:ext uri="{BB962C8B-B14F-4D97-AF65-F5344CB8AC3E}">
        <p14:creationId xmlns:p14="http://schemas.microsoft.com/office/powerpoint/2010/main" val="1569229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4ADE7AE-EB3A-2F44-BF50-E145948B7E17}" type="slidenum">
              <a:rPr lang="en-US" altLang="en-US"/>
              <a:pPr>
                <a:defRPr/>
              </a:pPr>
              <a:t>‹#›</a:t>
            </a:fld>
            <a:endParaRPr lang="en-US" altLang="en-US"/>
          </a:p>
        </p:txBody>
      </p:sp>
    </p:spTree>
    <p:extLst>
      <p:ext uri="{BB962C8B-B14F-4D97-AF65-F5344CB8AC3E}">
        <p14:creationId xmlns:p14="http://schemas.microsoft.com/office/powerpoint/2010/main" val="705178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4C170C-846A-1048-9016-A7AD80CB146F}" type="slidenum">
              <a:rPr lang="en-US" altLang="en-US"/>
              <a:pPr>
                <a:defRPr/>
              </a:pPr>
              <a:t>‹#›</a:t>
            </a:fld>
            <a:endParaRPr lang="en-US" altLang="en-US"/>
          </a:p>
        </p:txBody>
      </p:sp>
    </p:spTree>
    <p:extLst>
      <p:ext uri="{BB962C8B-B14F-4D97-AF65-F5344CB8AC3E}">
        <p14:creationId xmlns:p14="http://schemas.microsoft.com/office/powerpoint/2010/main" val="1590079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6D94F3-DF33-EF4A-8211-504C0CB5ECE0}" type="slidenum">
              <a:rPr lang="en-US" altLang="en-US"/>
              <a:pPr>
                <a:defRPr/>
              </a:pPr>
              <a:t>‹#›</a:t>
            </a:fld>
            <a:endParaRPr lang="en-US" altLang="en-US"/>
          </a:p>
        </p:txBody>
      </p:sp>
    </p:spTree>
    <p:extLst>
      <p:ext uri="{BB962C8B-B14F-4D97-AF65-F5344CB8AC3E}">
        <p14:creationId xmlns:p14="http://schemas.microsoft.com/office/powerpoint/2010/main" val="434248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79591D47-141E-D340-9AC1-40C82C5F5FC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package" Target="../embeddings/Microsoft_Word_Document.docx"/></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tif"/><Relationship Id="rId1" Type="http://schemas.microsoft.com/office/2007/relationships/media" Target="../media/media1.tif"/><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Validity</a:t>
            </a:r>
          </a:p>
        </p:txBody>
      </p:sp>
      <p:sp>
        <p:nvSpPr>
          <p:cNvPr id="3" name="Content Placeholder 2"/>
          <p:cNvSpPr>
            <a:spLocks noGrp="1"/>
          </p:cNvSpPr>
          <p:nvPr>
            <p:ph type="subTitle" idx="1"/>
          </p:nvPr>
        </p:nvSpPr>
        <p:spPr/>
        <p:txBody>
          <a:bodyPr/>
          <a:lstStyle/>
          <a:p>
            <a:r>
              <a:rPr lang="en-US" dirty="0">
                <a:solidFill>
                  <a:schemeClr val="tx1"/>
                </a:solidFill>
              </a:rPr>
              <a:t>When is research valid?</a:t>
            </a:r>
          </a:p>
        </p:txBody>
      </p:sp>
    </p:spTree>
    <p:extLst>
      <p:ext uri="{BB962C8B-B14F-4D97-AF65-F5344CB8AC3E}">
        <p14:creationId xmlns:p14="http://schemas.microsoft.com/office/powerpoint/2010/main" val="1213297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bwMode="auto">
          <a:xfrm>
            <a:off x="6096000" y="2133600"/>
            <a:ext cx="1905000" cy="1905000"/>
          </a:xfrm>
          <a:prstGeom prst="ellipse">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9" name="Title 8"/>
          <p:cNvSpPr>
            <a:spLocks noGrp="1"/>
          </p:cNvSpPr>
          <p:nvPr>
            <p:ph type="title"/>
          </p:nvPr>
        </p:nvSpPr>
        <p:spPr/>
        <p:txBody>
          <a:bodyPr/>
          <a:lstStyle/>
          <a:p>
            <a:r>
              <a:rPr lang="en-US" dirty="0"/>
              <a:t>Observation</a:t>
            </a:r>
          </a:p>
        </p:txBody>
      </p:sp>
      <p:grpSp>
        <p:nvGrpSpPr>
          <p:cNvPr id="13" name="Group 12"/>
          <p:cNvGrpSpPr/>
          <p:nvPr/>
        </p:nvGrpSpPr>
        <p:grpSpPr>
          <a:xfrm>
            <a:off x="990600" y="2133600"/>
            <a:ext cx="1905000" cy="1905000"/>
            <a:chOff x="990600" y="2133600"/>
            <a:chExt cx="1905000" cy="1905000"/>
          </a:xfrm>
        </p:grpSpPr>
        <p:sp>
          <p:nvSpPr>
            <p:cNvPr id="5" name="Oval 4"/>
            <p:cNvSpPr/>
            <p:nvPr/>
          </p:nvSpPr>
          <p:spPr bwMode="auto">
            <a:xfrm>
              <a:off x="990600" y="2133600"/>
              <a:ext cx="1905000" cy="1905000"/>
            </a:xfrm>
            <a:prstGeom prst="ellips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2" name="TextBox 11"/>
            <p:cNvSpPr txBox="1"/>
            <p:nvPr/>
          </p:nvSpPr>
          <p:spPr>
            <a:xfrm>
              <a:off x="1028700" y="2438400"/>
              <a:ext cx="1828800" cy="457200"/>
            </a:xfrm>
            <a:prstGeom prst="rect">
              <a:avLst/>
            </a:prstGeom>
            <a:noFill/>
          </p:spPr>
          <p:txBody>
            <a:bodyPr wrap="square" rtlCol="0">
              <a:spAutoFit/>
            </a:bodyPr>
            <a:lstStyle/>
            <a:p>
              <a:pPr algn="ctr"/>
              <a:r>
                <a:rPr lang="en-US" dirty="0"/>
                <a:t>Researcher</a:t>
              </a:r>
            </a:p>
          </p:txBody>
        </p:sp>
      </p:grpSp>
    </p:spTree>
    <p:extLst>
      <p:ext uri="{BB962C8B-B14F-4D97-AF65-F5344CB8AC3E}">
        <p14:creationId xmlns:p14="http://schemas.microsoft.com/office/powerpoint/2010/main" val="2058657199"/>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7556E-17 0 L 0.27917 -0.00556 " pathEditMode="relative" rAng="0" ptsTypes="AA">
                                      <p:cBhvr>
                                        <p:cTn id="6" dur="2000" fill="hold"/>
                                        <p:tgtEl>
                                          <p:spTgt spid="13"/>
                                        </p:tgtEl>
                                        <p:attrNameLst>
                                          <p:attrName>ppt_x</p:attrName>
                                          <p:attrName>ppt_y</p:attrName>
                                        </p:attrNameLst>
                                      </p:cBhvr>
                                      <p:rCtr x="13958" y="-278"/>
                                    </p:animMotion>
                                  </p:childTnLst>
                                </p:cTn>
                              </p:par>
                              <p:par>
                                <p:cTn id="7" presetID="6" presetClass="emph" presetSubtype="0" repeatCount="0" fill="hold" grpId="1" nodeType="withEffect">
                                  <p:stCondLst>
                                    <p:cond delay="300"/>
                                  </p:stCondLst>
                                  <p:childTnLst>
                                    <p:animScale>
                                      <p:cBhvr>
                                        <p:cTn id="8" dur="1500" fill="hold"/>
                                        <p:tgtEl>
                                          <p:spTgt spid="7"/>
                                        </p:tgtEl>
                                      </p:cBhvr>
                                      <p:by x="50000" y="50000"/>
                                    </p:animScale>
                                  </p:childTnLst>
                                </p:cTn>
                              </p:par>
                            </p:childTnLst>
                          </p:cTn>
                        </p:par>
                        <p:par>
                          <p:cTn id="9" fill="hold">
                            <p:stCondLst>
                              <p:cond delay="2000"/>
                            </p:stCondLst>
                            <p:childTnLst>
                              <p:par>
                                <p:cTn id="10" presetID="6" presetClass="emph" presetSubtype="0" repeatCount="0" fill="hold" grpId="0" nodeType="afterEffect">
                                  <p:stCondLst>
                                    <p:cond delay="0"/>
                                  </p:stCondLst>
                                  <p:childTnLst>
                                    <p:animScale>
                                      <p:cBhvr>
                                        <p:cTn id="11" dur="2000" fill="hold"/>
                                        <p:tgtEl>
                                          <p:spTgt spid="7"/>
                                        </p:tgtEl>
                                      </p:cBhvr>
                                      <p:by x="200000" y="200000"/>
                                    </p:animScale>
                                  </p:childTnLst>
                                </p:cTn>
                              </p:par>
                              <p:par>
                                <p:cTn id="12" presetID="42" presetClass="path" presetSubtype="0" accel="50000" decel="50000" fill="hold" nodeType="withEffect">
                                  <p:stCondLst>
                                    <p:cond delay="0"/>
                                  </p:stCondLst>
                                  <p:childTnLst>
                                    <p:animMotion origin="layout" path="M 0.27917 -0.00556 L 3.33333E-6 -4.44444E-6 " pathEditMode="relative" rAng="0" ptsTypes="AA">
                                      <p:cBhvr>
                                        <p:cTn id="13" dur="2000" fill="hold"/>
                                        <p:tgtEl>
                                          <p:spTgt spid="13"/>
                                        </p:tgtEl>
                                        <p:attrNameLst>
                                          <p:attrName>ppt_x</p:attrName>
                                          <p:attrName>ppt_y</p:attrName>
                                        </p:attrNameLst>
                                      </p:cBhvr>
                                      <p:rCtr x="-137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bwMode="auto">
          <a:xfrm>
            <a:off x="6096000" y="2133600"/>
            <a:ext cx="1905000" cy="1905000"/>
          </a:xfrm>
          <a:prstGeom prst="ellipse">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 name="Title 1"/>
          <p:cNvSpPr>
            <a:spLocks noGrp="1"/>
          </p:cNvSpPr>
          <p:nvPr>
            <p:ph type="title"/>
          </p:nvPr>
        </p:nvSpPr>
        <p:spPr/>
        <p:txBody>
          <a:bodyPr/>
          <a:lstStyle/>
          <a:p>
            <a:r>
              <a:rPr lang="en-US" dirty="0"/>
              <a:t>Observation</a:t>
            </a:r>
          </a:p>
        </p:txBody>
      </p:sp>
      <p:grpSp>
        <p:nvGrpSpPr>
          <p:cNvPr id="11" name="Group 10"/>
          <p:cNvGrpSpPr/>
          <p:nvPr/>
        </p:nvGrpSpPr>
        <p:grpSpPr>
          <a:xfrm>
            <a:off x="990600" y="2133600"/>
            <a:ext cx="1905000" cy="1905000"/>
            <a:chOff x="990600" y="2133600"/>
            <a:chExt cx="1905000" cy="1905000"/>
          </a:xfrm>
        </p:grpSpPr>
        <p:sp>
          <p:nvSpPr>
            <p:cNvPr id="12" name="Oval 11"/>
            <p:cNvSpPr/>
            <p:nvPr/>
          </p:nvSpPr>
          <p:spPr bwMode="auto">
            <a:xfrm>
              <a:off x="990600" y="2133600"/>
              <a:ext cx="1905000" cy="1905000"/>
            </a:xfrm>
            <a:prstGeom prst="ellips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3" name="TextBox 12"/>
            <p:cNvSpPr txBox="1"/>
            <p:nvPr/>
          </p:nvSpPr>
          <p:spPr>
            <a:xfrm>
              <a:off x="1028700" y="2438400"/>
              <a:ext cx="1828800" cy="457200"/>
            </a:xfrm>
            <a:prstGeom prst="rect">
              <a:avLst/>
            </a:prstGeom>
            <a:noFill/>
          </p:spPr>
          <p:txBody>
            <a:bodyPr wrap="square" rtlCol="0">
              <a:spAutoFit/>
            </a:bodyPr>
            <a:lstStyle/>
            <a:p>
              <a:pPr algn="ctr"/>
              <a:r>
                <a:rPr lang="en-US" dirty="0"/>
                <a:t>Researcher</a:t>
              </a:r>
            </a:p>
          </p:txBody>
        </p:sp>
      </p:grpSp>
      <p:grpSp>
        <p:nvGrpSpPr>
          <p:cNvPr id="8" name="Group 7"/>
          <p:cNvGrpSpPr/>
          <p:nvPr/>
        </p:nvGrpSpPr>
        <p:grpSpPr>
          <a:xfrm>
            <a:off x="2659294" y="1542871"/>
            <a:ext cx="3817706" cy="1505129"/>
            <a:chOff x="2697394" y="1542871"/>
            <a:chExt cx="3817706" cy="1505129"/>
          </a:xfrm>
        </p:grpSpPr>
        <p:cxnSp>
          <p:nvCxnSpPr>
            <p:cNvPr id="9" name="Straight Arrow Connector 8"/>
            <p:cNvCxnSpPr/>
            <p:nvPr/>
          </p:nvCxnSpPr>
          <p:spPr bwMode="auto">
            <a:xfrm>
              <a:off x="3048000" y="3048000"/>
              <a:ext cx="2971800" cy="0"/>
            </a:xfrm>
            <a:prstGeom prst="straightConnector1">
              <a:avLst/>
            </a:prstGeom>
            <a:solidFill>
              <a:schemeClr val="accent1"/>
            </a:solidFill>
            <a:ln w="38100" cap="flat" cmpd="sng" algn="ctr">
              <a:solidFill>
                <a:schemeClr val="tx2"/>
              </a:solidFill>
              <a:prstDash val="solid"/>
              <a:round/>
              <a:headEnd type="triangle"/>
              <a:tailEnd type="triangle"/>
            </a:ln>
            <a:effectLst>
              <a:outerShdw blurRad="50800" dist="38100" dir="2700000" algn="tl" rotWithShape="0">
                <a:prstClr val="black">
                  <a:alpha val="40000"/>
                </a:prstClr>
              </a:outerShdw>
            </a:effectLst>
            <a:extLst/>
          </p:spPr>
        </p:cxnSp>
        <p:sp>
          <p:nvSpPr>
            <p:cNvPr id="10" name="TextBox 9"/>
            <p:cNvSpPr txBox="1"/>
            <p:nvPr/>
          </p:nvSpPr>
          <p:spPr>
            <a:xfrm>
              <a:off x="2697394" y="1542871"/>
              <a:ext cx="3817706" cy="1200329"/>
            </a:xfrm>
            <a:prstGeom prst="rect">
              <a:avLst/>
            </a:prstGeom>
            <a:noFill/>
          </p:spPr>
          <p:txBody>
            <a:bodyPr wrap="square" rtlCol="0">
              <a:spAutoFit/>
            </a:bodyPr>
            <a:lstStyle/>
            <a:p>
              <a:pPr algn="ctr"/>
              <a:r>
                <a:rPr lang="en-US" dirty="0"/>
                <a:t>When does researcher proximity affect the behavior of those observed?</a:t>
              </a:r>
            </a:p>
          </p:txBody>
        </p:sp>
      </p:grpSp>
      <p:sp>
        <p:nvSpPr>
          <p:cNvPr id="14" name="TextBox 13"/>
          <p:cNvSpPr txBox="1"/>
          <p:nvPr/>
        </p:nvSpPr>
        <p:spPr>
          <a:xfrm>
            <a:off x="2286000" y="3588603"/>
            <a:ext cx="4419600" cy="830997"/>
          </a:xfrm>
          <a:prstGeom prst="rect">
            <a:avLst/>
          </a:prstGeom>
          <a:noFill/>
        </p:spPr>
        <p:txBody>
          <a:bodyPr wrap="square" rtlCol="0">
            <a:spAutoFit/>
          </a:bodyPr>
          <a:lstStyle/>
          <a:p>
            <a:pPr algn="ctr"/>
            <a:r>
              <a:rPr lang="en-US" dirty="0"/>
              <a:t>When does observation </a:t>
            </a:r>
            <a:br>
              <a:rPr lang="en-US" dirty="0"/>
            </a:br>
            <a:r>
              <a:rPr lang="en-US" dirty="0"/>
              <a:t>become </a:t>
            </a:r>
            <a:r>
              <a:rPr lang="en-US" i="1" dirty="0"/>
              <a:t>participant observation</a:t>
            </a:r>
            <a:r>
              <a:rPr lang="en-US" dirty="0"/>
              <a:t>?</a:t>
            </a:r>
          </a:p>
        </p:txBody>
      </p:sp>
    </p:spTree>
    <p:extLst>
      <p:ext uri="{BB962C8B-B14F-4D97-AF65-F5344CB8AC3E}">
        <p14:creationId xmlns:p14="http://schemas.microsoft.com/office/powerpoint/2010/main" val="1069755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7556E-17 0 L 0.27917 -0.00556 " pathEditMode="relative" rAng="0" ptsTypes="AA">
                                      <p:cBhvr>
                                        <p:cTn id="6" dur="2000" fill="hold"/>
                                        <p:tgtEl>
                                          <p:spTgt spid="11"/>
                                        </p:tgtEl>
                                        <p:attrNameLst>
                                          <p:attrName>ppt_x</p:attrName>
                                          <p:attrName>ppt_y</p:attrName>
                                        </p:attrNameLst>
                                      </p:cBhvr>
                                      <p:rCtr x="13958" y="-278"/>
                                    </p:animMotion>
                                  </p:childTnLst>
                                </p:cTn>
                              </p:par>
                              <p:par>
                                <p:cTn id="7" presetID="6" presetClass="emph" presetSubtype="0" repeatCount="0" fill="hold" grpId="1" nodeType="withEffect">
                                  <p:stCondLst>
                                    <p:cond delay="300"/>
                                  </p:stCondLst>
                                  <p:childTnLst>
                                    <p:animScale>
                                      <p:cBhvr>
                                        <p:cTn id="8" dur="1500" fill="hold"/>
                                        <p:tgtEl>
                                          <p:spTgt spid="7"/>
                                        </p:tgtEl>
                                      </p:cBhvr>
                                      <p:by x="150000" y="150000"/>
                                    </p:animScale>
                                  </p:childTnLst>
                                </p:cTn>
                              </p:par>
                            </p:childTnLst>
                          </p:cTn>
                        </p:par>
                        <p:par>
                          <p:cTn id="9" fill="hold">
                            <p:stCondLst>
                              <p:cond delay="2000"/>
                            </p:stCondLst>
                            <p:childTnLst>
                              <p:par>
                                <p:cTn id="10" presetID="6" presetClass="emph" presetSubtype="0" repeatCount="0" fill="hold" grpId="0" nodeType="afterEffect">
                                  <p:stCondLst>
                                    <p:cond delay="0"/>
                                  </p:stCondLst>
                                  <p:childTnLst>
                                    <p:animScale>
                                      <p:cBhvr>
                                        <p:cTn id="11" dur="2000" fill="hold"/>
                                        <p:tgtEl>
                                          <p:spTgt spid="7"/>
                                        </p:tgtEl>
                                      </p:cBhvr>
                                      <p:by x="66000" y="66000"/>
                                    </p:animScale>
                                  </p:childTnLst>
                                </p:cTn>
                              </p:par>
                              <p:par>
                                <p:cTn id="12" presetID="42" presetClass="path" presetSubtype="0" accel="50000" decel="50000" fill="hold" nodeType="withEffect">
                                  <p:stCondLst>
                                    <p:cond delay="0"/>
                                  </p:stCondLst>
                                  <p:childTnLst>
                                    <p:animMotion origin="layout" path="M 0.27917 -0.00556 L 3.33333E-6 -4.44444E-6 " pathEditMode="relative" rAng="0" ptsTypes="AA">
                                      <p:cBhvr>
                                        <p:cTn id="13" dur="2000" fill="hold"/>
                                        <p:tgtEl>
                                          <p:spTgt spid="11"/>
                                        </p:tgtEl>
                                        <p:attrNameLst>
                                          <p:attrName>ppt_x</p:attrName>
                                          <p:attrName>ppt_y</p:attrName>
                                        </p:attrNameLst>
                                      </p:cBhvr>
                                      <p:rCtr x="-13750" y="0"/>
                                    </p:animMotion>
                                  </p:childTnLst>
                                </p:cTn>
                              </p:par>
                            </p:childTnLst>
                          </p:cTn>
                        </p:par>
                        <p:par>
                          <p:cTn id="14" fill="hold">
                            <p:stCondLst>
                              <p:cond delay="4000"/>
                            </p:stCondLst>
                            <p:childTnLst>
                              <p:par>
                                <p:cTn id="15" presetID="1"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p:stCondLst>
                              <p:cond delay="4000"/>
                            </p:stCondLst>
                            <p:childTnLst>
                              <p:par>
                                <p:cTn id="18" presetID="1" presetClass="entr" presetSubtype="0" fill="hold" grpId="0" nodeType="afterEffect">
                                  <p:stCondLst>
                                    <p:cond delay="250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Characteristics of Observation</a:t>
            </a:r>
          </a:p>
        </p:txBody>
      </p:sp>
      <p:sp>
        <p:nvSpPr>
          <p:cNvPr id="3" name="Content Placeholder 2"/>
          <p:cNvSpPr>
            <a:spLocks noGrp="1"/>
          </p:cNvSpPr>
          <p:nvPr>
            <p:ph idx="1"/>
          </p:nvPr>
        </p:nvSpPr>
        <p:spPr/>
        <p:txBody>
          <a:bodyPr/>
          <a:lstStyle/>
          <a:p>
            <a:r>
              <a:rPr lang="en-US" dirty="0"/>
              <a:t>Clearly expressed, self-conscious notations of how observing is done</a:t>
            </a:r>
          </a:p>
          <a:p>
            <a:pPr lvl="1"/>
            <a:r>
              <a:rPr lang="en-US" dirty="0" err="1">
                <a:solidFill>
                  <a:schemeClr val="bg1">
                    <a:lumMod val="65000"/>
                  </a:schemeClr>
                </a:solidFill>
              </a:rPr>
              <a:t>Positionality</a:t>
            </a:r>
            <a:r>
              <a:rPr lang="en-US" dirty="0">
                <a:solidFill>
                  <a:schemeClr val="bg1">
                    <a:lumMod val="65000"/>
                  </a:schemeClr>
                </a:solidFill>
              </a:rPr>
              <a:t> (Biases)</a:t>
            </a:r>
          </a:p>
          <a:p>
            <a:pPr lvl="1"/>
            <a:r>
              <a:rPr lang="en-US" dirty="0"/>
              <a:t>Researcher impact</a:t>
            </a:r>
          </a:p>
          <a:p>
            <a:pPr lvl="2"/>
            <a:r>
              <a:rPr lang="en-US" dirty="0"/>
              <a:t>Recording observations</a:t>
            </a:r>
          </a:p>
          <a:p>
            <a:pPr lvl="2"/>
            <a:r>
              <a:rPr lang="en-US" dirty="0"/>
              <a:t>Prolonged engagement</a:t>
            </a:r>
          </a:p>
          <a:p>
            <a:pPr lvl="1"/>
            <a:r>
              <a:rPr lang="en-US" dirty="0">
                <a:solidFill>
                  <a:schemeClr val="bg1">
                    <a:lumMod val="65000"/>
                  </a:schemeClr>
                </a:solidFill>
              </a:rPr>
              <a:t>Ethics</a:t>
            </a:r>
          </a:p>
        </p:txBody>
      </p:sp>
    </p:spTree>
    <p:extLst>
      <p:ext uri="{BB962C8B-B14F-4D97-AF65-F5344CB8AC3E}">
        <p14:creationId xmlns:p14="http://schemas.microsoft.com/office/powerpoint/2010/main" val="240854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Characteristics of Observation</a:t>
            </a:r>
          </a:p>
        </p:txBody>
      </p:sp>
      <p:sp>
        <p:nvSpPr>
          <p:cNvPr id="3" name="Content Placeholder 2"/>
          <p:cNvSpPr>
            <a:spLocks noGrp="1"/>
          </p:cNvSpPr>
          <p:nvPr>
            <p:ph idx="1"/>
          </p:nvPr>
        </p:nvSpPr>
        <p:spPr/>
        <p:txBody>
          <a:bodyPr/>
          <a:lstStyle/>
          <a:p>
            <a:r>
              <a:rPr lang="en-US" dirty="0"/>
              <a:t>Clearly expressed, self-conscious notations of how observing is done</a:t>
            </a:r>
          </a:p>
          <a:p>
            <a:pPr lvl="1"/>
            <a:r>
              <a:rPr lang="en-US" dirty="0" err="1">
                <a:solidFill>
                  <a:schemeClr val="bg1">
                    <a:lumMod val="65000"/>
                  </a:schemeClr>
                </a:solidFill>
              </a:rPr>
              <a:t>Positionality</a:t>
            </a:r>
            <a:r>
              <a:rPr lang="en-US" dirty="0">
                <a:solidFill>
                  <a:schemeClr val="bg1">
                    <a:lumMod val="65000"/>
                  </a:schemeClr>
                </a:solidFill>
              </a:rPr>
              <a:t> (Biases)</a:t>
            </a:r>
          </a:p>
          <a:p>
            <a:pPr lvl="1"/>
            <a:r>
              <a:rPr lang="en-US" dirty="0">
                <a:solidFill>
                  <a:schemeClr val="bg1">
                    <a:lumMod val="65000"/>
                  </a:schemeClr>
                </a:solidFill>
              </a:rPr>
              <a:t>Researcher impact</a:t>
            </a:r>
          </a:p>
          <a:p>
            <a:pPr lvl="2"/>
            <a:r>
              <a:rPr lang="en-US" dirty="0">
                <a:solidFill>
                  <a:schemeClr val="bg1">
                    <a:lumMod val="65000"/>
                  </a:schemeClr>
                </a:solidFill>
              </a:rPr>
              <a:t>Recording observations</a:t>
            </a:r>
          </a:p>
          <a:p>
            <a:pPr lvl="2"/>
            <a:r>
              <a:rPr lang="en-US" dirty="0">
                <a:solidFill>
                  <a:schemeClr val="bg1">
                    <a:lumMod val="65000"/>
                  </a:schemeClr>
                </a:solidFill>
              </a:rPr>
              <a:t>Prolonged engagement</a:t>
            </a:r>
          </a:p>
          <a:p>
            <a:pPr lvl="1"/>
            <a:r>
              <a:rPr lang="en-US" dirty="0"/>
              <a:t>Ethics</a:t>
            </a:r>
          </a:p>
          <a:p>
            <a:pPr lvl="2"/>
            <a:r>
              <a:rPr lang="en-US" dirty="0"/>
              <a:t>DO NO HARM!</a:t>
            </a:r>
          </a:p>
        </p:txBody>
      </p:sp>
    </p:spTree>
    <p:extLst>
      <p:ext uri="{BB962C8B-B14F-4D97-AF65-F5344CB8AC3E}">
        <p14:creationId xmlns:p14="http://schemas.microsoft.com/office/powerpoint/2010/main" val="1256273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Characteristics of Observation</a:t>
            </a:r>
          </a:p>
        </p:txBody>
      </p:sp>
      <p:sp>
        <p:nvSpPr>
          <p:cNvPr id="3" name="Content Placeholder 2"/>
          <p:cNvSpPr>
            <a:spLocks noGrp="1"/>
          </p:cNvSpPr>
          <p:nvPr>
            <p:ph idx="1"/>
          </p:nvPr>
        </p:nvSpPr>
        <p:spPr/>
        <p:txBody>
          <a:bodyPr/>
          <a:lstStyle/>
          <a:p>
            <a:r>
              <a:rPr lang="en-US" dirty="0"/>
              <a:t>Methodical and tactical improvisation in order to develop a full understanding of the setting of interest</a:t>
            </a:r>
          </a:p>
        </p:txBody>
      </p:sp>
    </p:spTree>
    <p:extLst>
      <p:ext uri="{BB962C8B-B14F-4D97-AF65-F5344CB8AC3E}">
        <p14:creationId xmlns:p14="http://schemas.microsoft.com/office/powerpoint/2010/main" val="845954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Characteristics of Observation</a:t>
            </a:r>
          </a:p>
        </p:txBody>
      </p:sp>
      <p:sp>
        <p:nvSpPr>
          <p:cNvPr id="3" name="Content Placeholder 2"/>
          <p:cNvSpPr>
            <a:spLocks noGrp="1"/>
          </p:cNvSpPr>
          <p:nvPr>
            <p:ph idx="1"/>
          </p:nvPr>
        </p:nvSpPr>
        <p:spPr/>
        <p:txBody>
          <a:bodyPr/>
          <a:lstStyle/>
          <a:p>
            <a:r>
              <a:rPr lang="en-US" dirty="0"/>
              <a:t>Imparting attention in ways that are in some sense </a:t>
            </a:r>
            <a:r>
              <a:rPr lang="en-US" i="1" dirty="0"/>
              <a:t>standardized</a:t>
            </a:r>
          </a:p>
          <a:p>
            <a:pPr lvl="1"/>
            <a:r>
              <a:rPr lang="en-US" dirty="0"/>
              <a:t>Observing something specific</a:t>
            </a:r>
          </a:p>
          <a:p>
            <a:pPr lvl="2"/>
            <a:r>
              <a:rPr lang="en-US" dirty="0"/>
              <a:t>Driven by the problem statement</a:t>
            </a:r>
          </a:p>
          <a:p>
            <a:pPr lvl="2"/>
            <a:r>
              <a:rPr lang="en-US" dirty="0"/>
              <a:t>Driven by prior observation</a:t>
            </a:r>
          </a:p>
          <a:p>
            <a:pPr lvl="1"/>
            <a:r>
              <a:rPr lang="en-US" dirty="0"/>
              <a:t>Observing from a model</a:t>
            </a:r>
          </a:p>
          <a:p>
            <a:pPr lvl="2"/>
            <a:r>
              <a:rPr lang="en-US" dirty="0"/>
              <a:t>Using a pre-existing coding structure</a:t>
            </a:r>
          </a:p>
        </p:txBody>
      </p:sp>
    </p:spTree>
    <p:extLst>
      <p:ext uri="{BB962C8B-B14F-4D97-AF65-F5344CB8AC3E}">
        <p14:creationId xmlns:p14="http://schemas.microsoft.com/office/powerpoint/2010/main" val="263419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brief side trip (once again) to theoretical frameworks</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00486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296458" y="1729496"/>
            <a:ext cx="6011333" cy="4105384"/>
            <a:chOff x="1296458" y="1729496"/>
            <a:chExt cx="6011333" cy="4105384"/>
          </a:xfrm>
        </p:grpSpPr>
        <p:sp>
          <p:nvSpPr>
            <p:cNvPr id="9" name="Striped Right Arrow 8"/>
            <p:cNvSpPr/>
            <p:nvPr/>
          </p:nvSpPr>
          <p:spPr>
            <a:xfrm rot="5400000">
              <a:off x="5196893" y="2651601"/>
              <a:ext cx="2930630" cy="1291167"/>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charset="0"/>
                <a:ea typeface="Calibri" charset="0"/>
                <a:cs typeface="Calibri" charset="0"/>
              </a:endParaRPr>
            </a:p>
          </p:txBody>
        </p:sp>
        <p:sp>
          <p:nvSpPr>
            <p:cNvPr id="10" name="Striped Right Arrow 9"/>
            <p:cNvSpPr/>
            <p:nvPr/>
          </p:nvSpPr>
          <p:spPr>
            <a:xfrm rot="16200000">
              <a:off x="476727" y="2549227"/>
              <a:ext cx="2930630" cy="1291167"/>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charset="0"/>
                <a:ea typeface="Calibri" charset="0"/>
                <a:cs typeface="Calibri" charset="0"/>
              </a:endParaRPr>
            </a:p>
          </p:txBody>
        </p:sp>
        <p:sp>
          <p:nvSpPr>
            <p:cNvPr id="11" name="Striped Right Arrow 10"/>
            <p:cNvSpPr/>
            <p:nvPr/>
          </p:nvSpPr>
          <p:spPr>
            <a:xfrm rot="10800000">
              <a:off x="3186058" y="4739503"/>
              <a:ext cx="1343607" cy="1095377"/>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charset="0"/>
                <a:ea typeface="Calibri" charset="0"/>
                <a:cs typeface="Calibri" charset="0"/>
              </a:endParaRPr>
            </a:p>
          </p:txBody>
        </p:sp>
      </p:grpSp>
      <p:sp>
        <p:nvSpPr>
          <p:cNvPr id="4" name="TextBox 3"/>
          <p:cNvSpPr txBox="1"/>
          <p:nvPr/>
        </p:nvSpPr>
        <p:spPr>
          <a:xfrm>
            <a:off x="4984749" y="206001"/>
            <a:ext cx="3270250" cy="1200329"/>
          </a:xfrm>
          <a:prstGeom prst="rect">
            <a:avLst/>
          </a:prstGeom>
          <a:solidFill>
            <a:schemeClr val="bg1"/>
          </a:solidFill>
        </p:spPr>
        <p:txBody>
          <a:bodyPr wrap="square" rtlCol="0">
            <a:spAutoFit/>
          </a:bodyPr>
          <a:lstStyle/>
          <a:p>
            <a:r>
              <a:rPr lang="en-US" sz="1800" dirty="0">
                <a:latin typeface="Calibri" charset="0"/>
                <a:ea typeface="Calibri" charset="0"/>
                <a:cs typeface="Calibri" charset="0"/>
              </a:rPr>
              <a:t>Some problem exists that you think is worth studying. You write a purpose statement to say exactly what you want to study.</a:t>
            </a:r>
          </a:p>
        </p:txBody>
      </p:sp>
      <p:sp>
        <p:nvSpPr>
          <p:cNvPr id="5" name="TextBox 4"/>
          <p:cNvSpPr txBox="1"/>
          <p:nvPr/>
        </p:nvSpPr>
        <p:spPr>
          <a:xfrm>
            <a:off x="4984749" y="2365602"/>
            <a:ext cx="3291417" cy="646331"/>
          </a:xfrm>
          <a:prstGeom prst="rect">
            <a:avLst/>
          </a:prstGeom>
          <a:solidFill>
            <a:schemeClr val="bg1"/>
          </a:solidFill>
        </p:spPr>
        <p:txBody>
          <a:bodyPr wrap="square" rtlCol="0">
            <a:spAutoFit/>
          </a:bodyPr>
          <a:lstStyle/>
          <a:p>
            <a:r>
              <a:rPr lang="en-US" sz="1800" dirty="0">
                <a:latin typeface="Calibri" charset="0"/>
                <a:ea typeface="Calibri" charset="0"/>
                <a:cs typeface="Calibri" charset="0"/>
              </a:rPr>
              <a:t>You find out what others already know about this problem.</a:t>
            </a:r>
          </a:p>
        </p:txBody>
      </p:sp>
      <p:sp>
        <p:nvSpPr>
          <p:cNvPr id="6" name="TextBox 5"/>
          <p:cNvSpPr txBox="1"/>
          <p:nvPr/>
        </p:nvSpPr>
        <p:spPr>
          <a:xfrm>
            <a:off x="4984749" y="4855917"/>
            <a:ext cx="3291417" cy="646331"/>
          </a:xfrm>
          <a:prstGeom prst="rect">
            <a:avLst/>
          </a:prstGeom>
          <a:solidFill>
            <a:schemeClr val="bg1"/>
          </a:solidFill>
        </p:spPr>
        <p:txBody>
          <a:bodyPr wrap="square" rtlCol="0">
            <a:spAutoFit/>
          </a:bodyPr>
          <a:lstStyle/>
          <a:p>
            <a:r>
              <a:rPr lang="en-US" sz="1800" dirty="0">
                <a:latin typeface="Calibri" charset="0"/>
                <a:ea typeface="Calibri" charset="0"/>
                <a:cs typeface="Calibri" charset="0"/>
              </a:rPr>
              <a:t>You design some way to gather and analyze evidence.</a:t>
            </a:r>
          </a:p>
        </p:txBody>
      </p:sp>
      <p:sp>
        <p:nvSpPr>
          <p:cNvPr id="7" name="TextBox 6"/>
          <p:cNvSpPr txBox="1"/>
          <p:nvPr/>
        </p:nvSpPr>
        <p:spPr>
          <a:xfrm>
            <a:off x="1195915" y="4855917"/>
            <a:ext cx="1640419" cy="923330"/>
          </a:xfrm>
          <a:prstGeom prst="rect">
            <a:avLst/>
          </a:prstGeom>
          <a:solidFill>
            <a:schemeClr val="bg1"/>
          </a:solidFill>
        </p:spPr>
        <p:txBody>
          <a:bodyPr wrap="square" rtlCol="0">
            <a:spAutoFit/>
          </a:bodyPr>
          <a:lstStyle/>
          <a:p>
            <a:r>
              <a:rPr lang="en-US" sz="1800" dirty="0">
                <a:latin typeface="Calibri" charset="0"/>
                <a:ea typeface="Calibri" charset="0"/>
                <a:cs typeface="Calibri" charset="0"/>
              </a:rPr>
              <a:t>You report on what you found.</a:t>
            </a:r>
          </a:p>
        </p:txBody>
      </p:sp>
      <p:sp>
        <p:nvSpPr>
          <p:cNvPr id="8" name="TextBox 7"/>
          <p:cNvSpPr txBox="1"/>
          <p:nvPr/>
        </p:nvSpPr>
        <p:spPr>
          <a:xfrm>
            <a:off x="1195915" y="806166"/>
            <a:ext cx="2222502" cy="923330"/>
          </a:xfrm>
          <a:prstGeom prst="rect">
            <a:avLst/>
          </a:prstGeom>
          <a:solidFill>
            <a:schemeClr val="bg1"/>
          </a:solidFill>
        </p:spPr>
        <p:txBody>
          <a:bodyPr wrap="square" rtlCol="0">
            <a:spAutoFit/>
          </a:bodyPr>
          <a:lstStyle/>
          <a:p>
            <a:r>
              <a:rPr lang="en-US" sz="1800" dirty="0">
                <a:latin typeface="Calibri" charset="0"/>
                <a:ea typeface="Calibri" charset="0"/>
                <a:cs typeface="Calibri" charset="0"/>
              </a:rPr>
              <a:t>You decide on the meaning of what you found.</a:t>
            </a:r>
          </a:p>
        </p:txBody>
      </p:sp>
      <p:sp>
        <p:nvSpPr>
          <p:cNvPr id="2" name="TextBox 1"/>
          <p:cNvSpPr txBox="1"/>
          <p:nvPr/>
        </p:nvSpPr>
        <p:spPr>
          <a:xfrm>
            <a:off x="404602" y="152410"/>
            <a:ext cx="4199766" cy="523220"/>
          </a:xfrm>
          <a:prstGeom prst="rect">
            <a:avLst/>
          </a:prstGeom>
          <a:noFill/>
        </p:spPr>
        <p:txBody>
          <a:bodyPr wrap="square" rtlCol="0">
            <a:spAutoFit/>
          </a:bodyPr>
          <a:lstStyle/>
          <a:p>
            <a:r>
              <a:rPr lang="en-US" sz="2800" dirty="0">
                <a:latin typeface="Calibri" charset="0"/>
                <a:ea typeface="Calibri" charset="0"/>
                <a:cs typeface="Calibri" charset="0"/>
              </a:rPr>
              <a:t>Study Progress</a:t>
            </a:r>
          </a:p>
        </p:txBody>
      </p:sp>
    </p:spTree>
    <p:extLst>
      <p:ext uri="{BB962C8B-B14F-4D97-AF65-F5344CB8AC3E}">
        <p14:creationId xmlns:p14="http://schemas.microsoft.com/office/powerpoint/2010/main" val="78849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a:t>
            </a:r>
          </a:p>
        </p:txBody>
      </p:sp>
      <p:sp>
        <p:nvSpPr>
          <p:cNvPr id="3" name="Content Placeholder 2"/>
          <p:cNvSpPr>
            <a:spLocks noGrp="1"/>
          </p:cNvSpPr>
          <p:nvPr>
            <p:ph idx="1"/>
          </p:nvPr>
        </p:nvSpPr>
        <p:spPr/>
        <p:txBody>
          <a:bodyPr/>
          <a:lstStyle/>
          <a:p>
            <a:r>
              <a:rPr lang="en-US" dirty="0"/>
              <a:t>The problem with this model is that there is no way to predict if this work is a personal adventure or if it will help all of us understand the issue under investigation better.</a:t>
            </a:r>
          </a:p>
          <a:p>
            <a:r>
              <a:rPr lang="en-US" dirty="0"/>
              <a:t>Is this an opinion or is it substantiated reasoning?</a:t>
            </a:r>
          </a:p>
          <a:p>
            <a:r>
              <a:rPr lang="en-US" dirty="0"/>
              <a:t>The way to solve this is to use a theoretical framework.</a:t>
            </a:r>
          </a:p>
        </p:txBody>
      </p:sp>
    </p:spTree>
    <p:extLst>
      <p:ext uri="{BB962C8B-B14F-4D97-AF65-F5344CB8AC3E}">
        <p14:creationId xmlns:p14="http://schemas.microsoft.com/office/powerpoint/2010/main" val="12387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triped Right Arrow 8"/>
          <p:cNvSpPr/>
          <p:nvPr/>
        </p:nvSpPr>
        <p:spPr>
          <a:xfrm rot="5400000">
            <a:off x="5196893" y="2651601"/>
            <a:ext cx="2930630" cy="1291167"/>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charset="0"/>
              <a:ea typeface="Calibri" charset="0"/>
              <a:cs typeface="Calibri" charset="0"/>
            </a:endParaRPr>
          </a:p>
        </p:txBody>
      </p:sp>
      <p:sp>
        <p:nvSpPr>
          <p:cNvPr id="4" name="TextBox 3"/>
          <p:cNvSpPr txBox="1"/>
          <p:nvPr/>
        </p:nvSpPr>
        <p:spPr>
          <a:xfrm>
            <a:off x="4984749" y="206001"/>
            <a:ext cx="3270250" cy="1200329"/>
          </a:xfrm>
          <a:prstGeom prst="rect">
            <a:avLst/>
          </a:prstGeom>
          <a:solidFill>
            <a:schemeClr val="bg1"/>
          </a:solidFill>
        </p:spPr>
        <p:txBody>
          <a:bodyPr wrap="square" rtlCol="0">
            <a:spAutoFit/>
          </a:bodyPr>
          <a:lstStyle/>
          <a:p>
            <a:r>
              <a:rPr lang="en-US" sz="1800" dirty="0">
                <a:latin typeface="Calibri" charset="0"/>
                <a:ea typeface="Calibri" charset="0"/>
                <a:cs typeface="Calibri" charset="0"/>
              </a:rPr>
              <a:t>Some problem exists that you think is worth studying. You write a purpose statement to say exactly what you want to study.</a:t>
            </a:r>
          </a:p>
        </p:txBody>
      </p:sp>
      <p:sp>
        <p:nvSpPr>
          <p:cNvPr id="5" name="TextBox 4"/>
          <p:cNvSpPr txBox="1"/>
          <p:nvPr/>
        </p:nvSpPr>
        <p:spPr>
          <a:xfrm>
            <a:off x="4984749" y="2365602"/>
            <a:ext cx="3291417" cy="646331"/>
          </a:xfrm>
          <a:prstGeom prst="rect">
            <a:avLst/>
          </a:prstGeom>
          <a:solidFill>
            <a:schemeClr val="bg1"/>
          </a:solidFill>
        </p:spPr>
        <p:txBody>
          <a:bodyPr wrap="square" rtlCol="0">
            <a:spAutoFit/>
          </a:bodyPr>
          <a:lstStyle/>
          <a:p>
            <a:r>
              <a:rPr lang="en-US" sz="1800" dirty="0">
                <a:latin typeface="Calibri" charset="0"/>
                <a:ea typeface="Calibri" charset="0"/>
                <a:cs typeface="Calibri" charset="0"/>
              </a:rPr>
              <a:t>You find out what others already know about this problem.</a:t>
            </a:r>
          </a:p>
        </p:txBody>
      </p:sp>
      <p:sp>
        <p:nvSpPr>
          <p:cNvPr id="6" name="TextBox 5"/>
          <p:cNvSpPr txBox="1"/>
          <p:nvPr/>
        </p:nvSpPr>
        <p:spPr>
          <a:xfrm>
            <a:off x="4984749" y="4855917"/>
            <a:ext cx="3291417" cy="646331"/>
          </a:xfrm>
          <a:prstGeom prst="rect">
            <a:avLst/>
          </a:prstGeom>
          <a:solidFill>
            <a:schemeClr val="bg1"/>
          </a:solidFill>
        </p:spPr>
        <p:txBody>
          <a:bodyPr wrap="square" rtlCol="0">
            <a:spAutoFit/>
          </a:bodyPr>
          <a:lstStyle/>
          <a:p>
            <a:r>
              <a:rPr lang="en-US" sz="1800" dirty="0">
                <a:latin typeface="Calibri" charset="0"/>
                <a:ea typeface="Calibri" charset="0"/>
                <a:cs typeface="Calibri" charset="0"/>
              </a:rPr>
              <a:t>You design some way to gather and analyze evidence.</a:t>
            </a:r>
          </a:p>
        </p:txBody>
      </p:sp>
      <p:sp>
        <p:nvSpPr>
          <p:cNvPr id="7" name="TextBox 6"/>
          <p:cNvSpPr txBox="1"/>
          <p:nvPr/>
        </p:nvSpPr>
        <p:spPr>
          <a:xfrm>
            <a:off x="1195915" y="4855917"/>
            <a:ext cx="1640419" cy="923330"/>
          </a:xfrm>
          <a:prstGeom prst="rect">
            <a:avLst/>
          </a:prstGeom>
          <a:solidFill>
            <a:schemeClr val="bg1"/>
          </a:solidFill>
        </p:spPr>
        <p:txBody>
          <a:bodyPr wrap="square" rtlCol="0">
            <a:spAutoFit/>
          </a:bodyPr>
          <a:lstStyle/>
          <a:p>
            <a:r>
              <a:rPr lang="en-US" sz="1800" dirty="0">
                <a:latin typeface="Calibri" charset="0"/>
                <a:ea typeface="Calibri" charset="0"/>
                <a:cs typeface="Calibri" charset="0"/>
              </a:rPr>
              <a:t>You report on what you found.</a:t>
            </a:r>
          </a:p>
        </p:txBody>
      </p:sp>
      <p:sp>
        <p:nvSpPr>
          <p:cNvPr id="8" name="TextBox 7"/>
          <p:cNvSpPr txBox="1"/>
          <p:nvPr/>
        </p:nvSpPr>
        <p:spPr>
          <a:xfrm>
            <a:off x="1195915" y="806166"/>
            <a:ext cx="2222502" cy="923330"/>
          </a:xfrm>
          <a:prstGeom prst="rect">
            <a:avLst/>
          </a:prstGeom>
          <a:solidFill>
            <a:schemeClr val="bg1"/>
          </a:solidFill>
        </p:spPr>
        <p:txBody>
          <a:bodyPr wrap="square" rtlCol="0">
            <a:spAutoFit/>
          </a:bodyPr>
          <a:lstStyle/>
          <a:p>
            <a:r>
              <a:rPr lang="en-US" sz="1800" dirty="0">
                <a:latin typeface="Calibri" charset="0"/>
                <a:ea typeface="Calibri" charset="0"/>
                <a:cs typeface="Calibri" charset="0"/>
              </a:rPr>
              <a:t>You decide on the meaning of what you found.</a:t>
            </a:r>
          </a:p>
        </p:txBody>
      </p:sp>
      <p:sp>
        <p:nvSpPr>
          <p:cNvPr id="10" name="Striped Right Arrow 9"/>
          <p:cNvSpPr/>
          <p:nvPr/>
        </p:nvSpPr>
        <p:spPr>
          <a:xfrm rot="16200000">
            <a:off x="476727" y="2549227"/>
            <a:ext cx="2930630" cy="1291167"/>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charset="0"/>
              <a:ea typeface="Calibri" charset="0"/>
              <a:cs typeface="Calibri" charset="0"/>
            </a:endParaRPr>
          </a:p>
        </p:txBody>
      </p:sp>
      <p:sp>
        <p:nvSpPr>
          <p:cNvPr id="11" name="Striped Right Arrow 10"/>
          <p:cNvSpPr/>
          <p:nvPr/>
        </p:nvSpPr>
        <p:spPr>
          <a:xfrm rot="10800000">
            <a:off x="3186058" y="4739503"/>
            <a:ext cx="1343607" cy="1095377"/>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charset="0"/>
              <a:ea typeface="Calibri" charset="0"/>
              <a:cs typeface="Calibri" charset="0"/>
            </a:endParaRPr>
          </a:p>
        </p:txBody>
      </p:sp>
      <p:grpSp>
        <p:nvGrpSpPr>
          <p:cNvPr id="2" name="Group 1"/>
          <p:cNvGrpSpPr/>
          <p:nvPr/>
        </p:nvGrpSpPr>
        <p:grpSpPr>
          <a:xfrm>
            <a:off x="656166" y="1729494"/>
            <a:ext cx="2582335" cy="1984172"/>
            <a:chOff x="1195915" y="1729494"/>
            <a:chExt cx="2582335" cy="1984172"/>
          </a:xfrm>
        </p:grpSpPr>
        <p:sp>
          <p:nvSpPr>
            <p:cNvPr id="16" name="Striped Right Arrow 15"/>
            <p:cNvSpPr/>
            <p:nvPr/>
          </p:nvSpPr>
          <p:spPr>
            <a:xfrm rot="16200000">
              <a:off x="1502391" y="2068601"/>
              <a:ext cx="1969381" cy="1291167"/>
            </a:xfrm>
            <a:prstGeom prst="stripedRightArrow">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charset="0"/>
                <a:ea typeface="Calibri" charset="0"/>
                <a:cs typeface="Calibri" charset="0"/>
              </a:endParaRPr>
            </a:p>
          </p:txBody>
        </p:sp>
        <p:sp>
          <p:nvSpPr>
            <p:cNvPr id="15" name="TextBox 14"/>
            <p:cNvSpPr txBox="1"/>
            <p:nvPr/>
          </p:nvSpPr>
          <p:spPr>
            <a:xfrm>
              <a:off x="1195915" y="3344334"/>
              <a:ext cx="2582335" cy="369332"/>
            </a:xfrm>
            <a:prstGeom prst="rect">
              <a:avLst/>
            </a:prstGeom>
            <a:solidFill>
              <a:schemeClr val="bg1"/>
            </a:solidFill>
          </p:spPr>
          <p:txBody>
            <a:bodyPr wrap="square" rtlCol="0">
              <a:spAutoFit/>
            </a:bodyPr>
            <a:lstStyle/>
            <a:p>
              <a:pPr algn="ctr"/>
              <a:r>
                <a:rPr lang="en-US" sz="1800" dirty="0">
                  <a:solidFill>
                    <a:srgbClr val="008F00"/>
                  </a:solidFill>
                  <a:latin typeface="Calibri" charset="0"/>
                  <a:ea typeface="Calibri" charset="0"/>
                  <a:cs typeface="Calibri" charset="0"/>
                </a:rPr>
                <a:t>Theoretical Framework</a:t>
              </a:r>
            </a:p>
          </p:txBody>
        </p:sp>
      </p:grpSp>
      <p:grpSp>
        <p:nvGrpSpPr>
          <p:cNvPr id="3" name="Group 2"/>
          <p:cNvGrpSpPr/>
          <p:nvPr/>
        </p:nvGrpSpPr>
        <p:grpSpPr>
          <a:xfrm>
            <a:off x="5281081" y="3328459"/>
            <a:ext cx="2741553" cy="1434041"/>
            <a:chOff x="5778499" y="3339042"/>
            <a:chExt cx="2741553" cy="1434041"/>
          </a:xfrm>
        </p:grpSpPr>
        <p:sp>
          <p:nvSpPr>
            <p:cNvPr id="13" name="Striped Right Arrow 12"/>
            <p:cNvSpPr/>
            <p:nvPr/>
          </p:nvSpPr>
          <p:spPr>
            <a:xfrm rot="5400000">
              <a:off x="6432255" y="3410479"/>
              <a:ext cx="1434041" cy="1291167"/>
            </a:xfrm>
            <a:prstGeom prst="stripedRightArrow">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charset="0"/>
                <a:ea typeface="Calibri" charset="0"/>
                <a:cs typeface="Calibri" charset="0"/>
              </a:endParaRPr>
            </a:p>
          </p:txBody>
        </p:sp>
        <p:sp>
          <p:nvSpPr>
            <p:cNvPr id="17" name="TextBox 16"/>
            <p:cNvSpPr txBox="1"/>
            <p:nvPr/>
          </p:nvSpPr>
          <p:spPr>
            <a:xfrm>
              <a:off x="5778499" y="3344334"/>
              <a:ext cx="2741553" cy="369332"/>
            </a:xfrm>
            <a:prstGeom prst="rect">
              <a:avLst/>
            </a:prstGeom>
            <a:solidFill>
              <a:schemeClr val="bg1"/>
            </a:solidFill>
          </p:spPr>
          <p:txBody>
            <a:bodyPr wrap="square" rtlCol="0">
              <a:spAutoFit/>
            </a:bodyPr>
            <a:lstStyle/>
            <a:p>
              <a:pPr algn="ctr"/>
              <a:r>
                <a:rPr lang="en-US" sz="1800" dirty="0">
                  <a:solidFill>
                    <a:srgbClr val="008F00"/>
                  </a:solidFill>
                  <a:latin typeface="Calibri" charset="0"/>
                  <a:ea typeface="Calibri" charset="0"/>
                  <a:cs typeface="Calibri" charset="0"/>
                </a:rPr>
                <a:t>Theoretical Framework</a:t>
              </a:r>
            </a:p>
          </p:txBody>
        </p:sp>
      </p:grpSp>
    </p:spTree>
    <p:extLst>
      <p:ext uri="{BB962C8B-B14F-4D97-AF65-F5344CB8AC3E}">
        <p14:creationId xmlns:p14="http://schemas.microsoft.com/office/powerpoint/2010/main" val="113157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284"/>
            <a:ext cx="8229600" cy="1143000"/>
          </a:xfrm>
        </p:spPr>
        <p:txBody>
          <a:bodyPr/>
          <a:lstStyle/>
          <a:p>
            <a:r>
              <a:rPr lang="en-US" dirty="0"/>
              <a:t>Validity</a:t>
            </a:r>
          </a:p>
        </p:txBody>
      </p:sp>
      <p:sp>
        <p:nvSpPr>
          <p:cNvPr id="3" name="Content Placeholder 2"/>
          <p:cNvSpPr>
            <a:spLocks noGrp="1"/>
          </p:cNvSpPr>
          <p:nvPr>
            <p:ph idx="1"/>
          </p:nvPr>
        </p:nvSpPr>
        <p:spPr>
          <a:xfrm>
            <a:off x="482600" y="1410384"/>
            <a:ext cx="8085768" cy="5187873"/>
          </a:xfrm>
        </p:spPr>
        <p:txBody>
          <a:bodyPr>
            <a:normAutofit/>
          </a:bodyPr>
          <a:lstStyle/>
          <a:p>
            <a:r>
              <a:rPr lang="en-US" dirty="0"/>
              <a:t>Over the history of research we have adopted rules to establish validity of research.</a:t>
            </a:r>
          </a:p>
          <a:p>
            <a:r>
              <a:rPr lang="en-US" dirty="0"/>
              <a:t>In quantitative research this is done in part by controlling the quality of the tools used to gather data.</a:t>
            </a:r>
          </a:p>
          <a:p>
            <a:r>
              <a:rPr lang="en-US" dirty="0"/>
              <a:t>In qualitative research </a:t>
            </a:r>
            <a:r>
              <a:rPr lang="en-US" i="1" dirty="0"/>
              <a:t>you</a:t>
            </a:r>
            <a:r>
              <a:rPr lang="en-US" dirty="0"/>
              <a:t> are the data gathering tool.</a:t>
            </a:r>
          </a:p>
          <a:p>
            <a:r>
              <a:rPr lang="en-US" dirty="0"/>
              <a:t>How do you account for yourself in the pursuit of validity?</a:t>
            </a:r>
            <a:endParaRPr lang="en-US" sz="1800" dirty="0"/>
          </a:p>
        </p:txBody>
      </p:sp>
    </p:spTree>
    <p:extLst>
      <p:ext uri="{BB962C8B-B14F-4D97-AF65-F5344CB8AC3E}">
        <p14:creationId xmlns:p14="http://schemas.microsoft.com/office/powerpoint/2010/main" val="174072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triped Right Arrow 8"/>
          <p:cNvSpPr/>
          <p:nvPr/>
        </p:nvSpPr>
        <p:spPr>
          <a:xfrm rot="5400000">
            <a:off x="5196893" y="2651601"/>
            <a:ext cx="2930630" cy="1291167"/>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charset="0"/>
              <a:ea typeface="Calibri" charset="0"/>
              <a:cs typeface="Calibri" charset="0"/>
            </a:endParaRPr>
          </a:p>
        </p:txBody>
      </p:sp>
      <p:sp>
        <p:nvSpPr>
          <p:cNvPr id="4" name="TextBox 3"/>
          <p:cNvSpPr txBox="1"/>
          <p:nvPr/>
        </p:nvSpPr>
        <p:spPr>
          <a:xfrm>
            <a:off x="4984749" y="206001"/>
            <a:ext cx="3270250" cy="1200329"/>
          </a:xfrm>
          <a:prstGeom prst="rect">
            <a:avLst/>
          </a:prstGeom>
          <a:solidFill>
            <a:schemeClr val="bg1"/>
          </a:solidFill>
        </p:spPr>
        <p:txBody>
          <a:bodyPr wrap="square" rtlCol="0">
            <a:spAutoFit/>
          </a:bodyPr>
          <a:lstStyle/>
          <a:p>
            <a:r>
              <a:rPr lang="en-US" sz="1800" dirty="0">
                <a:latin typeface="Calibri" charset="0"/>
                <a:ea typeface="Calibri" charset="0"/>
                <a:cs typeface="Calibri" charset="0"/>
              </a:rPr>
              <a:t>Some problem exists that you think is worth studying. You write a purpose statement to say exactly what you want to study.</a:t>
            </a:r>
          </a:p>
        </p:txBody>
      </p:sp>
      <p:sp>
        <p:nvSpPr>
          <p:cNvPr id="5" name="TextBox 4"/>
          <p:cNvSpPr txBox="1"/>
          <p:nvPr/>
        </p:nvSpPr>
        <p:spPr>
          <a:xfrm>
            <a:off x="4984749" y="2365602"/>
            <a:ext cx="3291417" cy="646331"/>
          </a:xfrm>
          <a:prstGeom prst="rect">
            <a:avLst/>
          </a:prstGeom>
          <a:solidFill>
            <a:schemeClr val="bg1"/>
          </a:solidFill>
        </p:spPr>
        <p:txBody>
          <a:bodyPr wrap="square" rtlCol="0">
            <a:spAutoFit/>
          </a:bodyPr>
          <a:lstStyle/>
          <a:p>
            <a:r>
              <a:rPr lang="en-US" sz="1800" dirty="0">
                <a:latin typeface="Calibri" charset="0"/>
                <a:ea typeface="Calibri" charset="0"/>
                <a:cs typeface="Calibri" charset="0"/>
              </a:rPr>
              <a:t>You find out what others already know about this problem.</a:t>
            </a:r>
          </a:p>
        </p:txBody>
      </p:sp>
      <p:sp>
        <p:nvSpPr>
          <p:cNvPr id="6" name="TextBox 5"/>
          <p:cNvSpPr txBox="1"/>
          <p:nvPr/>
        </p:nvSpPr>
        <p:spPr>
          <a:xfrm>
            <a:off x="4984749" y="4855917"/>
            <a:ext cx="3291417" cy="646331"/>
          </a:xfrm>
          <a:prstGeom prst="rect">
            <a:avLst/>
          </a:prstGeom>
          <a:solidFill>
            <a:schemeClr val="bg1"/>
          </a:solidFill>
        </p:spPr>
        <p:txBody>
          <a:bodyPr wrap="square" rtlCol="0">
            <a:spAutoFit/>
          </a:bodyPr>
          <a:lstStyle/>
          <a:p>
            <a:r>
              <a:rPr lang="en-US" sz="1800" dirty="0">
                <a:latin typeface="Calibri" charset="0"/>
                <a:ea typeface="Calibri" charset="0"/>
                <a:cs typeface="Calibri" charset="0"/>
              </a:rPr>
              <a:t>You design some way to gather and analyze evidence.</a:t>
            </a:r>
          </a:p>
        </p:txBody>
      </p:sp>
      <p:sp>
        <p:nvSpPr>
          <p:cNvPr id="7" name="TextBox 6"/>
          <p:cNvSpPr txBox="1"/>
          <p:nvPr/>
        </p:nvSpPr>
        <p:spPr>
          <a:xfrm>
            <a:off x="1195915" y="4855917"/>
            <a:ext cx="1640419" cy="923330"/>
          </a:xfrm>
          <a:prstGeom prst="rect">
            <a:avLst/>
          </a:prstGeom>
          <a:solidFill>
            <a:schemeClr val="bg1"/>
          </a:solidFill>
        </p:spPr>
        <p:txBody>
          <a:bodyPr wrap="square" rtlCol="0">
            <a:spAutoFit/>
          </a:bodyPr>
          <a:lstStyle/>
          <a:p>
            <a:r>
              <a:rPr lang="en-US" sz="1800" dirty="0">
                <a:latin typeface="Calibri" charset="0"/>
                <a:ea typeface="Calibri" charset="0"/>
                <a:cs typeface="Calibri" charset="0"/>
              </a:rPr>
              <a:t>You report on what you found.</a:t>
            </a:r>
          </a:p>
        </p:txBody>
      </p:sp>
      <p:sp>
        <p:nvSpPr>
          <p:cNvPr id="8" name="TextBox 7"/>
          <p:cNvSpPr txBox="1"/>
          <p:nvPr/>
        </p:nvSpPr>
        <p:spPr>
          <a:xfrm>
            <a:off x="1195915" y="806166"/>
            <a:ext cx="2222502" cy="923330"/>
          </a:xfrm>
          <a:prstGeom prst="rect">
            <a:avLst/>
          </a:prstGeom>
          <a:solidFill>
            <a:schemeClr val="bg1"/>
          </a:solidFill>
        </p:spPr>
        <p:txBody>
          <a:bodyPr wrap="square" rtlCol="0">
            <a:spAutoFit/>
          </a:bodyPr>
          <a:lstStyle/>
          <a:p>
            <a:r>
              <a:rPr lang="en-US" sz="1800" dirty="0">
                <a:latin typeface="Calibri" charset="0"/>
                <a:ea typeface="Calibri" charset="0"/>
                <a:cs typeface="Calibri" charset="0"/>
              </a:rPr>
              <a:t>You decide on the meaning of what you found.</a:t>
            </a:r>
          </a:p>
        </p:txBody>
      </p:sp>
      <p:sp>
        <p:nvSpPr>
          <p:cNvPr id="10" name="Striped Right Arrow 9"/>
          <p:cNvSpPr/>
          <p:nvPr/>
        </p:nvSpPr>
        <p:spPr>
          <a:xfrm rot="16200000">
            <a:off x="476727" y="2549227"/>
            <a:ext cx="2930630" cy="1291167"/>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charset="0"/>
              <a:ea typeface="Calibri" charset="0"/>
              <a:cs typeface="Calibri" charset="0"/>
            </a:endParaRPr>
          </a:p>
        </p:txBody>
      </p:sp>
      <p:sp>
        <p:nvSpPr>
          <p:cNvPr id="11" name="Striped Right Arrow 10"/>
          <p:cNvSpPr/>
          <p:nvPr/>
        </p:nvSpPr>
        <p:spPr>
          <a:xfrm rot="10800000">
            <a:off x="3186058" y="4739503"/>
            <a:ext cx="1343607" cy="1095377"/>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charset="0"/>
              <a:ea typeface="Calibri" charset="0"/>
              <a:cs typeface="Calibri" charset="0"/>
            </a:endParaRPr>
          </a:p>
        </p:txBody>
      </p:sp>
      <p:sp>
        <p:nvSpPr>
          <p:cNvPr id="13" name="Striped Right Arrow 12"/>
          <p:cNvSpPr/>
          <p:nvPr/>
        </p:nvSpPr>
        <p:spPr>
          <a:xfrm rot="5400000">
            <a:off x="5969233" y="3434292"/>
            <a:ext cx="1365249" cy="1291167"/>
          </a:xfrm>
          <a:prstGeom prst="stripedRightArrow">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charset="0"/>
              <a:ea typeface="Calibri" charset="0"/>
              <a:cs typeface="Calibri" charset="0"/>
            </a:endParaRPr>
          </a:p>
        </p:txBody>
      </p:sp>
      <p:sp>
        <p:nvSpPr>
          <p:cNvPr id="16" name="Striped Right Arrow 15"/>
          <p:cNvSpPr/>
          <p:nvPr/>
        </p:nvSpPr>
        <p:spPr>
          <a:xfrm rot="16200000">
            <a:off x="978517" y="2052725"/>
            <a:ext cx="1937631" cy="1291167"/>
          </a:xfrm>
          <a:prstGeom prst="stripedRightArrow">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charset="0"/>
              <a:ea typeface="Calibri" charset="0"/>
              <a:cs typeface="Calibri" charset="0"/>
            </a:endParaRPr>
          </a:p>
        </p:txBody>
      </p:sp>
      <p:sp>
        <p:nvSpPr>
          <p:cNvPr id="18" name="Rectangle 17"/>
          <p:cNvSpPr/>
          <p:nvPr/>
        </p:nvSpPr>
        <p:spPr>
          <a:xfrm>
            <a:off x="457200" y="3397250"/>
            <a:ext cx="8382000" cy="316416"/>
          </a:xfrm>
          <a:prstGeom prst="rect">
            <a:avLst/>
          </a:prstGeom>
          <a:pattFill prst="ltUpDiag">
            <a:fgClr>
              <a:prstClr val="black"/>
            </a:fgClr>
            <a:bgClr>
              <a:prstClr val="white"/>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charset="0"/>
              <a:ea typeface="Calibri" charset="0"/>
              <a:cs typeface="Calibri" charset="0"/>
            </a:endParaRPr>
          </a:p>
        </p:txBody>
      </p:sp>
      <p:sp>
        <p:nvSpPr>
          <p:cNvPr id="17" name="TextBox 16"/>
          <p:cNvSpPr txBox="1"/>
          <p:nvPr/>
        </p:nvSpPr>
        <p:spPr>
          <a:xfrm>
            <a:off x="5281081" y="3333383"/>
            <a:ext cx="2741553" cy="369332"/>
          </a:xfrm>
          <a:prstGeom prst="rect">
            <a:avLst/>
          </a:prstGeom>
          <a:noFill/>
        </p:spPr>
        <p:txBody>
          <a:bodyPr wrap="square" rtlCol="0">
            <a:spAutoFit/>
          </a:bodyPr>
          <a:lstStyle/>
          <a:p>
            <a:pPr algn="ctr"/>
            <a:r>
              <a:rPr lang="en-US" sz="1800" dirty="0">
                <a:solidFill>
                  <a:srgbClr val="008F00"/>
                </a:solidFill>
                <a:latin typeface="Calibri" charset="0"/>
                <a:ea typeface="Calibri" charset="0"/>
                <a:cs typeface="Calibri" charset="0"/>
              </a:rPr>
              <a:t>Theoretical Framework</a:t>
            </a:r>
          </a:p>
        </p:txBody>
      </p:sp>
      <p:sp>
        <p:nvSpPr>
          <p:cNvPr id="15" name="TextBox 14"/>
          <p:cNvSpPr txBox="1"/>
          <p:nvPr/>
        </p:nvSpPr>
        <p:spPr>
          <a:xfrm>
            <a:off x="656166" y="3344334"/>
            <a:ext cx="2582335" cy="369332"/>
          </a:xfrm>
          <a:prstGeom prst="rect">
            <a:avLst/>
          </a:prstGeom>
          <a:noFill/>
        </p:spPr>
        <p:txBody>
          <a:bodyPr wrap="square" rtlCol="0">
            <a:spAutoFit/>
          </a:bodyPr>
          <a:lstStyle/>
          <a:p>
            <a:pPr algn="ctr"/>
            <a:r>
              <a:rPr lang="en-US" sz="1800" dirty="0">
                <a:solidFill>
                  <a:srgbClr val="008F00"/>
                </a:solidFill>
                <a:latin typeface="Calibri" charset="0"/>
                <a:ea typeface="Calibri" charset="0"/>
                <a:cs typeface="Calibri" charset="0"/>
              </a:rPr>
              <a:t>Theoretical Framework</a:t>
            </a:r>
          </a:p>
        </p:txBody>
      </p:sp>
      <p:sp>
        <p:nvSpPr>
          <p:cNvPr id="19" name="Rectangle 18"/>
          <p:cNvSpPr/>
          <p:nvPr/>
        </p:nvSpPr>
        <p:spPr bwMode="auto">
          <a:xfrm>
            <a:off x="3962400" y="3124200"/>
            <a:ext cx="752710" cy="762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2348046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23960" y="161841"/>
            <a:ext cx="7324640" cy="1577947"/>
          </a:xfrm>
        </p:spPr>
        <p:txBody>
          <a:bodyPr>
            <a:noAutofit/>
          </a:bodyPr>
          <a:lstStyle/>
          <a:p>
            <a:pPr algn="l"/>
            <a:r>
              <a:rPr lang="en-US" sz="3200" dirty="0"/>
              <a:t>A theoretical framework helps you get into and out of your study based on some model accepted by the research community.</a:t>
            </a:r>
          </a:p>
        </p:txBody>
      </p:sp>
      <p:sp>
        <p:nvSpPr>
          <p:cNvPr id="6" name="Title 3"/>
          <p:cNvSpPr txBox="1">
            <a:spLocks/>
          </p:cNvSpPr>
          <p:nvPr/>
        </p:nvSpPr>
        <p:spPr>
          <a:xfrm>
            <a:off x="1447800" y="1905000"/>
            <a:ext cx="6820237" cy="2239274"/>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Times"/>
                <a:ea typeface="+mj-ea"/>
                <a:cs typeface="+mj-cs"/>
              </a:defRPr>
            </a:lvl1pPr>
          </a:lstStyle>
          <a:p>
            <a:pPr algn="l"/>
            <a:r>
              <a:rPr lang="en-US" sz="3200" dirty="0"/>
              <a:t>Often, a theoretical framework will not appear until the point at which you are designing data gathering.</a:t>
            </a:r>
          </a:p>
        </p:txBody>
      </p:sp>
      <p:sp>
        <p:nvSpPr>
          <p:cNvPr id="7" name="Title 3"/>
          <p:cNvSpPr txBox="1">
            <a:spLocks/>
          </p:cNvSpPr>
          <p:nvPr/>
        </p:nvSpPr>
        <p:spPr>
          <a:xfrm>
            <a:off x="2438400" y="3962400"/>
            <a:ext cx="6085211" cy="243811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Times"/>
                <a:ea typeface="+mj-ea"/>
                <a:cs typeface="+mj-cs"/>
              </a:defRPr>
            </a:lvl1pPr>
          </a:lstStyle>
          <a:p>
            <a:pPr algn="l"/>
            <a:r>
              <a:rPr lang="en-US" sz="3200" dirty="0"/>
              <a:t>Always, theoretical frameworks will not make sense until you have an established purpose statement. </a:t>
            </a:r>
          </a:p>
        </p:txBody>
      </p:sp>
    </p:spTree>
    <p:extLst>
      <p:ext uri="{BB962C8B-B14F-4D97-AF65-F5344CB8AC3E}">
        <p14:creationId xmlns:p14="http://schemas.microsoft.com/office/powerpoint/2010/main" val="143410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does this look like in real life?</a:t>
            </a:r>
          </a:p>
        </p:txBody>
      </p:sp>
      <p:sp>
        <p:nvSpPr>
          <p:cNvPr id="3" name="Content Placeholder 2"/>
          <p:cNvSpPr>
            <a:spLocks noGrp="1"/>
          </p:cNvSpPr>
          <p:nvPr>
            <p:ph idx="1"/>
          </p:nvPr>
        </p:nvSpPr>
        <p:spPr/>
        <p:txBody>
          <a:bodyPr>
            <a:normAutofit/>
          </a:bodyPr>
          <a:lstStyle/>
          <a:p>
            <a:r>
              <a:rPr lang="en-US" sz="2400" dirty="0"/>
              <a:t>I want to know if kids learn better if they collaborate on projects.</a:t>
            </a:r>
          </a:p>
          <a:p>
            <a:r>
              <a:rPr lang="en-US" sz="2400" dirty="0"/>
              <a:t>I start looking at the literature around problem-based learning, cooperative learning, direct instruction, service learning, active learning, generative learning, student-centered pedagogy, and anything else that comes to mind.</a:t>
            </a:r>
          </a:p>
          <a:p>
            <a:r>
              <a:rPr lang="en-US" sz="2400" dirty="0"/>
              <a:t>I meet with </a:t>
            </a:r>
            <a:r>
              <a:rPr lang="en-US" sz="2400"/>
              <a:t>my study </a:t>
            </a:r>
            <a:r>
              <a:rPr lang="en-US" sz="2400" dirty="0"/>
              <a:t>advisor and we decide:</a:t>
            </a:r>
            <a:br>
              <a:rPr lang="en-US" sz="2400" dirty="0"/>
            </a:br>
            <a:r>
              <a:rPr lang="en-US" sz="2400" i="1" dirty="0"/>
              <a:t>The purpose of this study is to examine the impact of active learning in secondary chemistry classrooms on student understanding of Nature of Science concepts.</a:t>
            </a:r>
          </a:p>
        </p:txBody>
      </p:sp>
    </p:spTree>
    <p:extLst>
      <p:ext uri="{BB962C8B-B14F-4D97-AF65-F5344CB8AC3E}">
        <p14:creationId xmlns:p14="http://schemas.microsoft.com/office/powerpoint/2010/main" val="184643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now …</a:t>
            </a:r>
          </a:p>
        </p:txBody>
      </p:sp>
      <p:sp>
        <p:nvSpPr>
          <p:cNvPr id="3" name="Content Placeholder 2"/>
          <p:cNvSpPr>
            <a:spLocks noGrp="1"/>
          </p:cNvSpPr>
          <p:nvPr>
            <p:ph idx="1"/>
          </p:nvPr>
        </p:nvSpPr>
        <p:spPr>
          <a:xfrm>
            <a:off x="685800" y="1981200"/>
            <a:ext cx="7772400" cy="4114800"/>
          </a:xfrm>
        </p:spPr>
        <p:txBody>
          <a:bodyPr>
            <a:normAutofit lnSpcReduction="10000"/>
          </a:bodyPr>
          <a:lstStyle/>
          <a:p>
            <a:r>
              <a:rPr lang="en-US" dirty="0"/>
              <a:t>My literature review focuses on the nature of science and how it is taught in secondary classrooms in general, and specifically in chemistry classrooms.</a:t>
            </a:r>
          </a:p>
          <a:p>
            <a:r>
              <a:rPr lang="en-US" dirty="0"/>
              <a:t>In the process of looking at this I find:</a:t>
            </a:r>
          </a:p>
          <a:p>
            <a:pPr marL="457200" indent="-457200">
              <a:buNone/>
            </a:pPr>
            <a:r>
              <a:rPr lang="en-US" sz="2400" dirty="0"/>
              <a:t>Lederman, N. G., </a:t>
            </a:r>
            <a:r>
              <a:rPr lang="en-US" sz="2400" dirty="0" err="1"/>
              <a:t>Abd</a:t>
            </a:r>
            <a:r>
              <a:rPr lang="en-US" sz="2400" dirty="0"/>
              <a:t>‐El‐</a:t>
            </a:r>
            <a:r>
              <a:rPr lang="en-US" sz="2400" dirty="0" err="1"/>
              <a:t>Khalick</a:t>
            </a:r>
            <a:r>
              <a:rPr lang="en-US" sz="2400" dirty="0"/>
              <a:t>, F., Bell, R. L., &amp; Schwartz, R. S. (2002). Views of nature of science questionnaire: Toward valid and meaningful assessment of learners’ conceptions of nature of science. </a:t>
            </a:r>
            <a:r>
              <a:rPr lang="en-US" sz="2400" i="1" dirty="0"/>
              <a:t>Journal of Research in Science Teaching</a:t>
            </a:r>
            <a:r>
              <a:rPr lang="en-US" sz="2400" dirty="0"/>
              <a:t>, </a:t>
            </a:r>
            <a:r>
              <a:rPr lang="en-US" sz="2400" i="1" dirty="0"/>
              <a:t>39</a:t>
            </a:r>
            <a:r>
              <a:rPr lang="en-US" sz="2400" dirty="0"/>
              <a:t>(6), 497-521. </a:t>
            </a:r>
            <a:endParaRPr lang="en-US" dirty="0"/>
          </a:p>
        </p:txBody>
      </p:sp>
    </p:spTree>
    <p:extLst>
      <p:ext uri="{BB962C8B-B14F-4D97-AF65-F5344CB8AC3E}">
        <p14:creationId xmlns:p14="http://schemas.microsoft.com/office/powerpoint/2010/main" val="140356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a:t>
            </a:r>
          </a:p>
        </p:txBody>
      </p:sp>
      <p:sp>
        <p:nvSpPr>
          <p:cNvPr id="3" name="Content Placeholder 2"/>
          <p:cNvSpPr>
            <a:spLocks noGrp="1"/>
          </p:cNvSpPr>
          <p:nvPr>
            <p:ph idx="1"/>
          </p:nvPr>
        </p:nvSpPr>
        <p:spPr>
          <a:xfrm>
            <a:off x="457200" y="1600200"/>
            <a:ext cx="8322658" cy="4525963"/>
          </a:xfrm>
        </p:spPr>
        <p:txBody>
          <a:bodyPr/>
          <a:lstStyle/>
          <a:p>
            <a:r>
              <a:rPr lang="en-US" dirty="0"/>
              <a:t>This scaffold with which to examine </a:t>
            </a:r>
            <a:r>
              <a:rPr lang="en-US" dirty="0" err="1"/>
              <a:t>NoS</a:t>
            </a:r>
            <a:r>
              <a:rPr lang="en-US" dirty="0"/>
              <a:t> understanding does three things:</a:t>
            </a:r>
          </a:p>
          <a:p>
            <a:pPr lvl="1"/>
            <a:r>
              <a:rPr lang="en-US" dirty="0"/>
              <a:t>First, it helps me to decide how to structure an intervention that is likely to improve </a:t>
            </a:r>
            <a:r>
              <a:rPr lang="en-US" dirty="0" err="1"/>
              <a:t>NoS</a:t>
            </a:r>
            <a:r>
              <a:rPr lang="en-US" dirty="0"/>
              <a:t> understanding (Active Learning)</a:t>
            </a:r>
          </a:p>
          <a:p>
            <a:pPr lvl="1"/>
            <a:r>
              <a:rPr lang="en-US" dirty="0"/>
              <a:t>Then it helps me figure out how to assess the impact of the intervention</a:t>
            </a:r>
          </a:p>
          <a:p>
            <a:pPr lvl="1"/>
            <a:r>
              <a:rPr lang="en-US" dirty="0"/>
              <a:t>And last, it helps me make judgments about my results (how did the results match Lederman et al.’s model?)</a:t>
            </a:r>
          </a:p>
        </p:txBody>
      </p:sp>
    </p:spTree>
    <p:extLst>
      <p:ext uri="{BB962C8B-B14F-4D97-AF65-F5344CB8AC3E}">
        <p14:creationId xmlns:p14="http://schemas.microsoft.com/office/powerpoint/2010/main" val="1828779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triped Right Arrow 8"/>
          <p:cNvSpPr/>
          <p:nvPr/>
        </p:nvSpPr>
        <p:spPr>
          <a:xfrm rot="5400000">
            <a:off x="5196893" y="2651601"/>
            <a:ext cx="2930630" cy="1291167"/>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charset="0"/>
              <a:ea typeface="Calibri" charset="0"/>
              <a:cs typeface="Calibri" charset="0"/>
            </a:endParaRPr>
          </a:p>
        </p:txBody>
      </p:sp>
      <p:sp>
        <p:nvSpPr>
          <p:cNvPr id="4" name="TextBox 3"/>
          <p:cNvSpPr txBox="1"/>
          <p:nvPr/>
        </p:nvSpPr>
        <p:spPr>
          <a:xfrm>
            <a:off x="4984749" y="206001"/>
            <a:ext cx="3270250" cy="1200329"/>
          </a:xfrm>
          <a:prstGeom prst="rect">
            <a:avLst/>
          </a:prstGeom>
          <a:solidFill>
            <a:schemeClr val="bg1"/>
          </a:solidFill>
        </p:spPr>
        <p:txBody>
          <a:bodyPr wrap="square" rtlCol="0">
            <a:spAutoFit/>
          </a:bodyPr>
          <a:lstStyle/>
          <a:p>
            <a:r>
              <a:rPr lang="en-US" sz="1800" dirty="0">
                <a:latin typeface="Calibri" charset="0"/>
                <a:ea typeface="Calibri" charset="0"/>
                <a:cs typeface="Calibri" charset="0"/>
              </a:rPr>
              <a:t>Some problem exists that you think is worth studying. You write a purpose statement to say exactly what you want to study.</a:t>
            </a:r>
          </a:p>
        </p:txBody>
      </p:sp>
      <p:sp>
        <p:nvSpPr>
          <p:cNvPr id="5" name="TextBox 4"/>
          <p:cNvSpPr txBox="1"/>
          <p:nvPr/>
        </p:nvSpPr>
        <p:spPr>
          <a:xfrm>
            <a:off x="4984749" y="2365602"/>
            <a:ext cx="3291417" cy="646331"/>
          </a:xfrm>
          <a:prstGeom prst="rect">
            <a:avLst/>
          </a:prstGeom>
          <a:solidFill>
            <a:schemeClr val="bg1"/>
          </a:solidFill>
        </p:spPr>
        <p:txBody>
          <a:bodyPr wrap="square" rtlCol="0">
            <a:spAutoFit/>
          </a:bodyPr>
          <a:lstStyle/>
          <a:p>
            <a:r>
              <a:rPr lang="en-US" sz="1800" dirty="0">
                <a:latin typeface="Calibri" charset="0"/>
                <a:ea typeface="Calibri" charset="0"/>
                <a:cs typeface="Calibri" charset="0"/>
              </a:rPr>
              <a:t>You find out what others already know about this problem.</a:t>
            </a:r>
          </a:p>
        </p:txBody>
      </p:sp>
      <p:sp>
        <p:nvSpPr>
          <p:cNvPr id="6" name="TextBox 5"/>
          <p:cNvSpPr txBox="1"/>
          <p:nvPr/>
        </p:nvSpPr>
        <p:spPr>
          <a:xfrm>
            <a:off x="4984749" y="4855917"/>
            <a:ext cx="3291417" cy="646331"/>
          </a:xfrm>
          <a:prstGeom prst="rect">
            <a:avLst/>
          </a:prstGeom>
          <a:solidFill>
            <a:schemeClr val="bg1"/>
          </a:solidFill>
        </p:spPr>
        <p:txBody>
          <a:bodyPr wrap="square" rtlCol="0">
            <a:spAutoFit/>
          </a:bodyPr>
          <a:lstStyle/>
          <a:p>
            <a:r>
              <a:rPr lang="en-US" sz="1800" dirty="0">
                <a:latin typeface="Calibri" charset="0"/>
                <a:ea typeface="Calibri" charset="0"/>
                <a:cs typeface="Calibri" charset="0"/>
              </a:rPr>
              <a:t>You design some way to gather and analyze evidence.</a:t>
            </a:r>
          </a:p>
        </p:txBody>
      </p:sp>
      <p:sp>
        <p:nvSpPr>
          <p:cNvPr id="7" name="TextBox 6"/>
          <p:cNvSpPr txBox="1"/>
          <p:nvPr/>
        </p:nvSpPr>
        <p:spPr>
          <a:xfrm>
            <a:off x="1195915" y="4855917"/>
            <a:ext cx="1640419" cy="923330"/>
          </a:xfrm>
          <a:prstGeom prst="rect">
            <a:avLst/>
          </a:prstGeom>
          <a:solidFill>
            <a:schemeClr val="bg1"/>
          </a:solidFill>
        </p:spPr>
        <p:txBody>
          <a:bodyPr wrap="square" rtlCol="0">
            <a:spAutoFit/>
          </a:bodyPr>
          <a:lstStyle/>
          <a:p>
            <a:r>
              <a:rPr lang="en-US" sz="1800" dirty="0">
                <a:latin typeface="Calibri" charset="0"/>
                <a:ea typeface="Calibri" charset="0"/>
                <a:cs typeface="Calibri" charset="0"/>
              </a:rPr>
              <a:t>You report on what you found.</a:t>
            </a:r>
          </a:p>
        </p:txBody>
      </p:sp>
      <p:sp>
        <p:nvSpPr>
          <p:cNvPr id="8" name="TextBox 7"/>
          <p:cNvSpPr txBox="1"/>
          <p:nvPr/>
        </p:nvSpPr>
        <p:spPr>
          <a:xfrm>
            <a:off x="1195915" y="806166"/>
            <a:ext cx="2222502" cy="923330"/>
          </a:xfrm>
          <a:prstGeom prst="rect">
            <a:avLst/>
          </a:prstGeom>
          <a:solidFill>
            <a:schemeClr val="bg1"/>
          </a:solidFill>
        </p:spPr>
        <p:txBody>
          <a:bodyPr wrap="square" rtlCol="0">
            <a:spAutoFit/>
          </a:bodyPr>
          <a:lstStyle/>
          <a:p>
            <a:r>
              <a:rPr lang="en-US" sz="1800" dirty="0">
                <a:latin typeface="Calibri" charset="0"/>
                <a:ea typeface="Calibri" charset="0"/>
                <a:cs typeface="Calibri" charset="0"/>
              </a:rPr>
              <a:t>You decide on the meaning of what you found.</a:t>
            </a:r>
          </a:p>
        </p:txBody>
      </p:sp>
      <p:sp>
        <p:nvSpPr>
          <p:cNvPr id="10" name="Striped Right Arrow 9"/>
          <p:cNvSpPr/>
          <p:nvPr/>
        </p:nvSpPr>
        <p:spPr>
          <a:xfrm rot="16200000">
            <a:off x="476727" y="2549227"/>
            <a:ext cx="2930630" cy="1291167"/>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charset="0"/>
              <a:ea typeface="Calibri" charset="0"/>
              <a:cs typeface="Calibri" charset="0"/>
            </a:endParaRPr>
          </a:p>
        </p:txBody>
      </p:sp>
      <p:sp>
        <p:nvSpPr>
          <p:cNvPr id="11" name="Striped Right Arrow 10"/>
          <p:cNvSpPr/>
          <p:nvPr/>
        </p:nvSpPr>
        <p:spPr>
          <a:xfrm rot="10800000">
            <a:off x="3186058" y="4739503"/>
            <a:ext cx="1343607" cy="1095377"/>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charset="0"/>
              <a:ea typeface="Calibri" charset="0"/>
              <a:cs typeface="Calibri" charset="0"/>
            </a:endParaRPr>
          </a:p>
        </p:txBody>
      </p:sp>
      <p:sp>
        <p:nvSpPr>
          <p:cNvPr id="13" name="Striped Right Arrow 12"/>
          <p:cNvSpPr/>
          <p:nvPr/>
        </p:nvSpPr>
        <p:spPr>
          <a:xfrm rot="5400000">
            <a:off x="5969233" y="3434292"/>
            <a:ext cx="1365249" cy="1291167"/>
          </a:xfrm>
          <a:prstGeom prst="stripedRightArrow">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charset="0"/>
              <a:ea typeface="Calibri" charset="0"/>
              <a:cs typeface="Calibri" charset="0"/>
            </a:endParaRPr>
          </a:p>
        </p:txBody>
      </p:sp>
      <p:sp>
        <p:nvSpPr>
          <p:cNvPr id="16" name="Striped Right Arrow 15"/>
          <p:cNvSpPr/>
          <p:nvPr/>
        </p:nvSpPr>
        <p:spPr>
          <a:xfrm rot="16200000">
            <a:off x="978517" y="2052725"/>
            <a:ext cx="1937631" cy="1291167"/>
          </a:xfrm>
          <a:prstGeom prst="stripedRightArrow">
            <a:avLst/>
          </a:prstGeom>
          <a:solidFill>
            <a:srgbClr val="008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charset="0"/>
              <a:ea typeface="Calibri" charset="0"/>
              <a:cs typeface="Calibri" charset="0"/>
            </a:endParaRPr>
          </a:p>
        </p:txBody>
      </p:sp>
      <p:sp>
        <p:nvSpPr>
          <p:cNvPr id="18" name="Rectangle 17"/>
          <p:cNvSpPr/>
          <p:nvPr/>
        </p:nvSpPr>
        <p:spPr>
          <a:xfrm>
            <a:off x="304800" y="3397251"/>
            <a:ext cx="8382000" cy="269873"/>
          </a:xfrm>
          <a:prstGeom prst="rect">
            <a:avLst/>
          </a:prstGeom>
          <a:pattFill prst="ltUpDiag">
            <a:fgClr>
              <a:prstClr val="black"/>
            </a:fgClr>
            <a:bgClr>
              <a:prstClr val="white"/>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Calibri" charset="0"/>
              <a:ea typeface="Calibri" charset="0"/>
              <a:cs typeface="Calibri" charset="0"/>
            </a:endParaRPr>
          </a:p>
        </p:txBody>
      </p:sp>
      <p:sp>
        <p:nvSpPr>
          <p:cNvPr id="17" name="TextBox 16"/>
          <p:cNvSpPr txBox="1"/>
          <p:nvPr/>
        </p:nvSpPr>
        <p:spPr>
          <a:xfrm>
            <a:off x="5281081" y="3333383"/>
            <a:ext cx="2741553" cy="369332"/>
          </a:xfrm>
          <a:prstGeom prst="rect">
            <a:avLst/>
          </a:prstGeom>
          <a:noFill/>
        </p:spPr>
        <p:txBody>
          <a:bodyPr wrap="square" rtlCol="0">
            <a:spAutoFit/>
          </a:bodyPr>
          <a:lstStyle/>
          <a:p>
            <a:pPr algn="ctr"/>
            <a:r>
              <a:rPr lang="en-US" sz="1800" dirty="0" err="1">
                <a:solidFill>
                  <a:srgbClr val="008F00"/>
                </a:solidFill>
                <a:latin typeface="Calibri" charset="0"/>
                <a:ea typeface="Calibri" charset="0"/>
                <a:cs typeface="Calibri" charset="0"/>
              </a:rPr>
              <a:t>NoS</a:t>
            </a:r>
            <a:r>
              <a:rPr lang="en-US" sz="1800" dirty="0">
                <a:solidFill>
                  <a:srgbClr val="008F00"/>
                </a:solidFill>
                <a:latin typeface="Calibri" charset="0"/>
                <a:ea typeface="Calibri" charset="0"/>
                <a:cs typeface="Calibri" charset="0"/>
              </a:rPr>
              <a:t> Framework</a:t>
            </a:r>
          </a:p>
        </p:txBody>
      </p:sp>
      <p:sp>
        <p:nvSpPr>
          <p:cNvPr id="15" name="TextBox 14"/>
          <p:cNvSpPr txBox="1"/>
          <p:nvPr/>
        </p:nvSpPr>
        <p:spPr>
          <a:xfrm>
            <a:off x="656166" y="3344334"/>
            <a:ext cx="2582335" cy="369332"/>
          </a:xfrm>
          <a:prstGeom prst="rect">
            <a:avLst/>
          </a:prstGeom>
          <a:noFill/>
        </p:spPr>
        <p:txBody>
          <a:bodyPr wrap="square" rtlCol="0">
            <a:spAutoFit/>
          </a:bodyPr>
          <a:lstStyle/>
          <a:p>
            <a:pPr algn="ctr"/>
            <a:r>
              <a:rPr lang="en-US" sz="1800" dirty="0" err="1">
                <a:solidFill>
                  <a:srgbClr val="008F00"/>
                </a:solidFill>
                <a:latin typeface="Calibri" charset="0"/>
                <a:ea typeface="Calibri" charset="0"/>
                <a:cs typeface="Calibri" charset="0"/>
              </a:rPr>
              <a:t>NoS</a:t>
            </a:r>
            <a:r>
              <a:rPr lang="en-US" sz="1800" dirty="0">
                <a:solidFill>
                  <a:srgbClr val="008F00"/>
                </a:solidFill>
                <a:latin typeface="Calibri" charset="0"/>
                <a:ea typeface="Calibri" charset="0"/>
                <a:cs typeface="Calibri" charset="0"/>
              </a:rPr>
              <a:t> Framework</a:t>
            </a:r>
          </a:p>
        </p:txBody>
      </p:sp>
      <p:sp>
        <p:nvSpPr>
          <p:cNvPr id="2" name="Rectangle 1"/>
          <p:cNvSpPr/>
          <p:nvPr/>
        </p:nvSpPr>
        <p:spPr bwMode="auto">
          <a:xfrm>
            <a:off x="3962400" y="3124200"/>
            <a:ext cx="752710" cy="7620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Tree>
    <p:extLst>
      <p:ext uri="{BB962C8B-B14F-4D97-AF65-F5344CB8AC3E}">
        <p14:creationId xmlns:p14="http://schemas.microsoft.com/office/powerpoint/2010/main" val="1217709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Theoretical Framework</a:t>
            </a:r>
          </a:p>
        </p:txBody>
      </p:sp>
      <p:sp>
        <p:nvSpPr>
          <p:cNvPr id="3" name="Content Placeholder 2"/>
          <p:cNvSpPr>
            <a:spLocks noGrp="1"/>
          </p:cNvSpPr>
          <p:nvPr>
            <p:ph idx="1"/>
          </p:nvPr>
        </p:nvSpPr>
        <p:spPr/>
        <p:txBody>
          <a:bodyPr/>
          <a:lstStyle/>
          <a:p>
            <a:r>
              <a:rPr lang="en-US" dirty="0"/>
              <a:t>I did not know this framework existed until my focused purpose statement lead me to it.</a:t>
            </a:r>
          </a:p>
          <a:p>
            <a:r>
              <a:rPr lang="en-US" dirty="0"/>
              <a:t>There is no prescribed order in which the pieces of the puzzle must me put together. </a:t>
            </a:r>
          </a:p>
        </p:txBody>
      </p:sp>
    </p:spTree>
    <p:extLst>
      <p:ext uri="{BB962C8B-B14F-4D97-AF65-F5344CB8AC3E}">
        <p14:creationId xmlns:p14="http://schemas.microsoft.com/office/powerpoint/2010/main" val="150646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85800" y="304800"/>
            <a:ext cx="7772400" cy="1143000"/>
          </a:xfrm>
        </p:spPr>
        <p:txBody>
          <a:bodyPr/>
          <a:lstStyle/>
          <a:p>
            <a:r>
              <a:rPr lang="en-US" dirty="0"/>
              <a:t>Back </a:t>
            </a:r>
            <a:r>
              <a:rPr lang="en-US"/>
              <a:t>to:</a:t>
            </a:r>
            <a:br>
              <a:rPr lang="en-US"/>
            </a:br>
            <a:r>
              <a:rPr lang="en-US"/>
              <a:t>Characteristics </a:t>
            </a:r>
            <a:r>
              <a:rPr lang="en-US" dirty="0"/>
              <a:t>of Observation</a:t>
            </a:r>
          </a:p>
        </p:txBody>
      </p:sp>
      <p:sp>
        <p:nvSpPr>
          <p:cNvPr id="3" name="Content Placeholder 2"/>
          <p:cNvSpPr>
            <a:spLocks noGrp="1"/>
          </p:cNvSpPr>
          <p:nvPr>
            <p:ph idx="1"/>
          </p:nvPr>
        </p:nvSpPr>
        <p:spPr/>
        <p:txBody>
          <a:bodyPr/>
          <a:lstStyle/>
          <a:p>
            <a:r>
              <a:rPr lang="en-US" dirty="0"/>
              <a:t>Imparting attention in ways that is in some sense </a:t>
            </a:r>
            <a:r>
              <a:rPr lang="en-US" i="1" dirty="0"/>
              <a:t>standardized</a:t>
            </a:r>
          </a:p>
          <a:p>
            <a:pPr lvl="1"/>
            <a:r>
              <a:rPr lang="en-US" dirty="0"/>
              <a:t>Observing something specific</a:t>
            </a:r>
          </a:p>
          <a:p>
            <a:pPr lvl="2"/>
            <a:r>
              <a:rPr lang="en-US" dirty="0"/>
              <a:t>Driven by the problem statement</a:t>
            </a:r>
          </a:p>
          <a:p>
            <a:pPr lvl="2"/>
            <a:r>
              <a:rPr lang="en-US" dirty="0"/>
              <a:t>Driven by prior observation</a:t>
            </a:r>
          </a:p>
          <a:p>
            <a:pPr lvl="1"/>
            <a:r>
              <a:rPr lang="en-US" dirty="0"/>
              <a:t>Observing from a model</a:t>
            </a:r>
          </a:p>
          <a:p>
            <a:pPr lvl="2"/>
            <a:r>
              <a:rPr lang="en-US" dirty="0"/>
              <a:t>Using a pre-existing coding structure</a:t>
            </a:r>
          </a:p>
        </p:txBody>
      </p:sp>
    </p:spTree>
    <p:extLst>
      <p:ext uri="{BB962C8B-B14F-4D97-AF65-F5344CB8AC3E}">
        <p14:creationId xmlns:p14="http://schemas.microsoft.com/office/powerpoint/2010/main" val="1178439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32537" y="534703"/>
            <a:ext cx="5612020" cy="5612020"/>
          </a:xfrm>
          <a:prstGeom prst="rect">
            <a:avLst/>
          </a:prstGeom>
        </p:spPr>
      </p:pic>
      <p:sp>
        <p:nvSpPr>
          <p:cNvPr id="2" name="TextBox 1"/>
          <p:cNvSpPr txBox="1"/>
          <p:nvPr/>
        </p:nvSpPr>
        <p:spPr>
          <a:xfrm>
            <a:off x="304800" y="228600"/>
            <a:ext cx="3505200" cy="830997"/>
          </a:xfrm>
          <a:prstGeom prst="rect">
            <a:avLst/>
          </a:prstGeom>
          <a:noFill/>
        </p:spPr>
        <p:txBody>
          <a:bodyPr wrap="square" rtlCol="0">
            <a:spAutoFit/>
          </a:bodyPr>
          <a:lstStyle/>
          <a:p>
            <a:r>
              <a:rPr lang="en-US" dirty="0"/>
              <a:t>Observing from </a:t>
            </a:r>
            <a:br>
              <a:rPr lang="en-US" dirty="0"/>
            </a:br>
            <a:r>
              <a:rPr lang="en-US" dirty="0"/>
              <a:t>a Model</a:t>
            </a:r>
          </a:p>
        </p:txBody>
      </p:sp>
      <p:sp>
        <p:nvSpPr>
          <p:cNvPr id="3" name="TextBox 2"/>
          <p:cNvSpPr txBox="1"/>
          <p:nvPr/>
        </p:nvSpPr>
        <p:spPr>
          <a:xfrm>
            <a:off x="5943600" y="6146723"/>
            <a:ext cx="3886200" cy="461665"/>
          </a:xfrm>
          <a:prstGeom prst="rect">
            <a:avLst/>
          </a:prstGeom>
          <a:noFill/>
        </p:spPr>
        <p:txBody>
          <a:bodyPr wrap="square" rtlCol="0">
            <a:spAutoFit/>
          </a:bodyPr>
          <a:lstStyle/>
          <a:p>
            <a:r>
              <a:rPr lang="en-US" dirty="0"/>
              <a:t>Classroom observation</a:t>
            </a:r>
          </a:p>
        </p:txBody>
      </p:sp>
      <p:sp>
        <p:nvSpPr>
          <p:cNvPr id="5" name="TextBox 4">
            <a:extLst>
              <a:ext uri="{FF2B5EF4-FFF2-40B4-BE49-F238E27FC236}">
                <a16:creationId xmlns:a16="http://schemas.microsoft.com/office/drawing/2014/main" id="{0DEF6FAE-90C5-4F47-A15C-19101238CFE4}"/>
              </a:ext>
            </a:extLst>
          </p:cNvPr>
          <p:cNvSpPr txBox="1"/>
          <p:nvPr/>
        </p:nvSpPr>
        <p:spPr>
          <a:xfrm>
            <a:off x="5905294" y="548990"/>
            <a:ext cx="2667000" cy="1384995"/>
          </a:xfrm>
          <a:prstGeom prst="rect">
            <a:avLst/>
          </a:prstGeom>
          <a:noFill/>
        </p:spPr>
        <p:txBody>
          <a:bodyPr wrap="square" rtlCol="0">
            <a:spAutoFit/>
          </a:bodyPr>
          <a:lstStyle/>
          <a:p>
            <a:pPr algn="r"/>
            <a:r>
              <a:rPr lang="en-US" sz="2800" dirty="0">
                <a:solidFill>
                  <a:srgbClr val="FF0000"/>
                </a:solidFill>
              </a:rPr>
              <a:t>The model tells me what to observe</a:t>
            </a:r>
          </a:p>
        </p:txBody>
      </p:sp>
    </p:spTree>
    <p:extLst>
      <p:ext uri="{BB962C8B-B14F-4D97-AF65-F5344CB8AC3E}">
        <p14:creationId xmlns:p14="http://schemas.microsoft.com/office/powerpoint/2010/main" val="57084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72836" y="399440"/>
            <a:ext cx="3553232" cy="3553232"/>
          </a:xfrm>
          <a:prstGeom prst="rect">
            <a:avLst/>
          </a:prstGeom>
        </p:spPr>
      </p:pic>
      <p:graphicFrame>
        <p:nvGraphicFramePr>
          <p:cNvPr id="3" name="Object 2"/>
          <p:cNvGraphicFramePr>
            <a:graphicFrameLocks noChangeAspect="1"/>
          </p:cNvGraphicFramePr>
          <p:nvPr>
            <p:extLst/>
          </p:nvPr>
        </p:nvGraphicFramePr>
        <p:xfrm>
          <a:off x="1501452" y="4271849"/>
          <a:ext cx="6096000" cy="1816100"/>
        </p:xfrm>
        <a:graphic>
          <a:graphicData uri="http://schemas.openxmlformats.org/presentationml/2006/ole">
            <mc:AlternateContent xmlns:mc="http://schemas.openxmlformats.org/markup-compatibility/2006">
              <mc:Choice xmlns:v="urn:schemas-microsoft-com:vml" Requires="v">
                <p:oleObj spid="_x0000_s47150" name="Document" r:id="rId4" imgW="6096000" imgH="1816100" progId="Word.Document.12">
                  <p:embed/>
                </p:oleObj>
              </mc:Choice>
              <mc:Fallback>
                <p:oleObj name="Document" r:id="rId4" imgW="6096000" imgH="1816100" progId="Word.Document.12">
                  <p:embed/>
                  <p:pic>
                    <p:nvPicPr>
                      <p:cNvPr id="0" name=""/>
                      <p:cNvPicPr/>
                      <p:nvPr/>
                    </p:nvPicPr>
                    <p:blipFill>
                      <a:blip r:embed="rId5"/>
                      <a:stretch>
                        <a:fillRect/>
                      </a:stretch>
                    </p:blipFill>
                    <p:spPr>
                      <a:xfrm>
                        <a:off x="1501452" y="4271849"/>
                        <a:ext cx="6096000" cy="1816100"/>
                      </a:xfrm>
                      <a:prstGeom prst="rect">
                        <a:avLst/>
                      </a:prstGeom>
                    </p:spPr>
                  </p:pic>
                </p:oleObj>
              </mc:Fallback>
            </mc:AlternateContent>
          </a:graphicData>
        </a:graphic>
      </p:graphicFrame>
    </p:spTree>
    <p:extLst>
      <p:ext uri="{BB962C8B-B14F-4D97-AF65-F5344CB8AC3E}">
        <p14:creationId xmlns:p14="http://schemas.microsoft.com/office/powerpoint/2010/main" val="1558581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Positionality</a:t>
            </a:r>
            <a:endParaRPr lang="en-US" dirty="0"/>
          </a:p>
        </p:txBody>
      </p:sp>
      <p:sp>
        <p:nvSpPr>
          <p:cNvPr id="3" name="Content Placeholder 2"/>
          <p:cNvSpPr>
            <a:spLocks noGrp="1"/>
          </p:cNvSpPr>
          <p:nvPr>
            <p:ph idx="1"/>
          </p:nvPr>
        </p:nvSpPr>
        <p:spPr/>
        <p:txBody>
          <a:bodyPr/>
          <a:lstStyle/>
          <a:p>
            <a:r>
              <a:rPr lang="en-US" dirty="0"/>
              <a:t>I see what I am disposed to see. </a:t>
            </a:r>
          </a:p>
          <a:p>
            <a:r>
              <a:rPr lang="en-US" dirty="0"/>
              <a:t>When I see something it means that I do not see other things. (figure/ground)</a:t>
            </a:r>
          </a:p>
        </p:txBody>
      </p:sp>
    </p:spTree>
    <p:extLst>
      <p:ext uri="{BB962C8B-B14F-4D97-AF65-F5344CB8AC3E}">
        <p14:creationId xmlns:p14="http://schemas.microsoft.com/office/powerpoint/2010/main" val="165682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nvPr>
        </p:nvGraphicFramePr>
        <p:xfrm>
          <a:off x="1501452" y="4271849"/>
          <a:ext cx="6096000" cy="1816100"/>
        </p:xfrm>
        <a:graphic>
          <a:graphicData uri="http://schemas.openxmlformats.org/presentationml/2006/ole">
            <mc:AlternateContent xmlns:mc="http://schemas.openxmlformats.org/markup-compatibility/2006">
              <mc:Choice xmlns:v="urn:schemas-microsoft-com:vml" Requires="v">
                <p:oleObj spid="_x0000_s48175" name="Document" r:id="rId3" imgW="6096000" imgH="1816100" progId="Word.Document.12">
                  <p:embed/>
                </p:oleObj>
              </mc:Choice>
              <mc:Fallback>
                <p:oleObj name="Document" r:id="rId3" imgW="6096000" imgH="1816100" progId="Word.Document.12">
                  <p:embed/>
                  <p:pic>
                    <p:nvPicPr>
                      <p:cNvPr id="0" name=""/>
                      <p:cNvPicPr/>
                      <p:nvPr/>
                    </p:nvPicPr>
                    <p:blipFill>
                      <a:blip r:embed="rId4"/>
                      <a:stretch>
                        <a:fillRect/>
                      </a:stretch>
                    </p:blipFill>
                    <p:spPr>
                      <a:xfrm>
                        <a:off x="1501452" y="4271849"/>
                        <a:ext cx="6096000" cy="1816100"/>
                      </a:xfrm>
                      <a:prstGeom prst="rect">
                        <a:avLst/>
                      </a:prstGeom>
                    </p:spPr>
                  </p:pic>
                </p:oleObj>
              </mc:Fallback>
            </mc:AlternateContent>
          </a:graphicData>
        </a:graphic>
      </p:graphicFrame>
      <p:sp>
        <p:nvSpPr>
          <p:cNvPr id="2" name="Rectangle 1"/>
          <p:cNvSpPr/>
          <p:nvPr/>
        </p:nvSpPr>
        <p:spPr>
          <a:xfrm>
            <a:off x="751508" y="154453"/>
            <a:ext cx="7845766" cy="3375283"/>
          </a:xfrm>
          <a:prstGeom prst="rect">
            <a:avLst/>
          </a:prstGeom>
        </p:spPr>
        <p:txBody>
          <a:bodyPr wrap="square">
            <a:spAutoFit/>
          </a:bodyPr>
          <a:lstStyle/>
          <a:p>
            <a:pPr>
              <a:spcAft>
                <a:spcPts val="1000"/>
              </a:spcAft>
            </a:pPr>
            <a:r>
              <a:rPr lang="en-US" sz="1600" dirty="0">
                <a:latin typeface="Times"/>
                <a:cs typeface="Times"/>
              </a:rPr>
              <a:t>Every act involving a choice or decision in teaching may be analyzed on three levels. </a:t>
            </a:r>
          </a:p>
          <a:p>
            <a:pPr>
              <a:spcAft>
                <a:spcPts val="1000"/>
              </a:spcAft>
            </a:pPr>
            <a:r>
              <a:rPr lang="en-US" sz="1600" b="1" dirty="0">
                <a:latin typeface="Times"/>
                <a:cs typeface="Times"/>
              </a:rPr>
              <a:t>Technical</a:t>
            </a:r>
            <a:r>
              <a:rPr lang="en-US" sz="1600" dirty="0">
                <a:latin typeface="Times"/>
                <a:cs typeface="Times"/>
              </a:rPr>
              <a:t>: What exactly is going on? What is observed? What actions and behaviors are involved? What techniques are being used? This is a </a:t>
            </a:r>
            <a:r>
              <a:rPr lang="en-US" sz="1600" i="1" dirty="0">
                <a:latin typeface="Times"/>
                <a:cs typeface="Times"/>
              </a:rPr>
              <a:t>technical</a:t>
            </a:r>
            <a:r>
              <a:rPr lang="en-US" sz="1600" dirty="0">
                <a:latin typeface="Times"/>
                <a:cs typeface="Times"/>
              </a:rPr>
              <a:t> description of what you see.</a:t>
            </a:r>
          </a:p>
          <a:p>
            <a:pPr>
              <a:spcAft>
                <a:spcPts val="1000"/>
              </a:spcAft>
            </a:pPr>
            <a:r>
              <a:rPr lang="en-US" sz="1600" b="1" dirty="0">
                <a:latin typeface="Times"/>
                <a:cs typeface="Times"/>
              </a:rPr>
              <a:t>Interpretive</a:t>
            </a:r>
            <a:r>
              <a:rPr lang="en-US" sz="1600" dirty="0">
                <a:latin typeface="Times"/>
                <a:cs typeface="Times"/>
              </a:rPr>
              <a:t>: What meaning did it have for whom? How is what is happening being experienced by individuals or groups? This is a description of the impact of what you see on the people involved.</a:t>
            </a:r>
          </a:p>
          <a:p>
            <a:pPr>
              <a:spcAft>
                <a:spcPts val="1000"/>
              </a:spcAft>
            </a:pPr>
            <a:r>
              <a:rPr lang="en-US" sz="1600" b="1" dirty="0">
                <a:latin typeface="Times"/>
                <a:cs typeface="Times"/>
              </a:rPr>
              <a:t>Critical</a:t>
            </a:r>
            <a:r>
              <a:rPr lang="en-US" sz="1600" dirty="0">
                <a:latin typeface="Times"/>
                <a:cs typeface="Times"/>
              </a:rPr>
              <a:t>: Is this the best choice and for whom? Why is it good or not good? Is it ethical? Is it just? Does it have merit, value? By whose criteria or philosophy? This is a description of the value (ethics) of what is being observed.</a:t>
            </a:r>
          </a:p>
          <a:p>
            <a:r>
              <a:rPr lang="en-US" sz="1600" dirty="0">
                <a:latin typeface="Times"/>
                <a:cs typeface="Times"/>
              </a:rPr>
              <a:t>These reflections are the basis for decisions you make as a teacher. Effective reflection—especially critical—is a key to understanding your own philosophy of education.</a:t>
            </a:r>
          </a:p>
        </p:txBody>
      </p:sp>
      <p:sp>
        <p:nvSpPr>
          <p:cNvPr id="4" name="TextBox 3">
            <a:extLst>
              <a:ext uri="{FF2B5EF4-FFF2-40B4-BE49-F238E27FC236}">
                <a16:creationId xmlns:a16="http://schemas.microsoft.com/office/drawing/2014/main" id="{22133313-96C3-B744-9243-6B7D39DC85ED}"/>
              </a:ext>
            </a:extLst>
          </p:cNvPr>
          <p:cNvSpPr txBox="1"/>
          <p:nvPr/>
        </p:nvSpPr>
        <p:spPr>
          <a:xfrm>
            <a:off x="751508" y="3529736"/>
            <a:ext cx="7706692" cy="461665"/>
          </a:xfrm>
          <a:prstGeom prst="rect">
            <a:avLst/>
          </a:prstGeom>
          <a:noFill/>
        </p:spPr>
        <p:txBody>
          <a:bodyPr wrap="square" rtlCol="0">
            <a:spAutoFit/>
          </a:bodyPr>
          <a:lstStyle/>
          <a:p>
            <a:pPr algn="ctr"/>
            <a:r>
              <a:rPr lang="en-US" dirty="0">
                <a:solidFill>
                  <a:srgbClr val="FF0000"/>
                </a:solidFill>
              </a:rPr>
              <a:t>The model tells you how to interpret what you observe.</a:t>
            </a:r>
          </a:p>
        </p:txBody>
      </p:sp>
    </p:spTree>
    <p:extLst>
      <p:ext uri="{BB962C8B-B14F-4D97-AF65-F5344CB8AC3E}">
        <p14:creationId xmlns:p14="http://schemas.microsoft.com/office/powerpoint/2010/main" val="126840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Observing from a Model</a:t>
            </a:r>
          </a:p>
        </p:txBody>
      </p:sp>
      <p:sp>
        <p:nvSpPr>
          <p:cNvPr id="3" name="Content Placeholder 2"/>
          <p:cNvSpPr>
            <a:spLocks noGrp="1"/>
          </p:cNvSpPr>
          <p:nvPr>
            <p:ph idx="1"/>
          </p:nvPr>
        </p:nvSpPr>
        <p:spPr/>
        <p:txBody>
          <a:bodyPr/>
          <a:lstStyle/>
          <a:p>
            <a:r>
              <a:rPr lang="en-US" dirty="0"/>
              <a:t>The model</a:t>
            </a:r>
          </a:p>
          <a:p>
            <a:pPr lvl="1"/>
            <a:r>
              <a:rPr lang="en-US" dirty="0"/>
              <a:t>Provides a frame for gathering data</a:t>
            </a:r>
          </a:p>
          <a:p>
            <a:pPr lvl="1"/>
            <a:r>
              <a:rPr lang="en-US" dirty="0"/>
              <a:t>Provides a structure for analyzing the data</a:t>
            </a:r>
          </a:p>
        </p:txBody>
      </p:sp>
    </p:spTree>
    <p:extLst>
      <p:ext uri="{BB962C8B-B14F-4D97-AF65-F5344CB8AC3E}">
        <p14:creationId xmlns:p14="http://schemas.microsoft.com/office/powerpoint/2010/main" val="750613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How to do Observations</a:t>
            </a:r>
          </a:p>
        </p:txBody>
      </p:sp>
      <p:sp>
        <p:nvSpPr>
          <p:cNvPr id="3" name="Content Placeholder 2"/>
          <p:cNvSpPr>
            <a:spLocks noGrp="1"/>
          </p:cNvSpPr>
          <p:nvPr>
            <p:ph idx="1"/>
          </p:nvPr>
        </p:nvSpPr>
        <p:spPr/>
        <p:txBody>
          <a:bodyPr/>
          <a:lstStyle/>
          <a:p>
            <a:r>
              <a:rPr lang="en-US" dirty="0"/>
              <a:t>Recording observations</a:t>
            </a:r>
          </a:p>
          <a:p>
            <a:pPr lvl="1"/>
            <a:r>
              <a:rPr lang="en-US" dirty="0"/>
              <a:t>Context</a:t>
            </a:r>
          </a:p>
          <a:p>
            <a:pPr lvl="1"/>
            <a:r>
              <a:rPr lang="en-US" dirty="0"/>
              <a:t>Action</a:t>
            </a:r>
          </a:p>
          <a:p>
            <a:pPr lvl="1"/>
            <a:r>
              <a:rPr lang="en-US" dirty="0"/>
              <a:t>Narrative</a:t>
            </a:r>
          </a:p>
          <a:p>
            <a:pPr lvl="1"/>
            <a:r>
              <a:rPr lang="en-US" dirty="0" err="1"/>
              <a:t>Memoing</a:t>
            </a:r>
            <a:endParaRPr lang="en-US" dirty="0"/>
          </a:p>
        </p:txBody>
      </p:sp>
    </p:spTree>
    <p:extLst>
      <p:ext uri="{BB962C8B-B14F-4D97-AF65-F5344CB8AC3E}">
        <p14:creationId xmlns:p14="http://schemas.microsoft.com/office/powerpoint/2010/main" val="1917104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Context</a:t>
            </a:r>
          </a:p>
        </p:txBody>
      </p:sp>
      <p:sp>
        <p:nvSpPr>
          <p:cNvPr id="3" name="Content Placeholder 2"/>
          <p:cNvSpPr>
            <a:spLocks noGrp="1"/>
          </p:cNvSpPr>
          <p:nvPr>
            <p:ph idx="1"/>
          </p:nvPr>
        </p:nvSpPr>
        <p:spPr/>
        <p:txBody>
          <a:bodyPr/>
          <a:lstStyle/>
          <a:p>
            <a:r>
              <a:rPr lang="en-US" dirty="0"/>
              <a:t>Describe the environment</a:t>
            </a:r>
          </a:p>
          <a:p>
            <a:pPr lvl="1"/>
            <a:r>
              <a:rPr lang="en-US" dirty="0"/>
              <a:t>You may have to adjust the description afterward</a:t>
            </a:r>
          </a:p>
          <a:p>
            <a:pPr lvl="1"/>
            <a:r>
              <a:rPr lang="en-US" dirty="0"/>
              <a:t>Make a drawing</a:t>
            </a:r>
          </a:p>
          <a:p>
            <a:pPr lvl="1"/>
            <a:r>
              <a:rPr lang="en-US" dirty="0"/>
              <a:t>Annotate the drawing during the observation</a:t>
            </a:r>
          </a:p>
          <a:p>
            <a:pPr lvl="1"/>
            <a:r>
              <a:rPr lang="en-US" dirty="0"/>
              <a:t>Take a picture</a:t>
            </a:r>
          </a:p>
          <a:p>
            <a:pPr lvl="1"/>
            <a:r>
              <a:rPr lang="en-US" dirty="0"/>
              <a:t>Gather anything you may need for later analysis</a:t>
            </a:r>
          </a:p>
        </p:txBody>
      </p:sp>
    </p:spTree>
    <p:extLst>
      <p:ext uri="{BB962C8B-B14F-4D97-AF65-F5344CB8AC3E}">
        <p14:creationId xmlns:p14="http://schemas.microsoft.com/office/powerpoint/2010/main" val="1595371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Observe</a:t>
            </a:r>
          </a:p>
        </p:txBody>
      </p:sp>
      <p:sp>
        <p:nvSpPr>
          <p:cNvPr id="3" name="Content Placeholder 2"/>
          <p:cNvSpPr>
            <a:spLocks noGrp="1"/>
          </p:cNvSpPr>
          <p:nvPr>
            <p:ph idx="1"/>
          </p:nvPr>
        </p:nvSpPr>
        <p:spPr/>
        <p:txBody>
          <a:bodyPr/>
          <a:lstStyle/>
          <a:p>
            <a:r>
              <a:rPr lang="en-US" dirty="0"/>
              <a:t>Writing neutral narratives</a:t>
            </a:r>
          </a:p>
          <a:p>
            <a:pPr lvl="1"/>
            <a:r>
              <a:rPr lang="en-US" dirty="0"/>
              <a:t>Keeping them neutral</a:t>
            </a:r>
          </a:p>
          <a:p>
            <a:pPr lvl="1"/>
            <a:r>
              <a:rPr lang="en-US" dirty="0"/>
              <a:t>Including enough detail</a:t>
            </a:r>
          </a:p>
          <a:p>
            <a:pPr lvl="1"/>
            <a:r>
              <a:rPr lang="en-US" dirty="0"/>
              <a:t>Using a focus</a:t>
            </a:r>
          </a:p>
          <a:p>
            <a:pPr marL="0" indent="0">
              <a:buNone/>
            </a:pPr>
            <a:endParaRPr lang="en-US" dirty="0"/>
          </a:p>
        </p:txBody>
      </p:sp>
    </p:spTree>
    <p:extLst>
      <p:ext uri="{BB962C8B-B14F-4D97-AF65-F5344CB8AC3E}">
        <p14:creationId xmlns:p14="http://schemas.microsoft.com/office/powerpoint/2010/main" val="1579059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Memos</a:t>
            </a:r>
          </a:p>
        </p:txBody>
      </p:sp>
      <p:sp>
        <p:nvSpPr>
          <p:cNvPr id="3" name="Content Placeholder 2"/>
          <p:cNvSpPr>
            <a:spLocks noGrp="1"/>
          </p:cNvSpPr>
          <p:nvPr>
            <p:ph idx="1"/>
          </p:nvPr>
        </p:nvSpPr>
        <p:spPr>
          <a:xfrm>
            <a:off x="685800" y="1600200"/>
            <a:ext cx="7772400" cy="4114800"/>
          </a:xfrm>
        </p:spPr>
        <p:txBody>
          <a:bodyPr/>
          <a:lstStyle/>
          <a:p>
            <a:r>
              <a:rPr lang="en-US" dirty="0"/>
              <a:t>Do not lose process thoughts while observing</a:t>
            </a:r>
          </a:p>
          <a:p>
            <a:r>
              <a:rPr lang="en-US" dirty="0"/>
              <a:t>Memo types</a:t>
            </a:r>
          </a:p>
          <a:p>
            <a:pPr lvl="1"/>
            <a:r>
              <a:rPr lang="en-US" dirty="0"/>
              <a:t>Theoretical notes</a:t>
            </a:r>
          </a:p>
          <a:p>
            <a:pPr lvl="2"/>
            <a:r>
              <a:rPr lang="en-US" dirty="0"/>
              <a:t>Constructivism requires a student centered curriculum</a:t>
            </a:r>
          </a:p>
          <a:p>
            <a:pPr lvl="1"/>
            <a:r>
              <a:rPr lang="en-US" dirty="0"/>
              <a:t>Methodological notes</a:t>
            </a:r>
          </a:p>
          <a:p>
            <a:pPr lvl="2"/>
            <a:r>
              <a:rPr lang="en-US" dirty="0"/>
              <a:t>I should talk to Johnny as example of a low achiever</a:t>
            </a:r>
          </a:p>
          <a:p>
            <a:pPr lvl="1"/>
            <a:r>
              <a:rPr lang="en-US" dirty="0"/>
              <a:t>Analytic memos</a:t>
            </a:r>
          </a:p>
          <a:p>
            <a:pPr lvl="2"/>
            <a:r>
              <a:rPr lang="en-US" dirty="0"/>
              <a:t>Bobby and Sally both wore expensive shoes</a:t>
            </a:r>
          </a:p>
        </p:txBody>
      </p:sp>
    </p:spTree>
    <p:extLst>
      <p:ext uri="{BB962C8B-B14F-4D97-AF65-F5344CB8AC3E}">
        <p14:creationId xmlns:p14="http://schemas.microsoft.com/office/powerpoint/2010/main" val="8145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ttp://img10.deviantart.net/598c/i/2009/024/d/e/yellow_notebook_paper_2_by_orangedotgre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135" y="533400"/>
            <a:ext cx="4114800" cy="5843016"/>
          </a:xfrm>
          <a:prstGeom prst="rect">
            <a:avLst/>
          </a:prstGeom>
          <a:noFill/>
          <a:extLst>
            <a:ext uri="{909E8E84-426E-40dd-AFC4-6F175D3DCCD1}">
              <a14:hiddenFill xmlns="" xmlns:a14="http://schemas.microsoft.com/office/drawing/2010/main">
                <a:solidFill>
                  <a:srgbClr val="FFFFFF"/>
                </a:solidFill>
              </a14:hiddenFill>
            </a:ext>
          </a:extLst>
        </p:spPr>
      </p:pic>
      <p:sp>
        <p:nvSpPr>
          <p:cNvPr id="7" name="Freeform 6"/>
          <p:cNvSpPr/>
          <p:nvPr/>
        </p:nvSpPr>
        <p:spPr bwMode="auto">
          <a:xfrm>
            <a:off x="5218224" y="1006867"/>
            <a:ext cx="299783" cy="5157627"/>
          </a:xfrm>
          <a:custGeom>
            <a:avLst/>
            <a:gdLst>
              <a:gd name="connsiteX0" fmla="*/ 134612 w 299783"/>
              <a:gd name="connsiteY0" fmla="*/ 0 h 5157627"/>
              <a:gd name="connsiteX1" fmla="*/ 144886 w 299783"/>
              <a:gd name="connsiteY1" fmla="*/ 82194 h 5157627"/>
              <a:gd name="connsiteX2" fmla="*/ 155160 w 299783"/>
              <a:gd name="connsiteY2" fmla="*/ 113016 h 5157627"/>
              <a:gd name="connsiteX3" fmla="*/ 165434 w 299783"/>
              <a:gd name="connsiteY3" fmla="*/ 205484 h 5157627"/>
              <a:gd name="connsiteX4" fmla="*/ 175709 w 299783"/>
              <a:gd name="connsiteY4" fmla="*/ 410967 h 5157627"/>
              <a:gd name="connsiteX5" fmla="*/ 196257 w 299783"/>
              <a:gd name="connsiteY5" fmla="*/ 513708 h 5157627"/>
              <a:gd name="connsiteX6" fmla="*/ 206531 w 299783"/>
              <a:gd name="connsiteY6" fmla="*/ 760288 h 5157627"/>
              <a:gd name="connsiteX7" fmla="*/ 216805 w 299783"/>
              <a:gd name="connsiteY7" fmla="*/ 1941816 h 5157627"/>
              <a:gd name="connsiteX8" fmla="*/ 247628 w 299783"/>
              <a:gd name="connsiteY8" fmla="*/ 2034284 h 5157627"/>
              <a:gd name="connsiteX9" fmla="*/ 268176 w 299783"/>
              <a:gd name="connsiteY9" fmla="*/ 2147299 h 5157627"/>
              <a:gd name="connsiteX10" fmla="*/ 288724 w 299783"/>
              <a:gd name="connsiteY10" fmla="*/ 2250041 h 5157627"/>
              <a:gd name="connsiteX11" fmla="*/ 288724 w 299783"/>
              <a:gd name="connsiteY11" fmla="*/ 2784297 h 5157627"/>
              <a:gd name="connsiteX12" fmla="*/ 268176 w 299783"/>
              <a:gd name="connsiteY12" fmla="*/ 2876764 h 5157627"/>
              <a:gd name="connsiteX13" fmla="*/ 247628 w 299783"/>
              <a:gd name="connsiteY13" fmla="*/ 2979506 h 5157627"/>
              <a:gd name="connsiteX14" fmla="*/ 227079 w 299783"/>
              <a:gd name="connsiteY14" fmla="*/ 3267182 h 5157627"/>
              <a:gd name="connsiteX15" fmla="*/ 216805 w 299783"/>
              <a:gd name="connsiteY15" fmla="*/ 3349376 h 5157627"/>
              <a:gd name="connsiteX16" fmla="*/ 175709 w 299783"/>
              <a:gd name="connsiteY16" fmla="*/ 3750068 h 5157627"/>
              <a:gd name="connsiteX17" fmla="*/ 124338 w 299783"/>
              <a:gd name="connsiteY17" fmla="*/ 3955551 h 5157627"/>
              <a:gd name="connsiteX18" fmla="*/ 103789 w 299783"/>
              <a:gd name="connsiteY18" fmla="*/ 4048018 h 5157627"/>
              <a:gd name="connsiteX19" fmla="*/ 62693 w 299783"/>
              <a:gd name="connsiteY19" fmla="*/ 4263776 h 5157627"/>
              <a:gd name="connsiteX20" fmla="*/ 31870 w 299783"/>
              <a:gd name="connsiteY20" fmla="*/ 4458985 h 5157627"/>
              <a:gd name="connsiteX21" fmla="*/ 11322 w 299783"/>
              <a:gd name="connsiteY21" fmla="*/ 4859677 h 5157627"/>
              <a:gd name="connsiteX22" fmla="*/ 1048 w 299783"/>
              <a:gd name="connsiteY22" fmla="*/ 4952144 h 5157627"/>
              <a:gd name="connsiteX23" fmla="*/ 1048 w 299783"/>
              <a:gd name="connsiteY23" fmla="*/ 5157627 h 515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9783" h="5157627">
                <a:moveTo>
                  <a:pt x="134612" y="0"/>
                </a:moveTo>
                <a:cubicBezTo>
                  <a:pt x="138037" y="27398"/>
                  <a:pt x="139947" y="55028"/>
                  <a:pt x="144886" y="82194"/>
                </a:cubicBezTo>
                <a:cubicBezTo>
                  <a:pt x="146823" y="92849"/>
                  <a:pt x="153380" y="102334"/>
                  <a:pt x="155160" y="113016"/>
                </a:cubicBezTo>
                <a:cubicBezTo>
                  <a:pt x="160258" y="143606"/>
                  <a:pt x="162009" y="174661"/>
                  <a:pt x="165434" y="205484"/>
                </a:cubicBezTo>
                <a:cubicBezTo>
                  <a:pt x="168859" y="273978"/>
                  <a:pt x="168885" y="342727"/>
                  <a:pt x="175709" y="410967"/>
                </a:cubicBezTo>
                <a:cubicBezTo>
                  <a:pt x="179184" y="445719"/>
                  <a:pt x="193187" y="478918"/>
                  <a:pt x="196257" y="513708"/>
                </a:cubicBezTo>
                <a:cubicBezTo>
                  <a:pt x="203487" y="595654"/>
                  <a:pt x="203106" y="678095"/>
                  <a:pt x="206531" y="760288"/>
                </a:cubicBezTo>
                <a:cubicBezTo>
                  <a:pt x="209956" y="1154131"/>
                  <a:pt x="204106" y="1548163"/>
                  <a:pt x="216805" y="1941816"/>
                </a:cubicBezTo>
                <a:cubicBezTo>
                  <a:pt x="217853" y="1974289"/>
                  <a:pt x="239748" y="2002764"/>
                  <a:pt x="247628" y="2034284"/>
                </a:cubicBezTo>
                <a:cubicBezTo>
                  <a:pt x="256915" y="2071430"/>
                  <a:pt x="260667" y="2109753"/>
                  <a:pt x="268176" y="2147299"/>
                </a:cubicBezTo>
                <a:cubicBezTo>
                  <a:pt x="298828" y="2300559"/>
                  <a:pt x="253520" y="2038811"/>
                  <a:pt x="288724" y="2250041"/>
                </a:cubicBezTo>
                <a:cubicBezTo>
                  <a:pt x="298595" y="2477068"/>
                  <a:pt x="307664" y="2544383"/>
                  <a:pt x="288724" y="2784297"/>
                </a:cubicBezTo>
                <a:cubicBezTo>
                  <a:pt x="286239" y="2815773"/>
                  <a:pt x="274681" y="2845867"/>
                  <a:pt x="268176" y="2876764"/>
                </a:cubicBezTo>
                <a:cubicBezTo>
                  <a:pt x="260981" y="2910940"/>
                  <a:pt x="254477" y="2945259"/>
                  <a:pt x="247628" y="2979506"/>
                </a:cubicBezTo>
                <a:cubicBezTo>
                  <a:pt x="241362" y="3079765"/>
                  <a:pt x="236971" y="3168263"/>
                  <a:pt x="227079" y="3267182"/>
                </a:cubicBezTo>
                <a:cubicBezTo>
                  <a:pt x="224331" y="3294656"/>
                  <a:pt x="220230" y="3321978"/>
                  <a:pt x="216805" y="3349376"/>
                </a:cubicBezTo>
                <a:cubicBezTo>
                  <a:pt x="207426" y="3527589"/>
                  <a:pt x="211377" y="3571730"/>
                  <a:pt x="175709" y="3750068"/>
                </a:cubicBezTo>
                <a:cubicBezTo>
                  <a:pt x="161863" y="3819299"/>
                  <a:pt x="139654" y="3886630"/>
                  <a:pt x="124338" y="3955551"/>
                </a:cubicBezTo>
                <a:lnTo>
                  <a:pt x="103789" y="4048018"/>
                </a:lnTo>
                <a:cubicBezTo>
                  <a:pt x="80295" y="4259471"/>
                  <a:pt x="112705" y="4005381"/>
                  <a:pt x="62693" y="4263776"/>
                </a:cubicBezTo>
                <a:cubicBezTo>
                  <a:pt x="50175" y="4328452"/>
                  <a:pt x="42144" y="4393915"/>
                  <a:pt x="31870" y="4458985"/>
                </a:cubicBezTo>
                <a:cubicBezTo>
                  <a:pt x="25021" y="4592549"/>
                  <a:pt x="19664" y="4726198"/>
                  <a:pt x="11322" y="4859677"/>
                </a:cubicBezTo>
                <a:cubicBezTo>
                  <a:pt x="9388" y="4890629"/>
                  <a:pt x="2117" y="4921150"/>
                  <a:pt x="1048" y="4952144"/>
                </a:cubicBezTo>
                <a:cubicBezTo>
                  <a:pt x="-1312" y="5020598"/>
                  <a:pt x="1048" y="5089133"/>
                  <a:pt x="1048" y="5157627"/>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nvGrpSpPr>
          <p:cNvPr id="12" name="Group 11"/>
          <p:cNvGrpSpPr/>
          <p:nvPr/>
        </p:nvGrpSpPr>
        <p:grpSpPr>
          <a:xfrm>
            <a:off x="293670" y="837156"/>
            <a:ext cx="4811730" cy="5487444"/>
            <a:chOff x="293670" y="760956"/>
            <a:chExt cx="4811730" cy="5487444"/>
          </a:xfrm>
        </p:grpSpPr>
        <p:sp>
          <p:nvSpPr>
            <p:cNvPr id="8" name="TextBox 7"/>
            <p:cNvSpPr txBox="1"/>
            <p:nvPr/>
          </p:nvSpPr>
          <p:spPr>
            <a:xfrm>
              <a:off x="293670" y="760956"/>
              <a:ext cx="2133600" cy="461665"/>
            </a:xfrm>
            <a:prstGeom prst="rect">
              <a:avLst/>
            </a:prstGeom>
            <a:noFill/>
          </p:spPr>
          <p:txBody>
            <a:bodyPr wrap="square" rtlCol="0">
              <a:spAutoFit/>
            </a:bodyPr>
            <a:lstStyle/>
            <a:p>
              <a:pPr algn="r"/>
              <a:r>
                <a:rPr lang="en-US" dirty="0"/>
                <a:t>Narrative</a:t>
              </a:r>
            </a:p>
          </p:txBody>
        </p:sp>
        <p:sp>
          <p:nvSpPr>
            <p:cNvPr id="9" name="Rectangle 8"/>
            <p:cNvSpPr/>
            <p:nvPr/>
          </p:nvSpPr>
          <p:spPr bwMode="auto">
            <a:xfrm>
              <a:off x="2837712" y="1006865"/>
              <a:ext cx="2267688" cy="5241535"/>
            </a:xfrm>
            <a:prstGeom prst="rect">
              <a:avLst/>
            </a:prstGeom>
            <a:solidFill>
              <a:schemeClr val="accent1">
                <a:alpha val="44000"/>
              </a:scheme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grpSp>
        <p:nvGrpSpPr>
          <p:cNvPr id="14" name="Group 13"/>
          <p:cNvGrpSpPr/>
          <p:nvPr/>
        </p:nvGrpSpPr>
        <p:grpSpPr>
          <a:xfrm>
            <a:off x="5630831" y="852233"/>
            <a:ext cx="3284569" cy="5472367"/>
            <a:chOff x="5630831" y="776033"/>
            <a:chExt cx="3284569" cy="5472367"/>
          </a:xfrm>
        </p:grpSpPr>
        <p:sp>
          <p:nvSpPr>
            <p:cNvPr id="10" name="TextBox 9"/>
            <p:cNvSpPr txBox="1"/>
            <p:nvPr/>
          </p:nvSpPr>
          <p:spPr>
            <a:xfrm>
              <a:off x="6781800" y="776033"/>
              <a:ext cx="2133600" cy="461665"/>
            </a:xfrm>
            <a:prstGeom prst="rect">
              <a:avLst/>
            </a:prstGeom>
            <a:noFill/>
          </p:spPr>
          <p:txBody>
            <a:bodyPr wrap="square" rtlCol="0">
              <a:spAutoFit/>
            </a:bodyPr>
            <a:lstStyle/>
            <a:p>
              <a:r>
                <a:rPr lang="en-US" dirty="0"/>
                <a:t>Memos</a:t>
              </a:r>
            </a:p>
          </p:txBody>
        </p:sp>
        <p:sp>
          <p:nvSpPr>
            <p:cNvPr id="13" name="Rectangle 12"/>
            <p:cNvSpPr/>
            <p:nvPr/>
          </p:nvSpPr>
          <p:spPr bwMode="auto">
            <a:xfrm>
              <a:off x="5630831" y="1006865"/>
              <a:ext cx="846169" cy="5241535"/>
            </a:xfrm>
            <a:prstGeom prst="rect">
              <a:avLst/>
            </a:prstGeom>
            <a:solidFill>
              <a:schemeClr val="accent1">
                <a:alpha val="44000"/>
              </a:scheme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spTree>
    <p:extLst>
      <p:ext uri="{BB962C8B-B14F-4D97-AF65-F5344CB8AC3E}">
        <p14:creationId xmlns:p14="http://schemas.microsoft.com/office/powerpoint/2010/main" val="99227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3659" y="0"/>
            <a:ext cx="5316682" cy="6858000"/>
          </a:xfrm>
          <a:prstGeom prst="rect">
            <a:avLst/>
          </a:prstGeom>
        </p:spPr>
      </p:pic>
    </p:spTree>
    <p:extLst>
      <p:ext uri="{BB962C8B-B14F-4D97-AF65-F5344CB8AC3E}">
        <p14:creationId xmlns:p14="http://schemas.microsoft.com/office/powerpoint/2010/main" val="2162720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1335" y="-228600"/>
            <a:ext cx="6079665" cy="7864885"/>
          </a:xfrm>
          <a:prstGeom prst="rect">
            <a:avLst/>
          </a:prstGeom>
        </p:spPr>
      </p:pic>
      <p:sp>
        <p:nvSpPr>
          <p:cNvPr id="3" name="TextBox 2"/>
          <p:cNvSpPr txBox="1"/>
          <p:nvPr/>
        </p:nvSpPr>
        <p:spPr>
          <a:xfrm>
            <a:off x="381000" y="228600"/>
            <a:ext cx="2057400" cy="646331"/>
          </a:xfrm>
          <a:prstGeom prst="rect">
            <a:avLst/>
          </a:prstGeom>
          <a:solidFill>
            <a:schemeClr val="bg1"/>
          </a:solidFill>
        </p:spPr>
        <p:txBody>
          <a:bodyPr wrap="square" rtlCol="0">
            <a:spAutoFit/>
          </a:bodyPr>
          <a:lstStyle/>
          <a:p>
            <a:r>
              <a:rPr lang="en-US" sz="1800" dirty="0"/>
              <a:t>O.C. </a:t>
            </a:r>
            <a:br>
              <a:rPr lang="en-US" sz="1800" dirty="0"/>
            </a:br>
            <a:r>
              <a:rPr lang="en-US" sz="1800" dirty="0"/>
              <a:t>Observer Comment</a:t>
            </a:r>
          </a:p>
        </p:txBody>
      </p:sp>
    </p:spTree>
    <p:extLst>
      <p:ext uri="{BB962C8B-B14F-4D97-AF65-F5344CB8AC3E}">
        <p14:creationId xmlns:p14="http://schemas.microsoft.com/office/powerpoint/2010/main" val="1145975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 Strategies</a:t>
            </a:r>
          </a:p>
        </p:txBody>
      </p:sp>
      <p:sp>
        <p:nvSpPr>
          <p:cNvPr id="3" name="Content Placeholder 2"/>
          <p:cNvSpPr>
            <a:spLocks noGrp="1"/>
          </p:cNvSpPr>
          <p:nvPr>
            <p:ph idx="1"/>
          </p:nvPr>
        </p:nvSpPr>
        <p:spPr/>
        <p:txBody>
          <a:bodyPr/>
          <a:lstStyle/>
          <a:p>
            <a:r>
              <a:rPr lang="en-US" dirty="0"/>
              <a:t>Good observation notes read like the text of a stage play: blocking and dialog </a:t>
            </a:r>
          </a:p>
          <a:p>
            <a:r>
              <a:rPr lang="en-US" dirty="0"/>
              <a:t>If you have a good enough recorder, consider recording</a:t>
            </a:r>
          </a:p>
          <a:p>
            <a:pPr lvl="1"/>
            <a:r>
              <a:rPr lang="en-US" dirty="0"/>
              <a:t>Describe action without dialog </a:t>
            </a:r>
          </a:p>
          <a:p>
            <a:pPr lvl="1"/>
            <a:r>
              <a:rPr lang="en-US" dirty="0"/>
              <a:t>More focus on writing field notes</a:t>
            </a:r>
          </a:p>
        </p:txBody>
      </p:sp>
    </p:spTree>
    <p:extLst>
      <p:ext uri="{BB962C8B-B14F-4D97-AF65-F5344CB8AC3E}">
        <p14:creationId xmlns:p14="http://schemas.microsoft.com/office/powerpoint/2010/main" val="1925473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flection-Car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5539" y="-152400"/>
            <a:ext cx="10368867" cy="7162800"/>
          </a:xfrm>
          <a:prstGeom prst="rect">
            <a:avLst/>
          </a:prstGeom>
        </p:spPr>
      </p:pic>
    </p:spTree>
    <p:extLst>
      <p:ext uri="{BB962C8B-B14F-4D97-AF65-F5344CB8AC3E}">
        <p14:creationId xmlns:p14="http://schemas.microsoft.com/office/powerpoint/2010/main" val="16617452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Observation Strategies</a:t>
            </a:r>
          </a:p>
        </p:txBody>
      </p:sp>
      <p:sp>
        <p:nvSpPr>
          <p:cNvPr id="3" name="Content Placeholder 2"/>
          <p:cNvSpPr>
            <a:spLocks noGrp="1"/>
          </p:cNvSpPr>
          <p:nvPr>
            <p:ph idx="1"/>
          </p:nvPr>
        </p:nvSpPr>
        <p:spPr/>
        <p:txBody>
          <a:bodyPr/>
          <a:lstStyle/>
          <a:p>
            <a:r>
              <a:rPr lang="en-US" dirty="0"/>
              <a:t>If you cannot take notes while observing, write them immediately afterwards</a:t>
            </a:r>
          </a:p>
          <a:p>
            <a:r>
              <a:rPr lang="en-US" dirty="0"/>
              <a:t>Even if you can take notes while observing, review notes immediately after you write them</a:t>
            </a:r>
          </a:p>
          <a:p>
            <a:r>
              <a:rPr lang="en-US" dirty="0"/>
              <a:t>Taking notes</a:t>
            </a:r>
          </a:p>
          <a:p>
            <a:pPr lvl="1"/>
            <a:r>
              <a:rPr lang="en-US" dirty="0"/>
              <a:t>Hand written</a:t>
            </a:r>
          </a:p>
          <a:p>
            <a:pPr lvl="1"/>
            <a:r>
              <a:rPr lang="en-US" dirty="0"/>
              <a:t>Typing (Word or Excel documents)</a:t>
            </a:r>
          </a:p>
          <a:p>
            <a:endParaRPr lang="en-US" dirty="0"/>
          </a:p>
        </p:txBody>
      </p:sp>
    </p:spTree>
    <p:extLst>
      <p:ext uri="{BB962C8B-B14F-4D97-AF65-F5344CB8AC3E}">
        <p14:creationId xmlns:p14="http://schemas.microsoft.com/office/powerpoint/2010/main" val="1493333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Excel</a:t>
            </a:r>
          </a:p>
        </p:txBody>
      </p:sp>
      <p:pic>
        <p:nvPicPr>
          <p:cNvPr id="4" name="Content Placeholder 3" descr="QualExcel.tiff"/>
          <p:cNvPicPr>
            <a:picLocks noGrp="1" noChangeAspect="1"/>
          </p:cNvPicPr>
          <p:nvPr>
            <p:ph idx="1"/>
          </p:nvPr>
        </p:nvPicPr>
        <p:blipFill>
          <a:blip r:embed="rId2">
            <a:extLst>
              <a:ext uri="{28A0092B-C50C-407E-A947-70E740481C1C}">
                <a14:useLocalDpi xmlns:a14="http://schemas.microsoft.com/office/drawing/2010/main" val="0"/>
              </a:ext>
            </a:extLst>
          </a:blip>
          <a:srcRect t="14970" b="14970"/>
          <a:stretch>
            <a:fillRect/>
          </a:stretch>
        </p:blipFill>
        <p:spPr>
          <a:xfrm>
            <a:off x="533400" y="2209800"/>
            <a:ext cx="7772400" cy="4114800"/>
          </a:xfrm>
        </p:spPr>
      </p:pic>
      <p:sp>
        <p:nvSpPr>
          <p:cNvPr id="5" name="TextBox 4"/>
          <p:cNvSpPr txBox="1"/>
          <p:nvPr/>
        </p:nvSpPr>
        <p:spPr>
          <a:xfrm>
            <a:off x="1066800" y="5486400"/>
            <a:ext cx="4343400" cy="461665"/>
          </a:xfrm>
          <a:prstGeom prst="rect">
            <a:avLst/>
          </a:prstGeom>
          <a:noFill/>
        </p:spPr>
        <p:txBody>
          <a:bodyPr wrap="square" rtlCol="0">
            <a:spAutoFit/>
          </a:bodyPr>
          <a:lstStyle/>
          <a:p>
            <a:r>
              <a:rPr lang="en-US" dirty="0"/>
              <a:t>format/cells/alignment/wrapped</a:t>
            </a:r>
          </a:p>
        </p:txBody>
      </p:sp>
    </p:spTree>
    <p:extLst>
      <p:ext uri="{BB962C8B-B14F-4D97-AF65-F5344CB8AC3E}">
        <p14:creationId xmlns:p14="http://schemas.microsoft.com/office/powerpoint/2010/main" val="197787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Excel</a:t>
            </a:r>
          </a:p>
        </p:txBody>
      </p:sp>
      <p:pic>
        <p:nvPicPr>
          <p:cNvPr id="4" name="Content Placeholder 3" descr="QualExcel.tiff"/>
          <p:cNvPicPr>
            <a:picLocks noGrp="1" noChangeAspect="1"/>
          </p:cNvPicPr>
          <p:nvPr>
            <p:ph idx="1"/>
          </p:nvPr>
        </p:nvPicPr>
        <p:blipFill>
          <a:blip r:embed="rId2">
            <a:extLst>
              <a:ext uri="{28A0092B-C50C-407E-A947-70E740481C1C}">
                <a14:useLocalDpi xmlns:a14="http://schemas.microsoft.com/office/drawing/2010/main" val="0"/>
              </a:ext>
            </a:extLst>
          </a:blip>
          <a:srcRect t="14970" b="14970"/>
          <a:stretch>
            <a:fillRect/>
          </a:stretch>
        </p:blipFill>
        <p:spPr>
          <a:xfrm>
            <a:off x="533400" y="2209800"/>
            <a:ext cx="7772400" cy="4114800"/>
          </a:xfrm>
        </p:spPr>
      </p:pic>
      <p:sp>
        <p:nvSpPr>
          <p:cNvPr id="3" name="TextBox 2"/>
          <p:cNvSpPr txBox="1"/>
          <p:nvPr/>
        </p:nvSpPr>
        <p:spPr>
          <a:xfrm>
            <a:off x="1066800" y="5029200"/>
            <a:ext cx="6400800" cy="1200329"/>
          </a:xfrm>
          <a:prstGeom prst="rect">
            <a:avLst/>
          </a:prstGeom>
          <a:noFill/>
        </p:spPr>
        <p:txBody>
          <a:bodyPr wrap="square" rtlCol="0">
            <a:spAutoFit/>
          </a:bodyPr>
          <a:lstStyle/>
          <a:p>
            <a:r>
              <a:rPr lang="en-US" dirty="0"/>
              <a:t>Time stamps</a:t>
            </a:r>
          </a:p>
          <a:p>
            <a:r>
              <a:rPr lang="en-US" dirty="0"/>
              <a:t>PC 	</a:t>
            </a:r>
            <a:r>
              <a:rPr lang="en-US" dirty="0" err="1"/>
              <a:t>clt</a:t>
            </a:r>
            <a:r>
              <a:rPr lang="en-US" dirty="0"/>
              <a:t>-shift-colon</a:t>
            </a:r>
          </a:p>
          <a:p>
            <a:r>
              <a:rPr lang="en-US" dirty="0"/>
              <a:t>Mac	command-shift-colon</a:t>
            </a:r>
          </a:p>
        </p:txBody>
      </p:sp>
    </p:spTree>
    <p:extLst>
      <p:ext uri="{BB962C8B-B14F-4D97-AF65-F5344CB8AC3E}">
        <p14:creationId xmlns:p14="http://schemas.microsoft.com/office/powerpoint/2010/main" val="331535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dirty="0"/>
              <a:t>Creswell’s Data Collection Circle</a:t>
            </a:r>
          </a:p>
        </p:txBody>
      </p:sp>
      <p:sp>
        <p:nvSpPr>
          <p:cNvPr id="4" name="Oval 3"/>
          <p:cNvSpPr/>
          <p:nvPr/>
        </p:nvSpPr>
        <p:spPr bwMode="auto">
          <a:xfrm>
            <a:off x="1066800" y="1981200"/>
            <a:ext cx="6934200" cy="4267200"/>
          </a:xfrm>
          <a:prstGeom prst="ellipse">
            <a:avLst/>
          </a:prstGeom>
          <a:noFill/>
          <a:ln w="190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5" name="TextBox 4"/>
          <p:cNvSpPr txBox="1"/>
          <p:nvPr/>
        </p:nvSpPr>
        <p:spPr>
          <a:xfrm>
            <a:off x="3657600" y="1600200"/>
            <a:ext cx="1828800" cy="830997"/>
          </a:xfrm>
          <a:prstGeom prst="rect">
            <a:avLst/>
          </a:prstGeom>
          <a:solidFill>
            <a:schemeClr val="bg1"/>
          </a:solidFill>
        </p:spPr>
        <p:txBody>
          <a:bodyPr wrap="square" rtlCol="0">
            <a:spAutoFit/>
          </a:bodyPr>
          <a:lstStyle/>
          <a:p>
            <a:pPr algn="ctr"/>
            <a:r>
              <a:rPr lang="en-US" dirty="0"/>
              <a:t>Locating site or individual</a:t>
            </a:r>
          </a:p>
        </p:txBody>
      </p:sp>
      <p:sp>
        <p:nvSpPr>
          <p:cNvPr id="6" name="TextBox 5"/>
          <p:cNvSpPr txBox="1"/>
          <p:nvPr/>
        </p:nvSpPr>
        <p:spPr>
          <a:xfrm>
            <a:off x="6096000" y="2514600"/>
            <a:ext cx="2667000" cy="830997"/>
          </a:xfrm>
          <a:prstGeom prst="rect">
            <a:avLst/>
          </a:prstGeom>
          <a:solidFill>
            <a:schemeClr val="bg1"/>
          </a:solidFill>
        </p:spPr>
        <p:txBody>
          <a:bodyPr wrap="square" rtlCol="0">
            <a:spAutoFit/>
          </a:bodyPr>
          <a:lstStyle/>
          <a:p>
            <a:pPr algn="ctr"/>
            <a:r>
              <a:rPr lang="en-US" dirty="0"/>
              <a:t>Gaining access and </a:t>
            </a:r>
            <a:r>
              <a:rPr lang="en-US"/>
              <a:t>making rapport</a:t>
            </a:r>
            <a:endParaRPr lang="en-US" dirty="0"/>
          </a:p>
        </p:txBody>
      </p:sp>
      <p:sp>
        <p:nvSpPr>
          <p:cNvPr id="7" name="TextBox 6"/>
          <p:cNvSpPr txBox="1"/>
          <p:nvPr/>
        </p:nvSpPr>
        <p:spPr>
          <a:xfrm>
            <a:off x="6324600" y="4038600"/>
            <a:ext cx="2667000" cy="830997"/>
          </a:xfrm>
          <a:prstGeom prst="rect">
            <a:avLst/>
          </a:prstGeom>
          <a:solidFill>
            <a:schemeClr val="bg1"/>
          </a:solidFill>
        </p:spPr>
        <p:txBody>
          <a:bodyPr wrap="square" rtlCol="0">
            <a:spAutoFit/>
          </a:bodyPr>
          <a:lstStyle/>
          <a:p>
            <a:pPr algn="ctr"/>
            <a:r>
              <a:rPr lang="en-US" dirty="0"/>
              <a:t>Purposefully sampling</a:t>
            </a:r>
          </a:p>
        </p:txBody>
      </p:sp>
      <p:sp>
        <p:nvSpPr>
          <p:cNvPr id="8" name="TextBox 7"/>
          <p:cNvSpPr txBox="1"/>
          <p:nvPr/>
        </p:nvSpPr>
        <p:spPr>
          <a:xfrm>
            <a:off x="5181600" y="5486400"/>
            <a:ext cx="2667000" cy="461665"/>
          </a:xfrm>
          <a:prstGeom prst="rect">
            <a:avLst/>
          </a:prstGeom>
          <a:solidFill>
            <a:schemeClr val="bg1"/>
          </a:solidFill>
        </p:spPr>
        <p:txBody>
          <a:bodyPr wrap="square" rtlCol="0">
            <a:spAutoFit/>
          </a:bodyPr>
          <a:lstStyle/>
          <a:p>
            <a:pPr algn="ctr"/>
            <a:r>
              <a:rPr lang="en-US" dirty="0"/>
              <a:t>Collecting data</a:t>
            </a:r>
          </a:p>
        </p:txBody>
      </p:sp>
      <p:sp>
        <p:nvSpPr>
          <p:cNvPr id="10" name="TextBox 9"/>
          <p:cNvSpPr txBox="1"/>
          <p:nvPr/>
        </p:nvSpPr>
        <p:spPr>
          <a:xfrm>
            <a:off x="2438400" y="5569803"/>
            <a:ext cx="2667000" cy="830997"/>
          </a:xfrm>
          <a:prstGeom prst="rect">
            <a:avLst/>
          </a:prstGeom>
          <a:solidFill>
            <a:schemeClr val="bg1"/>
          </a:solidFill>
        </p:spPr>
        <p:txBody>
          <a:bodyPr wrap="square" rtlCol="0">
            <a:spAutoFit/>
          </a:bodyPr>
          <a:lstStyle/>
          <a:p>
            <a:pPr algn="ctr"/>
            <a:r>
              <a:rPr lang="en-US"/>
              <a:t>Recording information</a:t>
            </a:r>
            <a:endParaRPr lang="en-US" dirty="0"/>
          </a:p>
        </p:txBody>
      </p:sp>
      <p:sp>
        <p:nvSpPr>
          <p:cNvPr id="11" name="TextBox 10"/>
          <p:cNvSpPr txBox="1"/>
          <p:nvPr/>
        </p:nvSpPr>
        <p:spPr>
          <a:xfrm>
            <a:off x="152400" y="4572000"/>
            <a:ext cx="2667000" cy="830997"/>
          </a:xfrm>
          <a:prstGeom prst="rect">
            <a:avLst/>
          </a:prstGeom>
          <a:solidFill>
            <a:schemeClr val="bg1"/>
          </a:solidFill>
        </p:spPr>
        <p:txBody>
          <a:bodyPr wrap="square" rtlCol="0">
            <a:spAutoFit/>
          </a:bodyPr>
          <a:lstStyle/>
          <a:p>
            <a:pPr algn="ctr"/>
            <a:r>
              <a:rPr lang="en-US" dirty="0"/>
              <a:t>Resolving field issues</a:t>
            </a:r>
          </a:p>
        </p:txBody>
      </p:sp>
      <p:sp>
        <p:nvSpPr>
          <p:cNvPr id="12" name="TextBox 11"/>
          <p:cNvSpPr txBox="1"/>
          <p:nvPr/>
        </p:nvSpPr>
        <p:spPr>
          <a:xfrm>
            <a:off x="0" y="3424535"/>
            <a:ext cx="2667000" cy="461665"/>
          </a:xfrm>
          <a:prstGeom prst="rect">
            <a:avLst/>
          </a:prstGeom>
          <a:solidFill>
            <a:schemeClr val="bg1"/>
          </a:solidFill>
        </p:spPr>
        <p:txBody>
          <a:bodyPr wrap="square" rtlCol="0">
            <a:spAutoFit/>
          </a:bodyPr>
          <a:lstStyle/>
          <a:p>
            <a:pPr algn="ctr"/>
            <a:r>
              <a:rPr lang="en-US"/>
              <a:t>Storing data</a:t>
            </a:r>
            <a:endParaRPr lang="en-US" dirty="0"/>
          </a:p>
        </p:txBody>
      </p:sp>
      <p:sp>
        <p:nvSpPr>
          <p:cNvPr id="13" name="TextBox 12"/>
          <p:cNvSpPr txBox="1"/>
          <p:nvPr/>
        </p:nvSpPr>
        <p:spPr>
          <a:xfrm>
            <a:off x="533400" y="2514600"/>
            <a:ext cx="2667000" cy="461665"/>
          </a:xfrm>
          <a:prstGeom prst="rect">
            <a:avLst/>
          </a:prstGeom>
          <a:solidFill>
            <a:schemeClr val="accent1">
              <a:lumMod val="90000"/>
            </a:schemeClr>
          </a:solidFill>
        </p:spPr>
        <p:txBody>
          <a:bodyPr wrap="square" rtlCol="0">
            <a:spAutoFit/>
          </a:bodyPr>
          <a:lstStyle/>
          <a:p>
            <a:pPr algn="ctr"/>
            <a:r>
              <a:rPr lang="en-US" dirty="0"/>
              <a:t>Coding</a:t>
            </a:r>
          </a:p>
        </p:txBody>
      </p:sp>
    </p:spTree>
    <p:extLst>
      <p:ext uri="{BB962C8B-B14F-4D97-AF65-F5344CB8AC3E}">
        <p14:creationId xmlns:p14="http://schemas.microsoft.com/office/powerpoint/2010/main" val="56210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Influence of </a:t>
            </a:r>
            <a:r>
              <a:rPr lang="en-US" dirty="0" err="1"/>
              <a:t>Positionality</a:t>
            </a:r>
            <a:endParaRPr lang="en-US" dirty="0"/>
          </a:p>
        </p:txBody>
      </p:sp>
      <p:sp>
        <p:nvSpPr>
          <p:cNvPr id="3" name="Content Placeholder 2"/>
          <p:cNvSpPr>
            <a:spLocks noGrp="1"/>
          </p:cNvSpPr>
          <p:nvPr>
            <p:ph idx="1"/>
          </p:nvPr>
        </p:nvSpPr>
        <p:spPr/>
        <p:txBody>
          <a:bodyPr/>
          <a:lstStyle/>
          <a:p>
            <a:pPr marL="0" indent="0">
              <a:buNone/>
            </a:pPr>
            <a:r>
              <a:rPr lang="en-US" dirty="0"/>
              <a:t>These things are particularly true for qualitative research because there are fewer controls on validity than quantitative.</a:t>
            </a:r>
            <a:br>
              <a:rPr lang="en-US" dirty="0"/>
            </a:br>
            <a:endParaRPr lang="en-US" dirty="0"/>
          </a:p>
          <a:p>
            <a:r>
              <a:rPr lang="en-US" dirty="0">
                <a:solidFill>
                  <a:schemeClr val="bg1">
                    <a:lumMod val="65000"/>
                  </a:schemeClr>
                </a:solidFill>
              </a:rPr>
              <a:t>Research design</a:t>
            </a:r>
          </a:p>
          <a:p>
            <a:r>
              <a:rPr lang="en-US" dirty="0"/>
              <a:t>Data gathering</a:t>
            </a:r>
          </a:p>
          <a:p>
            <a:r>
              <a:rPr lang="en-US" dirty="0">
                <a:solidFill>
                  <a:schemeClr val="bg1">
                    <a:lumMod val="65000"/>
                  </a:schemeClr>
                </a:solidFill>
              </a:rPr>
              <a:t>Analysis</a:t>
            </a:r>
          </a:p>
        </p:txBody>
      </p:sp>
    </p:spTree>
    <p:extLst>
      <p:ext uri="{BB962C8B-B14F-4D97-AF65-F5344CB8AC3E}">
        <p14:creationId xmlns:p14="http://schemas.microsoft.com/office/powerpoint/2010/main" val="2049968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85800" y="2286000"/>
            <a:ext cx="7772400" cy="1143000"/>
          </a:xfrm>
        </p:spPr>
        <p:txBody>
          <a:bodyPr/>
          <a:lstStyle/>
          <a:p>
            <a:r>
              <a:rPr lang="en-US" dirty="0">
                <a:solidFill>
                  <a:schemeClr val="bg1">
                    <a:lumMod val="65000"/>
                  </a:schemeClr>
                </a:solidFill>
              </a:rPr>
              <a:t>With Positionality in Mind:</a:t>
            </a:r>
            <a:br>
              <a:rPr lang="en-US" dirty="0">
                <a:solidFill>
                  <a:schemeClr val="bg1">
                    <a:lumMod val="65000"/>
                  </a:schemeClr>
                </a:solidFill>
              </a:rPr>
            </a:br>
            <a:br>
              <a:rPr lang="en-US" dirty="0"/>
            </a:br>
            <a:r>
              <a:rPr lang="en-US" dirty="0"/>
              <a:t>Observation</a:t>
            </a:r>
          </a:p>
        </p:txBody>
      </p:sp>
      <p:sp>
        <p:nvSpPr>
          <p:cNvPr id="2" name="TextBox 1"/>
          <p:cNvSpPr txBox="1"/>
          <p:nvPr/>
        </p:nvSpPr>
        <p:spPr>
          <a:xfrm>
            <a:off x="1066800" y="4191000"/>
            <a:ext cx="7010400" cy="461665"/>
          </a:xfrm>
          <a:prstGeom prst="rect">
            <a:avLst/>
          </a:prstGeom>
          <a:noFill/>
        </p:spPr>
        <p:txBody>
          <a:bodyPr wrap="square" rtlCol="0">
            <a:spAutoFit/>
          </a:bodyPr>
          <a:lstStyle/>
          <a:p>
            <a:pPr algn="ctr"/>
            <a:r>
              <a:rPr lang="en-US" dirty="0"/>
              <a:t>Systematic Data </a:t>
            </a:r>
            <a:r>
              <a:rPr lang="en-US"/>
              <a:t>Collection Approach</a:t>
            </a:r>
          </a:p>
        </p:txBody>
      </p:sp>
    </p:spTree>
    <p:extLst>
      <p:ext uri="{BB962C8B-B14F-4D97-AF65-F5344CB8AC3E}">
        <p14:creationId xmlns:p14="http://schemas.microsoft.com/office/powerpoint/2010/main" val="1617923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Characteristics of Observation</a:t>
            </a:r>
          </a:p>
        </p:txBody>
      </p:sp>
      <p:sp>
        <p:nvSpPr>
          <p:cNvPr id="3" name="Content Placeholder 2"/>
          <p:cNvSpPr>
            <a:spLocks noGrp="1"/>
          </p:cNvSpPr>
          <p:nvPr>
            <p:ph idx="1"/>
          </p:nvPr>
        </p:nvSpPr>
        <p:spPr>
          <a:xfrm>
            <a:off x="685800" y="1716505"/>
            <a:ext cx="7772400" cy="4114800"/>
          </a:xfrm>
        </p:spPr>
        <p:txBody>
          <a:bodyPr/>
          <a:lstStyle/>
          <a:p>
            <a:r>
              <a:rPr lang="en-US" i="1" dirty="0"/>
              <a:t>Prolonged engagement </a:t>
            </a:r>
            <a:r>
              <a:rPr lang="en-US" dirty="0"/>
              <a:t>in a setting or social situation in order to:</a:t>
            </a:r>
          </a:p>
          <a:p>
            <a:pPr lvl="1"/>
            <a:r>
              <a:rPr lang="en-US" dirty="0"/>
              <a:t>describe objects, events, and interactions</a:t>
            </a:r>
          </a:p>
          <a:p>
            <a:pPr lvl="1"/>
            <a:r>
              <a:rPr lang="en-US" dirty="0"/>
              <a:t>become oriented to the situation so that the context is appreciated and understood</a:t>
            </a:r>
          </a:p>
          <a:p>
            <a:pPr lvl="1"/>
            <a:r>
              <a:rPr lang="en-US" dirty="0"/>
              <a:t>be able to detect and account for distortions that might be in the data</a:t>
            </a:r>
          </a:p>
          <a:p>
            <a:pPr lvl="1"/>
            <a:r>
              <a:rPr lang="en-US" dirty="0"/>
              <a:t>rise above your own preconceptions</a:t>
            </a:r>
          </a:p>
          <a:p>
            <a:pPr lvl="1"/>
            <a:r>
              <a:rPr lang="en-US" dirty="0"/>
              <a:t>build trust</a:t>
            </a:r>
          </a:p>
        </p:txBody>
      </p:sp>
    </p:spTree>
    <p:extLst>
      <p:ext uri="{BB962C8B-B14F-4D97-AF65-F5344CB8AC3E}">
        <p14:creationId xmlns:p14="http://schemas.microsoft.com/office/powerpoint/2010/main" val="104737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Characteristics of Observation</a:t>
            </a:r>
          </a:p>
        </p:txBody>
      </p:sp>
      <p:sp>
        <p:nvSpPr>
          <p:cNvPr id="3" name="Content Placeholder 2"/>
          <p:cNvSpPr>
            <a:spLocks noGrp="1"/>
          </p:cNvSpPr>
          <p:nvPr>
            <p:ph idx="1"/>
          </p:nvPr>
        </p:nvSpPr>
        <p:spPr/>
        <p:txBody>
          <a:bodyPr/>
          <a:lstStyle/>
          <a:p>
            <a:r>
              <a:rPr lang="en-US" dirty="0"/>
              <a:t>Clearly expressed, self-conscious notations of how observing is done</a:t>
            </a:r>
          </a:p>
          <a:p>
            <a:pPr lvl="1"/>
            <a:r>
              <a:rPr lang="en-US" dirty="0" err="1"/>
              <a:t>Positionality</a:t>
            </a:r>
            <a:r>
              <a:rPr lang="en-US" dirty="0"/>
              <a:t> (Biases)</a:t>
            </a:r>
          </a:p>
          <a:p>
            <a:pPr lvl="1"/>
            <a:r>
              <a:rPr lang="en-US" dirty="0"/>
              <a:t>Researcher impact</a:t>
            </a:r>
          </a:p>
          <a:p>
            <a:pPr lvl="1"/>
            <a:r>
              <a:rPr lang="en-US" dirty="0"/>
              <a:t>Ethics</a:t>
            </a:r>
          </a:p>
        </p:txBody>
      </p:sp>
    </p:spTree>
    <p:extLst>
      <p:ext uri="{BB962C8B-B14F-4D97-AF65-F5344CB8AC3E}">
        <p14:creationId xmlns:p14="http://schemas.microsoft.com/office/powerpoint/2010/main" val="14933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Characteristics of Observation</a:t>
            </a:r>
          </a:p>
        </p:txBody>
      </p:sp>
      <p:sp>
        <p:nvSpPr>
          <p:cNvPr id="3" name="Content Placeholder 2"/>
          <p:cNvSpPr>
            <a:spLocks noGrp="1"/>
          </p:cNvSpPr>
          <p:nvPr>
            <p:ph idx="1"/>
          </p:nvPr>
        </p:nvSpPr>
        <p:spPr/>
        <p:txBody>
          <a:bodyPr/>
          <a:lstStyle/>
          <a:p>
            <a:r>
              <a:rPr lang="en-US" dirty="0"/>
              <a:t>Clearly expressed, self-conscious notations of how observing is done</a:t>
            </a:r>
          </a:p>
          <a:p>
            <a:pPr lvl="1"/>
            <a:r>
              <a:rPr lang="en-US" dirty="0" err="1">
                <a:solidFill>
                  <a:schemeClr val="bg1">
                    <a:lumMod val="65000"/>
                  </a:schemeClr>
                </a:solidFill>
              </a:rPr>
              <a:t>Positionality</a:t>
            </a:r>
            <a:r>
              <a:rPr lang="en-US" dirty="0">
                <a:solidFill>
                  <a:schemeClr val="bg1">
                    <a:lumMod val="65000"/>
                  </a:schemeClr>
                </a:solidFill>
              </a:rPr>
              <a:t> (Biases)</a:t>
            </a:r>
          </a:p>
          <a:p>
            <a:pPr lvl="1"/>
            <a:r>
              <a:rPr lang="en-US" dirty="0"/>
              <a:t>Researcher impact</a:t>
            </a:r>
          </a:p>
          <a:p>
            <a:pPr lvl="1"/>
            <a:r>
              <a:rPr lang="en-US" dirty="0">
                <a:solidFill>
                  <a:schemeClr val="bg1">
                    <a:lumMod val="65000"/>
                  </a:schemeClr>
                </a:solidFill>
              </a:rPr>
              <a:t>Ethics</a:t>
            </a:r>
          </a:p>
        </p:txBody>
      </p:sp>
    </p:spTree>
    <p:extLst>
      <p:ext uri="{BB962C8B-B14F-4D97-AF65-F5344CB8AC3E}">
        <p14:creationId xmlns:p14="http://schemas.microsoft.com/office/powerpoint/2010/main" val="1254749154"/>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3651</TotalTime>
  <Words>1417</Words>
  <Application>Microsoft Macintosh PowerPoint</Application>
  <PresentationFormat>On-screen Show (4:3)</PresentationFormat>
  <Paragraphs>192</Paragraphs>
  <Slides>43</Slides>
  <Notes>1</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8" baseType="lpstr">
      <vt:lpstr>ＭＳ Ｐゴシック</vt:lpstr>
      <vt:lpstr>Calibri</vt:lpstr>
      <vt:lpstr>Times</vt:lpstr>
      <vt:lpstr>Blank</vt:lpstr>
      <vt:lpstr>Document</vt:lpstr>
      <vt:lpstr>Validity</vt:lpstr>
      <vt:lpstr>Validity</vt:lpstr>
      <vt:lpstr>Positionality</vt:lpstr>
      <vt:lpstr>PowerPoint Presentation</vt:lpstr>
      <vt:lpstr>The Influence of Positionality</vt:lpstr>
      <vt:lpstr>With Positionality in Mind:  Observation</vt:lpstr>
      <vt:lpstr>Characteristics of Observation</vt:lpstr>
      <vt:lpstr>Characteristics of Observation</vt:lpstr>
      <vt:lpstr>Characteristics of Observation</vt:lpstr>
      <vt:lpstr>Observation</vt:lpstr>
      <vt:lpstr>Observation</vt:lpstr>
      <vt:lpstr>Characteristics of Observation</vt:lpstr>
      <vt:lpstr>Characteristics of Observation</vt:lpstr>
      <vt:lpstr>Characteristics of Observation</vt:lpstr>
      <vt:lpstr>Characteristics of Observation</vt:lpstr>
      <vt:lpstr>A brief side trip (once again) to theoretical frameworks</vt:lpstr>
      <vt:lpstr>PowerPoint Presentation</vt:lpstr>
      <vt:lpstr>Problems</vt:lpstr>
      <vt:lpstr>PowerPoint Presentation</vt:lpstr>
      <vt:lpstr>PowerPoint Presentation</vt:lpstr>
      <vt:lpstr>A theoretical framework helps you get into and out of your study based on some model accepted by the research community.</vt:lpstr>
      <vt:lpstr>What does this look like in real life?</vt:lpstr>
      <vt:lpstr>And now …</vt:lpstr>
      <vt:lpstr>Next</vt:lpstr>
      <vt:lpstr>PowerPoint Presentation</vt:lpstr>
      <vt:lpstr>Theoretical Framework</vt:lpstr>
      <vt:lpstr>Back to: Characteristics of Observation</vt:lpstr>
      <vt:lpstr>PowerPoint Presentation</vt:lpstr>
      <vt:lpstr>PowerPoint Presentation</vt:lpstr>
      <vt:lpstr>PowerPoint Presentation</vt:lpstr>
      <vt:lpstr>Observing from a Model</vt:lpstr>
      <vt:lpstr>How to do Observations</vt:lpstr>
      <vt:lpstr>Context</vt:lpstr>
      <vt:lpstr>How to Observe</vt:lpstr>
      <vt:lpstr>Memos</vt:lpstr>
      <vt:lpstr>PowerPoint Presentation</vt:lpstr>
      <vt:lpstr>PowerPoint Presentation</vt:lpstr>
      <vt:lpstr>PowerPoint Presentation</vt:lpstr>
      <vt:lpstr>Observation Strategies</vt:lpstr>
      <vt:lpstr>Observation Strategies</vt:lpstr>
      <vt:lpstr>Excel</vt:lpstr>
      <vt:lpstr>Excel</vt:lpstr>
      <vt:lpstr>Creswell’s Data Collection Circle</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does it mean to be philosophical?</dc:title>
  <dc:creator>jbc</dc:creator>
  <cp:lastModifiedBy>James Carroll</cp:lastModifiedBy>
  <cp:revision>87</cp:revision>
  <dcterms:created xsi:type="dcterms:W3CDTF">2001-09-20T13:55:44Z</dcterms:created>
  <dcterms:modified xsi:type="dcterms:W3CDTF">2018-07-09T18:31:29Z</dcterms:modified>
</cp:coreProperties>
</file>