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0"/>
  </p:notesMasterIdLst>
  <p:sldIdLst>
    <p:sldId id="257" r:id="rId2"/>
    <p:sldId id="355" r:id="rId3"/>
    <p:sldId id="393" r:id="rId4"/>
    <p:sldId id="351" r:id="rId5"/>
    <p:sldId id="353" r:id="rId6"/>
    <p:sldId id="356" r:id="rId7"/>
    <p:sldId id="432" r:id="rId8"/>
    <p:sldId id="433" r:id="rId9"/>
    <p:sldId id="431" r:id="rId10"/>
    <p:sldId id="394" r:id="rId11"/>
    <p:sldId id="397" r:id="rId12"/>
    <p:sldId id="398" r:id="rId13"/>
    <p:sldId id="395" r:id="rId14"/>
    <p:sldId id="401" r:id="rId15"/>
    <p:sldId id="402" r:id="rId16"/>
    <p:sldId id="347" r:id="rId17"/>
    <p:sldId id="348" r:id="rId18"/>
    <p:sldId id="349" r:id="rId19"/>
    <p:sldId id="403" r:id="rId20"/>
    <p:sldId id="357" r:id="rId21"/>
    <p:sldId id="358" r:id="rId22"/>
    <p:sldId id="391" r:id="rId23"/>
    <p:sldId id="392" r:id="rId24"/>
    <p:sldId id="359" r:id="rId25"/>
    <p:sldId id="360" r:id="rId26"/>
    <p:sldId id="362" r:id="rId27"/>
    <p:sldId id="426" r:id="rId28"/>
    <p:sldId id="416" r:id="rId29"/>
    <p:sldId id="417" r:id="rId30"/>
    <p:sldId id="418" r:id="rId31"/>
    <p:sldId id="419" r:id="rId32"/>
    <p:sldId id="420" r:id="rId33"/>
    <p:sldId id="421" r:id="rId34"/>
    <p:sldId id="422" r:id="rId35"/>
    <p:sldId id="424" r:id="rId36"/>
    <p:sldId id="427" r:id="rId37"/>
    <p:sldId id="428" r:id="rId38"/>
    <p:sldId id="361" r:id="rId39"/>
    <p:sldId id="363" r:id="rId40"/>
    <p:sldId id="396" r:id="rId41"/>
    <p:sldId id="277" r:id="rId42"/>
    <p:sldId id="278" r:id="rId43"/>
    <p:sldId id="279" r:id="rId44"/>
    <p:sldId id="280" r:id="rId45"/>
    <p:sldId id="281" r:id="rId46"/>
    <p:sldId id="341" r:id="rId47"/>
    <p:sldId id="284" r:id="rId48"/>
    <p:sldId id="429" r:id="rId49"/>
    <p:sldId id="430" r:id="rId50"/>
    <p:sldId id="382" r:id="rId51"/>
    <p:sldId id="386" r:id="rId52"/>
    <p:sldId id="400" r:id="rId53"/>
    <p:sldId id="364" r:id="rId54"/>
    <p:sldId id="365" r:id="rId55"/>
    <p:sldId id="366" r:id="rId56"/>
    <p:sldId id="369" r:id="rId57"/>
    <p:sldId id="370" r:id="rId58"/>
    <p:sldId id="383" r:id="rId59"/>
    <p:sldId id="384" r:id="rId60"/>
    <p:sldId id="371" r:id="rId61"/>
    <p:sldId id="375" r:id="rId62"/>
    <p:sldId id="376" r:id="rId63"/>
    <p:sldId id="377" r:id="rId64"/>
    <p:sldId id="387" r:id="rId65"/>
    <p:sldId id="388" r:id="rId66"/>
    <p:sldId id="389" r:id="rId67"/>
    <p:sldId id="390" r:id="rId68"/>
    <p:sldId id="381" r:id="rId6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FF"/>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176" autoAdjust="0"/>
    <p:restoredTop sz="92516"/>
  </p:normalViewPr>
  <p:slideViewPr>
    <p:cSldViewPr snapToGrid="0" snapToObjects="1">
      <p:cViewPr varScale="1">
        <p:scale>
          <a:sx n="95" d="100"/>
          <a:sy n="95" d="100"/>
        </p:scale>
        <p:origin x="592"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237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Users/carroll/Desktop/rai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Users/carroll/Desktop/rai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EZAnalyze Results Report - Histogram of totalx100</a:t>
            </a:r>
          </a:p>
        </c:rich>
      </c:tx>
      <c:overlay val="0"/>
    </c:title>
    <c:autoTitleDeleted val="0"/>
    <c:plotArea>
      <c:layout/>
      <c:lineChart>
        <c:grouping val="standard"/>
        <c:varyColors val="0"/>
        <c:ser>
          <c:idx val="0"/>
          <c:order val="0"/>
          <c:spPr>
            <a:ln w="38100">
              <a:solidFill>
                <a:srgbClr val="4472C4"/>
              </a:solidFill>
              <a:prstDash val="solid"/>
            </a:ln>
          </c:spPr>
          <c:marker>
            <c:symbol val="none"/>
          </c:marker>
          <c:cat>
            <c:numRef>
              <c:f>'EZA4'!$J$2:$J$9</c:f>
              <c:numCache>
                <c:formatCode>.00</c:formatCode>
                <c:ptCount val="8"/>
                <c:pt idx="0">
                  <c:v>53</c:v>
                </c:pt>
                <c:pt idx="1">
                  <c:v>131.83333333333331</c:v>
                </c:pt>
                <c:pt idx="2">
                  <c:v>210.66666666666663</c:v>
                </c:pt>
                <c:pt idx="3">
                  <c:v>289.49999999999994</c:v>
                </c:pt>
                <c:pt idx="4">
                  <c:v>368.33333333333326</c:v>
                </c:pt>
                <c:pt idx="5">
                  <c:v>447.16666666666657</c:v>
                </c:pt>
                <c:pt idx="6">
                  <c:v>525.99999999999989</c:v>
                </c:pt>
                <c:pt idx="7">
                  <c:v>604.83333333333326</c:v>
                </c:pt>
              </c:numCache>
            </c:numRef>
          </c:cat>
          <c:val>
            <c:numRef>
              <c:f>'EZA4'!$K$2:$K$9</c:f>
              <c:numCache>
                <c:formatCode>General</c:formatCode>
                <c:ptCount val="8"/>
                <c:pt idx="0">
                  <c:v>1</c:v>
                </c:pt>
                <c:pt idx="1">
                  <c:v>9</c:v>
                </c:pt>
                <c:pt idx="2">
                  <c:v>20</c:v>
                </c:pt>
                <c:pt idx="3">
                  <c:v>18</c:v>
                </c:pt>
                <c:pt idx="4">
                  <c:v>13</c:v>
                </c:pt>
                <c:pt idx="5">
                  <c:v>6</c:v>
                </c:pt>
                <c:pt idx="6">
                  <c:v>4</c:v>
                </c:pt>
                <c:pt idx="7">
                  <c:v>1</c:v>
                </c:pt>
              </c:numCache>
            </c:numRef>
          </c:val>
          <c:smooth val="1"/>
          <c:extLst>
            <c:ext xmlns:c16="http://schemas.microsoft.com/office/drawing/2014/chart" uri="{C3380CC4-5D6E-409C-BE32-E72D297353CC}">
              <c16:uniqueId val="{00000000-F6E4-1C44-A4EA-65B570B35A04}"/>
            </c:ext>
          </c:extLst>
        </c:ser>
        <c:dLbls>
          <c:showLegendKey val="0"/>
          <c:showVal val="0"/>
          <c:showCatName val="0"/>
          <c:showSerName val="0"/>
          <c:showPercent val="0"/>
          <c:showBubbleSize val="0"/>
        </c:dLbls>
        <c:smooth val="0"/>
        <c:axId val="623194128"/>
        <c:axId val="623195808"/>
      </c:lineChart>
      <c:catAx>
        <c:axId val="623194128"/>
        <c:scaling>
          <c:orientation val="minMax"/>
        </c:scaling>
        <c:delete val="0"/>
        <c:axPos val="b"/>
        <c:title>
          <c:tx>
            <c:rich>
              <a:bodyPr/>
              <a:lstStyle/>
              <a:p>
                <a:pPr>
                  <a:defRPr/>
                </a:pPr>
                <a:r>
                  <a:rPr lang="en-US"/>
                  <a:t>totalx100</a:t>
                </a:r>
              </a:p>
            </c:rich>
          </c:tx>
          <c:overlay val="0"/>
        </c:title>
        <c:numFmt formatCode="0" sourceLinked="0"/>
        <c:majorTickMark val="out"/>
        <c:minorTickMark val="none"/>
        <c:tickLblPos val="nextTo"/>
        <c:crossAx val="623195808"/>
        <c:crosses val="autoZero"/>
        <c:auto val="1"/>
        <c:lblAlgn val="ctr"/>
        <c:lblOffset val="100"/>
        <c:noMultiLvlLbl val="0"/>
      </c:catAx>
      <c:valAx>
        <c:axId val="623195808"/>
        <c:scaling>
          <c:orientation val="minMax"/>
        </c:scaling>
        <c:delete val="0"/>
        <c:axPos val="l"/>
        <c:title>
          <c:tx>
            <c:rich>
              <a:bodyPr/>
              <a:lstStyle/>
              <a:p>
                <a:pPr>
                  <a:defRPr/>
                </a:pPr>
                <a:r>
                  <a:rPr lang="en-US"/>
                  <a:t>Frequency</a:t>
                </a:r>
              </a:p>
            </c:rich>
          </c:tx>
          <c:overlay val="0"/>
        </c:title>
        <c:numFmt formatCode="General" sourceLinked="1"/>
        <c:majorTickMark val="out"/>
        <c:minorTickMark val="none"/>
        <c:tickLblPos val="nextTo"/>
        <c:crossAx val="623194128"/>
        <c:crosses val="autoZero"/>
        <c:crossBetween val="between"/>
      </c:valAx>
      <c:spPr>
        <a:noFill/>
        <a:ln w="25400">
          <a:noFill/>
        </a:ln>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EZAnalyze Results Report - Histogram of totalx100</a:t>
            </a:r>
          </a:p>
        </c:rich>
      </c:tx>
      <c:overlay val="0"/>
    </c:title>
    <c:autoTitleDeleted val="0"/>
    <c:plotArea>
      <c:layout>
        <c:manualLayout>
          <c:layoutTarget val="inner"/>
          <c:xMode val="edge"/>
          <c:yMode val="edge"/>
          <c:x val="0.13204060399690606"/>
          <c:y val="0.46863789390297578"/>
          <c:w val="0.83418156707365287"/>
          <c:h val="0.35940223373746455"/>
        </c:manualLayout>
      </c:layout>
      <c:lineChart>
        <c:grouping val="standard"/>
        <c:varyColors val="0"/>
        <c:ser>
          <c:idx val="0"/>
          <c:order val="0"/>
          <c:spPr>
            <a:ln w="38100">
              <a:solidFill>
                <a:srgbClr val="4472C4"/>
              </a:solidFill>
              <a:prstDash val="solid"/>
            </a:ln>
          </c:spPr>
          <c:marker>
            <c:symbol val="none"/>
          </c:marker>
          <c:cat>
            <c:numRef>
              <c:f>'EZA2'!$J$2:$J$21</c:f>
              <c:numCache>
                <c:formatCode>.00</c:formatCode>
                <c:ptCount val="20"/>
                <c:pt idx="0">
                  <c:v>53</c:v>
                </c:pt>
                <c:pt idx="1">
                  <c:v>77.89473684210526</c:v>
                </c:pt>
                <c:pt idx="2">
                  <c:v>102.78947368421052</c:v>
                </c:pt>
                <c:pt idx="3">
                  <c:v>127.68421052631578</c:v>
                </c:pt>
                <c:pt idx="4">
                  <c:v>152.57894736842104</c:v>
                </c:pt>
                <c:pt idx="5">
                  <c:v>177.4736842105263</c:v>
                </c:pt>
                <c:pt idx="6">
                  <c:v>202.36842105263156</c:v>
                </c:pt>
                <c:pt idx="7">
                  <c:v>227.26315789473682</c:v>
                </c:pt>
                <c:pt idx="8">
                  <c:v>252.15789473684208</c:v>
                </c:pt>
                <c:pt idx="9">
                  <c:v>277.05263157894734</c:v>
                </c:pt>
                <c:pt idx="10">
                  <c:v>301.9473684210526</c:v>
                </c:pt>
                <c:pt idx="11">
                  <c:v>326.84210526315786</c:v>
                </c:pt>
                <c:pt idx="12">
                  <c:v>351.73684210526312</c:v>
                </c:pt>
                <c:pt idx="13">
                  <c:v>376.63157894736838</c:v>
                </c:pt>
                <c:pt idx="14">
                  <c:v>401.52631578947364</c:v>
                </c:pt>
                <c:pt idx="15">
                  <c:v>426.4210526315789</c:v>
                </c:pt>
                <c:pt idx="16">
                  <c:v>451.31578947368416</c:v>
                </c:pt>
                <c:pt idx="17">
                  <c:v>476.21052631578942</c:v>
                </c:pt>
                <c:pt idx="18">
                  <c:v>501.10526315789468</c:v>
                </c:pt>
                <c:pt idx="19">
                  <c:v>526</c:v>
                </c:pt>
              </c:numCache>
            </c:numRef>
          </c:cat>
          <c:val>
            <c:numRef>
              <c:f>'EZA2'!$K$2:$K$21</c:f>
              <c:numCache>
                <c:formatCode>General</c:formatCode>
                <c:ptCount val="20"/>
                <c:pt idx="0">
                  <c:v>1</c:v>
                </c:pt>
                <c:pt idx="1">
                  <c:v>1</c:v>
                </c:pt>
                <c:pt idx="2">
                  <c:v>4</c:v>
                </c:pt>
                <c:pt idx="3">
                  <c:v>4</c:v>
                </c:pt>
                <c:pt idx="4">
                  <c:v>2</c:v>
                </c:pt>
                <c:pt idx="5">
                  <c:v>4</c:v>
                </c:pt>
                <c:pt idx="6">
                  <c:v>12</c:v>
                </c:pt>
                <c:pt idx="7">
                  <c:v>5</c:v>
                </c:pt>
                <c:pt idx="8">
                  <c:v>10</c:v>
                </c:pt>
                <c:pt idx="9">
                  <c:v>4</c:v>
                </c:pt>
                <c:pt idx="10">
                  <c:v>4</c:v>
                </c:pt>
                <c:pt idx="11">
                  <c:v>3</c:v>
                </c:pt>
                <c:pt idx="12">
                  <c:v>5</c:v>
                </c:pt>
                <c:pt idx="13">
                  <c:v>3</c:v>
                </c:pt>
                <c:pt idx="14">
                  <c:v>3</c:v>
                </c:pt>
                <c:pt idx="15">
                  <c:v>1</c:v>
                </c:pt>
                <c:pt idx="16">
                  <c:v>1</c:v>
                </c:pt>
                <c:pt idx="17">
                  <c:v>2</c:v>
                </c:pt>
                <c:pt idx="18">
                  <c:v>0</c:v>
                </c:pt>
                <c:pt idx="19">
                  <c:v>3</c:v>
                </c:pt>
              </c:numCache>
            </c:numRef>
          </c:val>
          <c:smooth val="1"/>
          <c:extLst>
            <c:ext xmlns:c16="http://schemas.microsoft.com/office/drawing/2014/chart" uri="{C3380CC4-5D6E-409C-BE32-E72D297353CC}">
              <c16:uniqueId val="{00000000-1D4D-1F4D-843E-37F6E8A27D85}"/>
            </c:ext>
          </c:extLst>
        </c:ser>
        <c:dLbls>
          <c:showLegendKey val="0"/>
          <c:showVal val="0"/>
          <c:showCatName val="0"/>
          <c:showSerName val="0"/>
          <c:showPercent val="0"/>
          <c:showBubbleSize val="0"/>
        </c:dLbls>
        <c:smooth val="0"/>
        <c:axId val="627974208"/>
        <c:axId val="627975616"/>
      </c:lineChart>
      <c:catAx>
        <c:axId val="627974208"/>
        <c:scaling>
          <c:orientation val="minMax"/>
        </c:scaling>
        <c:delete val="0"/>
        <c:axPos val="b"/>
        <c:title>
          <c:tx>
            <c:rich>
              <a:bodyPr/>
              <a:lstStyle/>
              <a:p>
                <a:pPr>
                  <a:defRPr/>
                </a:pPr>
                <a:r>
                  <a:rPr lang="en-US"/>
                  <a:t>totalx100</a:t>
                </a:r>
              </a:p>
            </c:rich>
          </c:tx>
          <c:overlay val="0"/>
        </c:title>
        <c:numFmt formatCode="0" sourceLinked="0"/>
        <c:majorTickMark val="out"/>
        <c:minorTickMark val="none"/>
        <c:tickLblPos val="nextTo"/>
        <c:crossAx val="627975616"/>
        <c:crosses val="autoZero"/>
        <c:auto val="1"/>
        <c:lblAlgn val="ctr"/>
        <c:lblOffset val="100"/>
        <c:noMultiLvlLbl val="0"/>
      </c:catAx>
      <c:valAx>
        <c:axId val="627975616"/>
        <c:scaling>
          <c:orientation val="minMax"/>
        </c:scaling>
        <c:delete val="0"/>
        <c:axPos val="l"/>
        <c:title>
          <c:tx>
            <c:rich>
              <a:bodyPr/>
              <a:lstStyle/>
              <a:p>
                <a:pPr>
                  <a:defRPr/>
                </a:pPr>
                <a:r>
                  <a:rPr lang="en-US"/>
                  <a:t>Frequency</a:t>
                </a:r>
              </a:p>
            </c:rich>
          </c:tx>
          <c:overlay val="0"/>
        </c:title>
        <c:numFmt formatCode="General" sourceLinked="1"/>
        <c:majorTickMark val="out"/>
        <c:minorTickMark val="none"/>
        <c:tickLblPos val="nextTo"/>
        <c:crossAx val="627974208"/>
        <c:crosses val="autoZero"/>
        <c:crossBetween val="between"/>
      </c:valAx>
      <c:spPr>
        <a:noFill/>
        <a:ln w="25400">
          <a:noFill/>
        </a:ln>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B64FFB48-9BD9-ED4E-AAA7-79C1C644E20F}" type="slidenum">
              <a:rPr lang="en-US"/>
              <a:pPr/>
              <a:t>‹#›</a:t>
            </a:fld>
            <a:endParaRPr lang="en-US"/>
          </a:p>
        </p:txBody>
      </p:sp>
    </p:spTree>
    <p:extLst>
      <p:ext uri="{BB962C8B-B14F-4D97-AF65-F5344CB8AC3E}">
        <p14:creationId xmlns:p14="http://schemas.microsoft.com/office/powerpoint/2010/main" val="11282622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EF9F7B38-7B66-894D-8EC9-AA3B0E6B461C}" type="slidenum">
              <a:rPr lang="en-US" sz="1200"/>
              <a:pPr/>
              <a:t>1</a:t>
            </a:fld>
            <a:endParaRPr lang="en-US" sz="1200"/>
          </a:p>
        </p:txBody>
      </p:sp>
      <p:sp>
        <p:nvSpPr>
          <p:cNvPr id="15363" name="Rectangle 2"/>
          <p:cNvSpPr>
            <a:spLocks noGrp="1" noRot="1" noChangeAspect="1" noChangeArrowheads="1"/>
          </p:cNvSpPr>
          <p:nvPr>
            <p:ph type="sldImg"/>
          </p:nvPr>
        </p:nvSpPr>
        <p:spPr>
          <a:solidFill>
            <a:srgbClr val="FFFFFF"/>
          </a:solidFill>
          <a:ln/>
        </p:spPr>
      </p:sp>
      <p:sp>
        <p:nvSpPr>
          <p:cNvPr id="1536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2FD9DCC4-23EB-D941-BA7E-E1304848D07C}" type="slidenum">
              <a:rPr lang="en-US" sz="1200"/>
              <a:pPr/>
              <a:t>41</a:t>
            </a:fld>
            <a:endParaRPr lang="en-US" sz="1200"/>
          </a:p>
        </p:txBody>
      </p:sp>
      <p:sp>
        <p:nvSpPr>
          <p:cNvPr id="35843" name="Rectangle 2"/>
          <p:cNvSpPr>
            <a:spLocks noGrp="1" noRot="1" noChangeAspect="1" noChangeArrowheads="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59A31013-061C-0549-826E-3EFA46ADC5C6}" type="slidenum">
              <a:rPr lang="en-US" sz="1200"/>
              <a:pPr/>
              <a:t>42</a:t>
            </a:fld>
            <a:endParaRPr lang="en-US" sz="1200"/>
          </a:p>
        </p:txBody>
      </p:sp>
      <p:sp>
        <p:nvSpPr>
          <p:cNvPr id="37891" name="Rectangle 2"/>
          <p:cNvSpPr>
            <a:spLocks noGrp="1" noRot="1" noChangeAspect="1" noChangeArrowheads="1"/>
          </p:cNvSpPr>
          <p:nvPr>
            <p:ph type="sldImg"/>
          </p:nvPr>
        </p:nvSpPr>
        <p:spPr>
          <a:solidFill>
            <a:srgbClr val="FFFFFF"/>
          </a:solidFill>
          <a:ln/>
        </p:spPr>
      </p:sp>
      <p:sp>
        <p:nvSpPr>
          <p:cNvPr id="37892"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9846975D-8C54-7B41-9AE4-2D0B39BAC075}" type="slidenum">
              <a:rPr lang="en-US" sz="1200"/>
              <a:pPr/>
              <a:t>43</a:t>
            </a:fld>
            <a:endParaRPr lang="en-US" sz="1200"/>
          </a:p>
        </p:txBody>
      </p:sp>
      <p:sp>
        <p:nvSpPr>
          <p:cNvPr id="39939" name="Rectangle 2"/>
          <p:cNvSpPr>
            <a:spLocks noGrp="1" noRot="1" noChangeAspect="1" noChangeArrowheads="1"/>
          </p:cNvSpPr>
          <p:nvPr>
            <p:ph type="sldImg"/>
          </p:nvPr>
        </p:nvSpPr>
        <p:spPr>
          <a:solidFill>
            <a:srgbClr val="FFFFFF"/>
          </a:solidFill>
          <a:ln/>
        </p:spPr>
      </p:sp>
      <p:sp>
        <p:nvSpPr>
          <p:cNvPr id="39940"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B43D3C10-1042-7B48-927A-AFB4134CD737}" type="slidenum">
              <a:rPr lang="en-US" sz="1200"/>
              <a:pPr/>
              <a:t>44</a:t>
            </a:fld>
            <a:endParaRPr lang="en-US" sz="1200"/>
          </a:p>
        </p:txBody>
      </p:sp>
      <p:sp>
        <p:nvSpPr>
          <p:cNvPr id="41987" name="Rectangle 2"/>
          <p:cNvSpPr>
            <a:spLocks noGrp="1" noRot="1" noChangeAspect="1" noChangeArrowheads="1"/>
          </p:cNvSpPr>
          <p:nvPr>
            <p:ph type="sldImg"/>
          </p:nvPr>
        </p:nvSpPr>
        <p:spPr>
          <a:solidFill>
            <a:srgbClr val="FFFFFF"/>
          </a:solidFill>
          <a:ln/>
        </p:spPr>
      </p:sp>
      <p:sp>
        <p:nvSpPr>
          <p:cNvPr id="4198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4739AA98-DD44-1543-891F-36E1DB1E15F0}" type="slidenum">
              <a:rPr lang="en-US" sz="1200"/>
              <a:pPr/>
              <a:t>45</a:t>
            </a:fld>
            <a:endParaRPr lang="en-US" sz="1200"/>
          </a:p>
        </p:txBody>
      </p:sp>
      <p:sp>
        <p:nvSpPr>
          <p:cNvPr id="44035" name="Rectangle 2"/>
          <p:cNvSpPr>
            <a:spLocks noGrp="1" noRot="1" noChangeAspect="1" noChangeArrowheads="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4D888DE8-5F4C-7A44-BFF1-CA805F1EAE1C}" type="slidenum">
              <a:rPr lang="en-US" sz="1200"/>
              <a:pPr/>
              <a:t>47</a:t>
            </a:fld>
            <a:endParaRPr lang="en-US" sz="1200"/>
          </a:p>
        </p:txBody>
      </p:sp>
      <p:sp>
        <p:nvSpPr>
          <p:cNvPr id="47107" name="Rectangle 2"/>
          <p:cNvSpPr>
            <a:spLocks noGrp="1" noRot="1" noChangeAspect="1" noChangeArrowheads="1"/>
          </p:cNvSpPr>
          <p:nvPr>
            <p:ph type="sldImg"/>
          </p:nvPr>
        </p:nvSpPr>
        <p:spPr>
          <a:solidFill>
            <a:srgbClr val="FFFFFF"/>
          </a:solidFill>
          <a:ln/>
        </p:spPr>
      </p:sp>
      <p:sp>
        <p:nvSpPr>
          <p:cNvPr id="4710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B43D3C10-1042-7B48-927A-AFB4134CD737}" type="slidenum">
              <a:rPr lang="en-US" sz="1200"/>
              <a:pPr/>
              <a:t>49</a:t>
            </a:fld>
            <a:endParaRPr lang="en-US" sz="1200"/>
          </a:p>
        </p:txBody>
      </p:sp>
      <p:sp>
        <p:nvSpPr>
          <p:cNvPr id="41987" name="Rectangle 2"/>
          <p:cNvSpPr>
            <a:spLocks noGrp="1" noRot="1" noChangeAspect="1" noChangeArrowheads="1"/>
          </p:cNvSpPr>
          <p:nvPr>
            <p:ph type="sldImg"/>
          </p:nvPr>
        </p:nvSpPr>
        <p:spPr>
          <a:solidFill>
            <a:srgbClr val="FFFFFF"/>
          </a:solidFill>
          <a:ln/>
        </p:spPr>
      </p:sp>
      <p:sp>
        <p:nvSpPr>
          <p:cNvPr id="4198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17279507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96D7F666-489F-954E-814C-7967B00A0733}" type="slidenum">
              <a:rPr lang="en-US" sz="1200"/>
              <a:pPr/>
              <a:t>53</a:t>
            </a:fld>
            <a:endParaRPr lang="en-US" sz="1200"/>
          </a:p>
        </p:txBody>
      </p:sp>
      <p:sp>
        <p:nvSpPr>
          <p:cNvPr id="73730" name="Rectangle 2"/>
          <p:cNvSpPr>
            <a:spLocks noGrp="1" noRot="1" noChangeAspect="1" noChangeArrowheads="1"/>
          </p:cNvSpPr>
          <p:nvPr>
            <p:ph type="sldImg"/>
          </p:nvPr>
        </p:nvSpPr>
        <p:spPr>
          <a:solidFill>
            <a:srgbClr val="FFFFFF"/>
          </a:solidFill>
          <a:ln/>
        </p:spPr>
      </p:sp>
      <p:sp>
        <p:nvSpPr>
          <p:cNvPr id="73731"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31BA69C9-8138-F647-AEA5-ADDA977B0065}" type="slidenum">
              <a:rPr lang="en-US" sz="1200"/>
              <a:pPr/>
              <a:t>54</a:t>
            </a:fld>
            <a:endParaRPr lang="en-US" sz="1200"/>
          </a:p>
        </p:txBody>
      </p:sp>
      <p:sp>
        <p:nvSpPr>
          <p:cNvPr id="75778" name="Rectangle 2"/>
          <p:cNvSpPr>
            <a:spLocks noGrp="1" noRot="1" noChangeAspect="1" noChangeArrowheads="1"/>
          </p:cNvSpPr>
          <p:nvPr>
            <p:ph type="sldImg"/>
          </p:nvPr>
        </p:nvSpPr>
        <p:spPr>
          <a:solidFill>
            <a:srgbClr val="FFFFFF"/>
          </a:solidFill>
          <a:ln/>
        </p:spPr>
      </p:sp>
      <p:sp>
        <p:nvSpPr>
          <p:cNvPr id="75779"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20FD1CA8-E3E3-3A4D-9004-E3CC2DCC7694}" type="slidenum">
              <a:rPr lang="en-US" sz="1200"/>
              <a:pPr/>
              <a:t>55</a:t>
            </a:fld>
            <a:endParaRPr lang="en-US" sz="1200"/>
          </a:p>
        </p:txBody>
      </p:sp>
      <p:sp>
        <p:nvSpPr>
          <p:cNvPr id="77826" name="Rectangle 2"/>
          <p:cNvSpPr>
            <a:spLocks noGrp="1" noRot="1" noChangeAspect="1" noChangeArrowheads="1"/>
          </p:cNvSpPr>
          <p:nvPr>
            <p:ph type="sldImg"/>
          </p:nvPr>
        </p:nvSpPr>
        <p:spPr>
          <a:solidFill>
            <a:srgbClr val="FFFFFF"/>
          </a:solidFill>
          <a:ln/>
        </p:spPr>
      </p:sp>
      <p:sp>
        <p:nvSpPr>
          <p:cNvPr id="7782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4FFB48-9BD9-ED4E-AAA7-79C1C644E20F}" type="slidenum">
              <a:rPr lang="en-US" smtClean="0"/>
              <a:pPr/>
              <a:t>15</a:t>
            </a:fld>
            <a:endParaRPr lang="en-US"/>
          </a:p>
        </p:txBody>
      </p:sp>
    </p:spTree>
    <p:extLst>
      <p:ext uri="{BB962C8B-B14F-4D97-AF65-F5344CB8AC3E}">
        <p14:creationId xmlns:p14="http://schemas.microsoft.com/office/powerpoint/2010/main" val="2898733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28A3A71B-991F-8442-BD38-565D63FF4223}" type="slidenum">
              <a:rPr lang="en-US" sz="1200"/>
              <a:pPr/>
              <a:t>57</a:t>
            </a:fld>
            <a:endParaRPr lang="en-US" sz="1200"/>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790677AC-B466-584E-954D-FA6F2400C1EE}" type="slidenum">
              <a:rPr lang="en-US" sz="1200"/>
              <a:pPr/>
              <a:t>60</a:t>
            </a:fld>
            <a:endParaRPr lang="en-US" sz="1200"/>
          </a:p>
        </p:txBody>
      </p:sp>
      <p:sp>
        <p:nvSpPr>
          <p:cNvPr id="87042" name="Rectangle 2"/>
          <p:cNvSpPr>
            <a:spLocks noGrp="1" noRot="1" noChangeAspect="1" noChangeArrowheads="1"/>
          </p:cNvSpPr>
          <p:nvPr>
            <p:ph type="sldImg"/>
          </p:nvPr>
        </p:nvSpPr>
        <p:spPr>
          <a:solidFill>
            <a:srgbClr val="FFFFFF"/>
          </a:solidFill>
          <a:ln/>
        </p:spPr>
      </p:sp>
      <p:sp>
        <p:nvSpPr>
          <p:cNvPr id="87043"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00B8F02F-8281-A64A-87A4-42AAB7529439}" type="slidenum">
              <a:rPr lang="en-US" sz="1200"/>
              <a:pPr/>
              <a:t>61</a:t>
            </a:fld>
            <a:endParaRPr lang="en-US" sz="1200"/>
          </a:p>
        </p:txBody>
      </p:sp>
      <p:sp>
        <p:nvSpPr>
          <p:cNvPr id="94210" name="Rectangle 2"/>
          <p:cNvSpPr>
            <a:spLocks noGrp="1" noRot="1" noChangeAspect="1" noChangeArrowheads="1"/>
          </p:cNvSpPr>
          <p:nvPr>
            <p:ph type="sldImg"/>
          </p:nvPr>
        </p:nvSpPr>
        <p:spPr>
          <a:solidFill>
            <a:srgbClr val="FFFFFF"/>
          </a:solidFill>
          <a:ln/>
        </p:spPr>
      </p:sp>
      <p:sp>
        <p:nvSpPr>
          <p:cNvPr id="94211"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B43D3C10-1042-7B48-927A-AFB4134CD737}" type="slidenum">
              <a:rPr lang="en-US" sz="1200"/>
              <a:pPr/>
              <a:t>64</a:t>
            </a:fld>
            <a:endParaRPr lang="en-US" sz="1200"/>
          </a:p>
        </p:txBody>
      </p:sp>
      <p:sp>
        <p:nvSpPr>
          <p:cNvPr id="41987" name="Rectangle 2"/>
          <p:cNvSpPr>
            <a:spLocks noGrp="1" noRot="1" noChangeAspect="1" noChangeArrowheads="1"/>
          </p:cNvSpPr>
          <p:nvPr>
            <p:ph type="sldImg"/>
          </p:nvPr>
        </p:nvSpPr>
        <p:spPr>
          <a:solidFill>
            <a:srgbClr val="FFFFFF"/>
          </a:solidFill>
          <a:ln/>
        </p:spPr>
      </p:sp>
      <p:sp>
        <p:nvSpPr>
          <p:cNvPr id="4198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BEE0E302-39AE-D040-B73F-A4EF37419182}" type="slidenum">
              <a:rPr lang="en-US" sz="1200"/>
              <a:pPr/>
              <a:t>65</a:t>
            </a:fld>
            <a:endParaRPr lang="en-US" sz="1200"/>
          </a:p>
        </p:txBody>
      </p:sp>
      <p:sp>
        <p:nvSpPr>
          <p:cNvPr id="110595" name="Rectangle 2"/>
          <p:cNvSpPr>
            <a:spLocks noGrp="1" noRot="1" noChangeAspect="1" noChangeArrowheads="1"/>
          </p:cNvSpPr>
          <p:nvPr>
            <p:ph type="sldImg"/>
          </p:nvPr>
        </p:nvSpPr>
        <p:spPr>
          <a:solidFill>
            <a:srgbClr val="FFFFFF"/>
          </a:solidFill>
          <a:ln/>
        </p:spPr>
      </p:sp>
      <p:sp>
        <p:nvSpPr>
          <p:cNvPr id="11059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B3144DA9-B17B-4949-A801-79379D4EBA76}" type="slidenum">
              <a:rPr lang="en-US" sz="1200"/>
              <a:pPr/>
              <a:t>66</a:t>
            </a:fld>
            <a:endParaRPr lang="en-US" sz="1200"/>
          </a:p>
        </p:txBody>
      </p:sp>
      <p:sp>
        <p:nvSpPr>
          <p:cNvPr id="112643" name="Rectangle 2"/>
          <p:cNvSpPr>
            <a:spLocks noGrp="1" noRot="1" noChangeAspect="1" noChangeArrowheads="1"/>
          </p:cNvSpPr>
          <p:nvPr>
            <p:ph type="sldImg"/>
          </p:nvPr>
        </p:nvSpPr>
        <p:spPr>
          <a:solidFill>
            <a:srgbClr val="FFFFFF"/>
          </a:solidFill>
          <a:ln/>
        </p:spPr>
      </p:sp>
      <p:sp>
        <p:nvSpPr>
          <p:cNvPr id="11264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fld id="{67266CF8-D151-7A49-8247-811534EC6C74}" type="slidenum">
              <a:rPr lang="en-US" sz="1200"/>
              <a:pPr/>
              <a:t>67</a:t>
            </a:fld>
            <a:endParaRPr lang="en-US" sz="1200"/>
          </a:p>
        </p:txBody>
      </p:sp>
      <p:sp>
        <p:nvSpPr>
          <p:cNvPr id="114691" name="Rectangle 2"/>
          <p:cNvSpPr>
            <a:spLocks noGrp="1" noRot="1" noChangeAspect="1" noChangeArrowheads="1"/>
          </p:cNvSpPr>
          <p:nvPr>
            <p:ph type="sldImg"/>
          </p:nvPr>
        </p:nvSpPr>
        <p:spPr>
          <a:solidFill>
            <a:srgbClr val="FFFFFF"/>
          </a:solidFill>
          <a:ln/>
        </p:spPr>
      </p:sp>
      <p:sp>
        <p:nvSpPr>
          <p:cNvPr id="114692"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62B6B4A7-6946-894D-9CBD-57874371C13E}" type="slidenum">
              <a:rPr lang="en-US" sz="1200"/>
              <a:pPr/>
              <a:t>68</a:t>
            </a:fld>
            <a:endParaRPr lang="en-US" sz="1200"/>
          </a:p>
        </p:txBody>
      </p:sp>
      <p:sp>
        <p:nvSpPr>
          <p:cNvPr id="101378" name="Rectangle 2"/>
          <p:cNvSpPr>
            <a:spLocks noGrp="1" noRot="1" noChangeAspect="1" noChangeArrowheads="1"/>
          </p:cNvSpPr>
          <p:nvPr>
            <p:ph type="sldImg"/>
          </p:nvPr>
        </p:nvSpPr>
        <p:spPr>
          <a:solidFill>
            <a:srgbClr val="FFFFFF"/>
          </a:solidFill>
          <a:ln/>
        </p:spPr>
      </p:sp>
      <p:sp>
        <p:nvSpPr>
          <p:cNvPr id="101379" name="Rectangle 3"/>
          <p:cNvSpPr>
            <a:spLocks noGrp="1" noChangeArrowheads="1"/>
          </p:cNvSpPr>
          <p:nvPr>
            <p:ph type="body" idx="1"/>
          </p:nvPr>
        </p:nvSpPr>
        <p:spPr>
          <a:solidFill>
            <a:srgbClr val="FFFFFF"/>
          </a:solidFill>
          <a:ln>
            <a:solidFill>
              <a:srgbClr val="000000"/>
            </a:solidFill>
          </a:ln>
          <a:extLst>
            <a:ext uri="{FAA26D3D-D897-4be2-8F04-BA451C77F1D7}">
              <ma14:placeholderFlag xmlns=""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4FFB48-9BD9-ED4E-AAA7-79C1C644E20F}" type="slidenum">
              <a:rPr lang="en-US" smtClean="0"/>
              <a:pPr/>
              <a:t>16</a:t>
            </a:fld>
            <a:endParaRPr lang="en-US"/>
          </a:p>
        </p:txBody>
      </p:sp>
    </p:spTree>
    <p:extLst>
      <p:ext uri="{BB962C8B-B14F-4D97-AF65-F5344CB8AC3E}">
        <p14:creationId xmlns:p14="http://schemas.microsoft.com/office/powerpoint/2010/main" val="1719849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094F3A7-416B-DC41-BDF8-174D403A2B69}" type="slidenum">
              <a:rPr lang="en-US"/>
              <a:pPr>
                <a:defRPr/>
              </a:pPr>
              <a:t>24</a:t>
            </a:fld>
            <a:endParaRPr lang="en-US"/>
          </a:p>
        </p:txBody>
      </p:sp>
      <p:sp>
        <p:nvSpPr>
          <p:cNvPr id="307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0723" name="Rectangle 3"/>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094F3A7-416B-DC41-BDF8-174D403A2B69}" type="slidenum">
              <a:rPr lang="en-US"/>
              <a:pPr>
                <a:defRPr/>
              </a:pPr>
              <a:t>25</a:t>
            </a:fld>
            <a:endParaRPr lang="en-US"/>
          </a:p>
        </p:txBody>
      </p:sp>
      <p:sp>
        <p:nvSpPr>
          <p:cNvPr id="307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0723" name="Rectangle 3"/>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094F3A7-416B-DC41-BDF8-174D403A2B69}" type="slidenum">
              <a:rPr lang="en-US"/>
              <a:pPr>
                <a:defRPr/>
              </a:pPr>
              <a:t>37</a:t>
            </a:fld>
            <a:endParaRPr lang="en-US"/>
          </a:p>
        </p:txBody>
      </p:sp>
      <p:sp>
        <p:nvSpPr>
          <p:cNvPr id="307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0723" name="Rectangle 3"/>
          <p:cNvSpPr>
            <a:spLocks noGrp="1" noChangeArrowheads="1"/>
          </p:cNvSpPr>
          <p:nvPr>
            <p:ph type="body" idx="1"/>
          </p:nvPr>
        </p:nvSpPr>
        <p:spPr/>
        <p:txBody>
          <a:bodyPr/>
          <a:lstStyle/>
          <a:p>
            <a:pPr eaLnBrk="1" hangingPunct="1">
              <a:defRPr/>
            </a:pPr>
            <a:endParaRPr lang="en-US">
              <a:cs typeface="+mn-cs"/>
            </a:endParaRPr>
          </a:p>
        </p:txBody>
      </p:sp>
    </p:spTree>
    <p:extLst>
      <p:ext uri="{BB962C8B-B14F-4D97-AF65-F5344CB8AC3E}">
        <p14:creationId xmlns:p14="http://schemas.microsoft.com/office/powerpoint/2010/main" val="1961624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094F3A7-416B-DC41-BDF8-174D403A2B69}" type="slidenum">
              <a:rPr lang="en-US"/>
              <a:pPr>
                <a:defRPr/>
              </a:pPr>
              <a:t>38</a:t>
            </a:fld>
            <a:endParaRPr lang="en-US"/>
          </a:p>
        </p:txBody>
      </p:sp>
      <p:sp>
        <p:nvSpPr>
          <p:cNvPr id="307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0723" name="Rectangle 3"/>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094F3A7-416B-DC41-BDF8-174D403A2B69}" type="slidenum">
              <a:rPr lang="en-US"/>
              <a:pPr>
                <a:defRPr/>
              </a:pPr>
              <a:t>39</a:t>
            </a:fld>
            <a:endParaRPr lang="en-US"/>
          </a:p>
        </p:txBody>
      </p:sp>
      <p:sp>
        <p:nvSpPr>
          <p:cNvPr id="307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0723" name="Rectangle 3"/>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094F3A7-416B-DC41-BDF8-174D403A2B69}" type="slidenum">
              <a:rPr lang="en-US"/>
              <a:pPr>
                <a:defRPr/>
              </a:pPr>
              <a:t>40</a:t>
            </a:fld>
            <a:endParaRPr lang="en-US"/>
          </a:p>
        </p:txBody>
      </p:sp>
      <p:sp>
        <p:nvSpPr>
          <p:cNvPr id="307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0723" name="Rectangle 3"/>
          <p:cNvSpPr>
            <a:spLocks noGrp="1" noChangeArrowheads="1"/>
          </p:cNvSpPr>
          <p:nvPr>
            <p:ph type="body" idx="1"/>
          </p:nvPr>
        </p:nvSpPr>
        <p:spPr/>
        <p:txBody>
          <a:bodyPr/>
          <a:lstStyle/>
          <a:p>
            <a:pPr eaLnBrk="1" hangingPunct="1">
              <a:defRPr/>
            </a:pPr>
            <a:endParaRPr lang="en-US">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88C61F9-A715-934D-AA28-BF48C148AF1C}" type="slidenum">
              <a:rPr lang="en-US"/>
              <a:pPr/>
              <a:t>‹#›</a:t>
            </a:fld>
            <a:endParaRPr lang="en-US"/>
          </a:p>
        </p:txBody>
      </p:sp>
    </p:spTree>
    <p:extLst>
      <p:ext uri="{BB962C8B-B14F-4D97-AF65-F5344CB8AC3E}">
        <p14:creationId xmlns:p14="http://schemas.microsoft.com/office/powerpoint/2010/main" val="2556764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727FB14-CBC8-FB4A-B83A-D150E5830E6C}" type="slidenum">
              <a:rPr lang="en-US"/>
              <a:pPr/>
              <a:t>‹#›</a:t>
            </a:fld>
            <a:endParaRPr lang="en-US"/>
          </a:p>
        </p:txBody>
      </p:sp>
    </p:spTree>
    <p:extLst>
      <p:ext uri="{BB962C8B-B14F-4D97-AF65-F5344CB8AC3E}">
        <p14:creationId xmlns:p14="http://schemas.microsoft.com/office/powerpoint/2010/main" val="97559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D45D2CC-950F-684F-AFEE-24363A3DAD3E}" type="slidenum">
              <a:rPr lang="en-US"/>
              <a:pPr/>
              <a:t>‹#›</a:t>
            </a:fld>
            <a:endParaRPr lang="en-US"/>
          </a:p>
        </p:txBody>
      </p:sp>
    </p:spTree>
    <p:extLst>
      <p:ext uri="{BB962C8B-B14F-4D97-AF65-F5344CB8AC3E}">
        <p14:creationId xmlns:p14="http://schemas.microsoft.com/office/powerpoint/2010/main" val="3968075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8BDAC32-82C4-D34C-A7A0-AB2910497B8F}" type="slidenum">
              <a:rPr lang="en-US"/>
              <a:pPr/>
              <a:t>‹#›</a:t>
            </a:fld>
            <a:endParaRPr lang="en-US"/>
          </a:p>
        </p:txBody>
      </p:sp>
    </p:spTree>
    <p:extLst>
      <p:ext uri="{BB962C8B-B14F-4D97-AF65-F5344CB8AC3E}">
        <p14:creationId xmlns:p14="http://schemas.microsoft.com/office/powerpoint/2010/main" val="3651457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0CF37FAF-9E44-C746-91A3-46E385848C79}" type="slidenum">
              <a:rPr lang="en-US"/>
              <a:pPr/>
              <a:t>‹#›</a:t>
            </a:fld>
            <a:endParaRPr lang="en-US"/>
          </a:p>
        </p:txBody>
      </p:sp>
    </p:spTree>
    <p:extLst>
      <p:ext uri="{BB962C8B-B14F-4D97-AF65-F5344CB8AC3E}">
        <p14:creationId xmlns:p14="http://schemas.microsoft.com/office/powerpoint/2010/main" val="3708666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0910D532-049E-2D49-9D3B-73224D0A2F61}" type="slidenum">
              <a:rPr lang="en-US"/>
              <a:pPr/>
              <a:t>‹#›</a:t>
            </a:fld>
            <a:endParaRPr lang="en-US"/>
          </a:p>
        </p:txBody>
      </p:sp>
    </p:spTree>
    <p:extLst>
      <p:ext uri="{BB962C8B-B14F-4D97-AF65-F5344CB8AC3E}">
        <p14:creationId xmlns:p14="http://schemas.microsoft.com/office/powerpoint/2010/main" val="2625121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AB18F80C-9C89-8848-9097-F5813D1E2738}" type="slidenum">
              <a:rPr lang="en-US"/>
              <a:pPr/>
              <a:t>‹#›</a:t>
            </a:fld>
            <a:endParaRPr lang="en-US"/>
          </a:p>
        </p:txBody>
      </p:sp>
    </p:spTree>
    <p:extLst>
      <p:ext uri="{BB962C8B-B14F-4D97-AF65-F5344CB8AC3E}">
        <p14:creationId xmlns:p14="http://schemas.microsoft.com/office/powerpoint/2010/main" val="469941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9C0883FC-5493-9745-BEED-CD563E2C7475}" type="slidenum">
              <a:rPr lang="en-US"/>
              <a:pPr/>
              <a:t>‹#›</a:t>
            </a:fld>
            <a:endParaRPr lang="en-US"/>
          </a:p>
        </p:txBody>
      </p:sp>
    </p:spTree>
    <p:extLst>
      <p:ext uri="{BB962C8B-B14F-4D97-AF65-F5344CB8AC3E}">
        <p14:creationId xmlns:p14="http://schemas.microsoft.com/office/powerpoint/2010/main" val="248951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A910EE41-B125-4B48-9058-21B62E0F3A67}" type="slidenum">
              <a:rPr lang="en-US"/>
              <a:pPr/>
              <a:t>‹#›</a:t>
            </a:fld>
            <a:endParaRPr lang="en-US"/>
          </a:p>
        </p:txBody>
      </p:sp>
    </p:spTree>
    <p:extLst>
      <p:ext uri="{BB962C8B-B14F-4D97-AF65-F5344CB8AC3E}">
        <p14:creationId xmlns:p14="http://schemas.microsoft.com/office/powerpoint/2010/main" val="1624620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4E901C4-68DA-AB40-9219-7C07DBC9E96C}" type="slidenum">
              <a:rPr lang="en-US"/>
              <a:pPr/>
              <a:t>‹#›</a:t>
            </a:fld>
            <a:endParaRPr lang="en-US"/>
          </a:p>
        </p:txBody>
      </p:sp>
    </p:spTree>
    <p:extLst>
      <p:ext uri="{BB962C8B-B14F-4D97-AF65-F5344CB8AC3E}">
        <p14:creationId xmlns:p14="http://schemas.microsoft.com/office/powerpoint/2010/main" val="2683781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F08F517E-83B1-214A-B1E0-18011D13003E}" type="slidenum">
              <a:rPr lang="en-US"/>
              <a:pPr/>
              <a:t>‹#›</a:t>
            </a:fld>
            <a:endParaRPr lang="en-US"/>
          </a:p>
        </p:txBody>
      </p:sp>
    </p:spTree>
    <p:extLst>
      <p:ext uri="{BB962C8B-B14F-4D97-AF65-F5344CB8AC3E}">
        <p14:creationId xmlns:p14="http://schemas.microsoft.com/office/powerpoint/2010/main" val="2508746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F35F6599-2779-BD4D-B33D-4273831FDBB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Times"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Times"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Times" charset="0"/>
          <a:ea typeface="ＭＳ Ｐゴシック" charset="-128"/>
          <a:cs typeface="ＭＳ Ｐゴシック"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85800" y="2286000"/>
            <a:ext cx="7772400" cy="1143000"/>
          </a:xfrm>
        </p:spPr>
        <p:txBody>
          <a:bodyPr/>
          <a:lstStyle/>
          <a:p>
            <a:pPr eaLnBrk="1" hangingPunct="1"/>
            <a:r>
              <a:rPr lang="en-US">
                <a:latin typeface="Times" charset="0"/>
                <a:ea typeface="ＭＳ Ｐゴシック" charset="0"/>
                <a:cs typeface="ＭＳ Ｐゴシック" charset="0"/>
              </a:rPr>
              <a:t>Inferential Statistics</a:t>
            </a:r>
          </a:p>
        </p:txBody>
      </p:sp>
      <p:sp>
        <p:nvSpPr>
          <p:cNvPr id="14339" name="Rectangle 3"/>
          <p:cNvSpPr>
            <a:spLocks noGrp="1" noChangeArrowheads="1"/>
          </p:cNvSpPr>
          <p:nvPr>
            <p:ph type="subTitle" idx="1"/>
          </p:nvPr>
        </p:nvSpPr>
        <p:spPr/>
        <p:txBody>
          <a:bodyPr/>
          <a:lstStyle/>
          <a:p>
            <a:pPr eaLnBrk="1" hangingPunct="1"/>
            <a:r>
              <a:rPr lang="en-US">
                <a:latin typeface="Times" charset="0"/>
                <a:ea typeface="ＭＳ Ｐゴシック" charset="0"/>
                <a:cs typeface="ＭＳ Ｐゴシック" charset="0"/>
              </a:rPr>
              <a:t>Comparison of Group Means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a:stCxn id="63" idx="4"/>
          </p:cNvCxnSpPr>
          <p:nvPr/>
        </p:nvCxnSpPr>
        <p:spPr>
          <a:xfrm flipH="1">
            <a:off x="3926202" y="2249601"/>
            <a:ext cx="1315" cy="2393221"/>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a:stCxn id="63" idx="5"/>
          </p:cNvCxnSpPr>
          <p:nvPr/>
        </p:nvCxnSpPr>
        <p:spPr>
          <a:xfrm>
            <a:off x="3291508" y="3929091"/>
            <a:ext cx="2245" cy="713731"/>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661302" y="4144537"/>
            <a:ext cx="0" cy="482142"/>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a:stCxn id="12" idx="3"/>
          </p:cNvCxnSpPr>
          <p:nvPr/>
        </p:nvCxnSpPr>
        <p:spPr>
          <a:xfrm flipH="1">
            <a:off x="4558652" y="594045"/>
            <a:ext cx="1929" cy="4032634"/>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a:stCxn id="63" idx="1"/>
          </p:cNvCxnSpPr>
          <p:nvPr/>
        </p:nvCxnSpPr>
        <p:spPr>
          <a:xfrm flipH="1">
            <a:off x="5823551" y="3929091"/>
            <a:ext cx="3725" cy="713731"/>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63" idx="2"/>
          </p:cNvCxnSpPr>
          <p:nvPr/>
        </p:nvCxnSpPr>
        <p:spPr>
          <a:xfrm>
            <a:off x="5181213" y="2244572"/>
            <a:ext cx="9890" cy="239825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6456002" y="4144537"/>
            <a:ext cx="0" cy="482723"/>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183757" y="4303855"/>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9051" y="1480251"/>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rgbClr val="CC66FF"/>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 name="TextBox 1"/>
          <p:cNvSpPr txBox="1"/>
          <p:nvPr/>
        </p:nvSpPr>
        <p:spPr>
          <a:xfrm>
            <a:off x="351121" y="572307"/>
            <a:ext cx="3668059" cy="400110"/>
          </a:xfrm>
          <a:prstGeom prst="rect">
            <a:avLst/>
          </a:prstGeom>
          <a:noFill/>
        </p:spPr>
        <p:txBody>
          <a:bodyPr wrap="square" rtlCol="0">
            <a:spAutoFit/>
          </a:bodyPr>
          <a:lstStyle/>
          <a:p>
            <a:r>
              <a:rPr lang="en-US" sz="2000" dirty="0"/>
              <a:t>Kurtosis</a:t>
            </a:r>
          </a:p>
        </p:txBody>
      </p:sp>
      <p:sp>
        <p:nvSpPr>
          <p:cNvPr id="12" name="Freeform 11"/>
          <p:cNvSpPr/>
          <p:nvPr/>
        </p:nvSpPr>
        <p:spPr>
          <a:xfrm>
            <a:off x="1360021" y="594036"/>
            <a:ext cx="6405825" cy="3626791"/>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2309867 h 2313274"/>
              <a:gd name="connsiteX1" fmla="*/ 3461958 w 4974333"/>
              <a:gd name="connsiteY1" fmla="*/ 2111026 h 2313274"/>
              <a:gd name="connsiteX2" fmla="*/ 2960269 w 4974333"/>
              <a:gd name="connsiteY2" fmla="*/ 1036645 h 2313274"/>
              <a:gd name="connsiteX3" fmla="*/ 2485340 w 4974333"/>
              <a:gd name="connsiteY3" fmla="*/ 0 h 2313274"/>
              <a:gd name="connsiteX4" fmla="*/ 1986733 w 4974333"/>
              <a:gd name="connsiteY4" fmla="*/ 1039852 h 2313274"/>
              <a:gd name="connsiteX5" fmla="*/ 1492851 w 4974333"/>
              <a:gd name="connsiteY5" fmla="*/ 2111026 h 2313274"/>
              <a:gd name="connsiteX6" fmla="*/ 0 w 4974333"/>
              <a:gd name="connsiteY6" fmla="*/ 2313074 h 2313274"/>
              <a:gd name="connsiteX0" fmla="*/ 4974333 w 4974333"/>
              <a:gd name="connsiteY0" fmla="*/ 2309901 h 2313308"/>
              <a:gd name="connsiteX1" fmla="*/ 3461958 w 4974333"/>
              <a:gd name="connsiteY1" fmla="*/ 2111060 h 2313308"/>
              <a:gd name="connsiteX2" fmla="*/ 2960269 w 4974333"/>
              <a:gd name="connsiteY2" fmla="*/ 1036679 h 2313308"/>
              <a:gd name="connsiteX3" fmla="*/ 2485340 w 4974333"/>
              <a:gd name="connsiteY3" fmla="*/ 34 h 2313308"/>
              <a:gd name="connsiteX4" fmla="*/ 2112093 w 4974333"/>
              <a:gd name="connsiteY4" fmla="*/ 1070777 h 2313308"/>
              <a:gd name="connsiteX5" fmla="*/ 1492851 w 4974333"/>
              <a:gd name="connsiteY5" fmla="*/ 2111060 h 2313308"/>
              <a:gd name="connsiteX6" fmla="*/ 0 w 4974333"/>
              <a:gd name="connsiteY6" fmla="*/ 2313108 h 2313308"/>
              <a:gd name="connsiteX0" fmla="*/ 4974333 w 4974333"/>
              <a:gd name="connsiteY0" fmla="*/ 2309873 h 2313157"/>
              <a:gd name="connsiteX1" fmla="*/ 3461958 w 4974333"/>
              <a:gd name="connsiteY1" fmla="*/ 2111032 h 2313157"/>
              <a:gd name="connsiteX2" fmla="*/ 2822373 w 4974333"/>
              <a:gd name="connsiteY2" fmla="*/ 1057244 h 2313157"/>
              <a:gd name="connsiteX3" fmla="*/ 2485340 w 4974333"/>
              <a:gd name="connsiteY3" fmla="*/ 6 h 2313157"/>
              <a:gd name="connsiteX4" fmla="*/ 2112093 w 4974333"/>
              <a:gd name="connsiteY4" fmla="*/ 1070749 h 2313157"/>
              <a:gd name="connsiteX5" fmla="*/ 1492851 w 4974333"/>
              <a:gd name="connsiteY5" fmla="*/ 2111032 h 2313157"/>
              <a:gd name="connsiteX6" fmla="*/ 0 w 4974333"/>
              <a:gd name="connsiteY6" fmla="*/ 2313080 h 2313157"/>
              <a:gd name="connsiteX0" fmla="*/ 4974333 w 4974333"/>
              <a:gd name="connsiteY0" fmla="*/ 2309873 h 2313157"/>
              <a:gd name="connsiteX1" fmla="*/ 3461958 w 4974333"/>
              <a:gd name="connsiteY1" fmla="*/ 2111032 h 2313157"/>
              <a:gd name="connsiteX2" fmla="*/ 2822373 w 4974333"/>
              <a:gd name="connsiteY2" fmla="*/ 1057244 h 2313157"/>
              <a:gd name="connsiteX3" fmla="*/ 2485340 w 4974333"/>
              <a:gd name="connsiteY3" fmla="*/ 6 h 2313157"/>
              <a:gd name="connsiteX4" fmla="*/ 2112093 w 4974333"/>
              <a:gd name="connsiteY4" fmla="*/ 1070749 h 2313157"/>
              <a:gd name="connsiteX5" fmla="*/ 1492851 w 4974333"/>
              <a:gd name="connsiteY5" fmla="*/ 2111032 h 2313157"/>
              <a:gd name="connsiteX6" fmla="*/ 0 w 4974333"/>
              <a:gd name="connsiteY6" fmla="*/ 2313080 h 2313157"/>
              <a:gd name="connsiteX0" fmla="*/ 4974333 w 4974333"/>
              <a:gd name="connsiteY0" fmla="*/ 2309873 h 2313157"/>
              <a:gd name="connsiteX1" fmla="*/ 3461958 w 4974333"/>
              <a:gd name="connsiteY1" fmla="*/ 2111032 h 2313157"/>
              <a:gd name="connsiteX2" fmla="*/ 2822373 w 4974333"/>
              <a:gd name="connsiteY2" fmla="*/ 1057244 h 2313157"/>
              <a:gd name="connsiteX3" fmla="*/ 2485340 w 4974333"/>
              <a:gd name="connsiteY3" fmla="*/ 6 h 2313157"/>
              <a:gd name="connsiteX4" fmla="*/ 2112093 w 4974333"/>
              <a:gd name="connsiteY4" fmla="*/ 1070749 h 2313157"/>
              <a:gd name="connsiteX5" fmla="*/ 1492851 w 4974333"/>
              <a:gd name="connsiteY5" fmla="*/ 2111032 h 2313157"/>
              <a:gd name="connsiteX6" fmla="*/ 0 w 4974333"/>
              <a:gd name="connsiteY6" fmla="*/ 2313080 h 2313157"/>
              <a:gd name="connsiteX0" fmla="*/ 4974333 w 4974333"/>
              <a:gd name="connsiteY0" fmla="*/ 2309873 h 2313157"/>
              <a:gd name="connsiteX1" fmla="*/ 3461958 w 4974333"/>
              <a:gd name="connsiteY1" fmla="*/ 2111032 h 2313157"/>
              <a:gd name="connsiteX2" fmla="*/ 2822373 w 4974333"/>
              <a:gd name="connsiteY2" fmla="*/ 1057244 h 2313157"/>
              <a:gd name="connsiteX3" fmla="*/ 2485340 w 4974333"/>
              <a:gd name="connsiteY3" fmla="*/ 6 h 2313157"/>
              <a:gd name="connsiteX4" fmla="*/ 2112093 w 4974333"/>
              <a:gd name="connsiteY4" fmla="*/ 1070749 h 2313157"/>
              <a:gd name="connsiteX5" fmla="*/ 1492851 w 4974333"/>
              <a:gd name="connsiteY5" fmla="*/ 2111032 h 2313157"/>
              <a:gd name="connsiteX6" fmla="*/ 0 w 4974333"/>
              <a:gd name="connsiteY6" fmla="*/ 2313080 h 2313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2313157">
                <a:moveTo>
                  <a:pt x="4974333" y="2309873"/>
                </a:moveTo>
                <a:cubicBezTo>
                  <a:pt x="4606595" y="2319494"/>
                  <a:pt x="3820618" y="2319803"/>
                  <a:pt x="3461958" y="2111032"/>
                </a:cubicBezTo>
                <a:cubicBezTo>
                  <a:pt x="3103298" y="1902261"/>
                  <a:pt x="2980964" y="1512050"/>
                  <a:pt x="2822373" y="1057244"/>
                </a:cubicBezTo>
                <a:cubicBezTo>
                  <a:pt x="2663782" y="602438"/>
                  <a:pt x="2603720" y="-2245"/>
                  <a:pt x="2485340" y="6"/>
                </a:cubicBezTo>
                <a:cubicBezTo>
                  <a:pt x="2366960" y="2257"/>
                  <a:pt x="2264971" y="622806"/>
                  <a:pt x="2112093" y="1070749"/>
                </a:cubicBezTo>
                <a:cubicBezTo>
                  <a:pt x="1959215" y="1518692"/>
                  <a:pt x="1823973" y="1898828"/>
                  <a:pt x="1492851" y="2111032"/>
                </a:cubicBezTo>
                <a:cubicBezTo>
                  <a:pt x="1161729" y="2323236"/>
                  <a:pt x="0" y="2313080"/>
                  <a:pt x="0" y="2313080"/>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Content Placeholder 3"/>
          <p:cNvSpPr txBox="1">
            <a:spLocks/>
          </p:cNvSpPr>
          <p:nvPr/>
        </p:nvSpPr>
        <p:spPr>
          <a:xfrm>
            <a:off x="685800" y="4672496"/>
            <a:ext cx="7772400" cy="2194859"/>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r>
              <a:rPr lang="en-US" sz="2000" dirty="0"/>
              <a:t>The characteristic of a distribution to be sharper (or flatter) than expected is called </a:t>
            </a:r>
            <a:r>
              <a:rPr lang="en-US" sz="2000" i="1" dirty="0"/>
              <a:t>kurtosis</a:t>
            </a:r>
            <a:r>
              <a:rPr lang="en-US" sz="2000" dirty="0"/>
              <a:t>.</a:t>
            </a:r>
          </a:p>
        </p:txBody>
      </p:sp>
    </p:spTree>
    <p:extLst>
      <p:ext uri="{BB962C8B-B14F-4D97-AF65-F5344CB8AC3E}">
        <p14:creationId xmlns:p14="http://schemas.microsoft.com/office/powerpoint/2010/main" val="559236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303855"/>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351121" y="572307"/>
            <a:ext cx="6429689" cy="461665"/>
          </a:xfrm>
          <a:prstGeom prst="rect">
            <a:avLst/>
          </a:prstGeom>
          <a:noFill/>
        </p:spPr>
        <p:txBody>
          <a:bodyPr wrap="square" rtlCol="0">
            <a:spAutoFit/>
          </a:bodyPr>
          <a:lstStyle/>
          <a:p>
            <a:r>
              <a:rPr lang="en-US" dirty="0"/>
              <a:t>There are other common shapes of distributions.</a:t>
            </a:r>
          </a:p>
        </p:txBody>
      </p:sp>
      <p:sp>
        <p:nvSpPr>
          <p:cNvPr id="12" name="Freeform 11"/>
          <p:cNvSpPr/>
          <p:nvPr/>
        </p:nvSpPr>
        <p:spPr>
          <a:xfrm>
            <a:off x="1336271" y="1648833"/>
            <a:ext cx="6209598" cy="2517259"/>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2309867 h 2313274"/>
              <a:gd name="connsiteX1" fmla="*/ 3461958 w 4974333"/>
              <a:gd name="connsiteY1" fmla="*/ 2111026 h 2313274"/>
              <a:gd name="connsiteX2" fmla="*/ 2960269 w 4974333"/>
              <a:gd name="connsiteY2" fmla="*/ 1036645 h 2313274"/>
              <a:gd name="connsiteX3" fmla="*/ 2485340 w 4974333"/>
              <a:gd name="connsiteY3" fmla="*/ 0 h 2313274"/>
              <a:gd name="connsiteX4" fmla="*/ 1986733 w 4974333"/>
              <a:gd name="connsiteY4" fmla="*/ 1039852 h 2313274"/>
              <a:gd name="connsiteX5" fmla="*/ 1492851 w 4974333"/>
              <a:gd name="connsiteY5" fmla="*/ 2111026 h 2313274"/>
              <a:gd name="connsiteX6" fmla="*/ 0 w 4974333"/>
              <a:gd name="connsiteY6" fmla="*/ 2313074 h 2313274"/>
              <a:gd name="connsiteX0" fmla="*/ 4974333 w 4974333"/>
              <a:gd name="connsiteY0" fmla="*/ 2309901 h 2313308"/>
              <a:gd name="connsiteX1" fmla="*/ 3461958 w 4974333"/>
              <a:gd name="connsiteY1" fmla="*/ 2111060 h 2313308"/>
              <a:gd name="connsiteX2" fmla="*/ 2960269 w 4974333"/>
              <a:gd name="connsiteY2" fmla="*/ 1036679 h 2313308"/>
              <a:gd name="connsiteX3" fmla="*/ 2485340 w 4974333"/>
              <a:gd name="connsiteY3" fmla="*/ 34 h 2313308"/>
              <a:gd name="connsiteX4" fmla="*/ 2112093 w 4974333"/>
              <a:gd name="connsiteY4" fmla="*/ 1070777 h 2313308"/>
              <a:gd name="connsiteX5" fmla="*/ 1492851 w 4974333"/>
              <a:gd name="connsiteY5" fmla="*/ 2111060 h 2313308"/>
              <a:gd name="connsiteX6" fmla="*/ 0 w 4974333"/>
              <a:gd name="connsiteY6" fmla="*/ 2313108 h 2313308"/>
              <a:gd name="connsiteX0" fmla="*/ 4974333 w 4974333"/>
              <a:gd name="connsiteY0" fmla="*/ 2309873 h 2313157"/>
              <a:gd name="connsiteX1" fmla="*/ 3461958 w 4974333"/>
              <a:gd name="connsiteY1" fmla="*/ 2111032 h 2313157"/>
              <a:gd name="connsiteX2" fmla="*/ 2822373 w 4974333"/>
              <a:gd name="connsiteY2" fmla="*/ 1057244 h 2313157"/>
              <a:gd name="connsiteX3" fmla="*/ 2485340 w 4974333"/>
              <a:gd name="connsiteY3" fmla="*/ 6 h 2313157"/>
              <a:gd name="connsiteX4" fmla="*/ 2112093 w 4974333"/>
              <a:gd name="connsiteY4" fmla="*/ 1070749 h 2313157"/>
              <a:gd name="connsiteX5" fmla="*/ 1492851 w 4974333"/>
              <a:gd name="connsiteY5" fmla="*/ 2111032 h 2313157"/>
              <a:gd name="connsiteX6" fmla="*/ 0 w 4974333"/>
              <a:gd name="connsiteY6" fmla="*/ 2313080 h 2313157"/>
              <a:gd name="connsiteX0" fmla="*/ 4974333 w 4974333"/>
              <a:gd name="connsiteY0" fmla="*/ 2309873 h 2313157"/>
              <a:gd name="connsiteX1" fmla="*/ 3461958 w 4974333"/>
              <a:gd name="connsiteY1" fmla="*/ 2111032 h 2313157"/>
              <a:gd name="connsiteX2" fmla="*/ 2822373 w 4974333"/>
              <a:gd name="connsiteY2" fmla="*/ 1057244 h 2313157"/>
              <a:gd name="connsiteX3" fmla="*/ 2485340 w 4974333"/>
              <a:gd name="connsiteY3" fmla="*/ 6 h 2313157"/>
              <a:gd name="connsiteX4" fmla="*/ 2112093 w 4974333"/>
              <a:gd name="connsiteY4" fmla="*/ 1070749 h 2313157"/>
              <a:gd name="connsiteX5" fmla="*/ 1492851 w 4974333"/>
              <a:gd name="connsiteY5" fmla="*/ 2111032 h 2313157"/>
              <a:gd name="connsiteX6" fmla="*/ 0 w 4974333"/>
              <a:gd name="connsiteY6" fmla="*/ 2313080 h 2313157"/>
              <a:gd name="connsiteX0" fmla="*/ 4974333 w 4974333"/>
              <a:gd name="connsiteY0" fmla="*/ 2309873 h 2313157"/>
              <a:gd name="connsiteX1" fmla="*/ 3461958 w 4974333"/>
              <a:gd name="connsiteY1" fmla="*/ 2111032 h 2313157"/>
              <a:gd name="connsiteX2" fmla="*/ 2822373 w 4974333"/>
              <a:gd name="connsiteY2" fmla="*/ 1057244 h 2313157"/>
              <a:gd name="connsiteX3" fmla="*/ 2485340 w 4974333"/>
              <a:gd name="connsiteY3" fmla="*/ 6 h 2313157"/>
              <a:gd name="connsiteX4" fmla="*/ 2112093 w 4974333"/>
              <a:gd name="connsiteY4" fmla="*/ 1070749 h 2313157"/>
              <a:gd name="connsiteX5" fmla="*/ 1492851 w 4974333"/>
              <a:gd name="connsiteY5" fmla="*/ 2111032 h 2313157"/>
              <a:gd name="connsiteX6" fmla="*/ 0 w 4974333"/>
              <a:gd name="connsiteY6" fmla="*/ 2313080 h 2313157"/>
              <a:gd name="connsiteX0" fmla="*/ 4974333 w 4974333"/>
              <a:gd name="connsiteY0" fmla="*/ 2309873 h 2313157"/>
              <a:gd name="connsiteX1" fmla="*/ 3461958 w 4974333"/>
              <a:gd name="connsiteY1" fmla="*/ 2111032 h 2313157"/>
              <a:gd name="connsiteX2" fmla="*/ 2822373 w 4974333"/>
              <a:gd name="connsiteY2" fmla="*/ 1057244 h 2313157"/>
              <a:gd name="connsiteX3" fmla="*/ 2485340 w 4974333"/>
              <a:gd name="connsiteY3" fmla="*/ 6 h 2313157"/>
              <a:gd name="connsiteX4" fmla="*/ 2112093 w 4974333"/>
              <a:gd name="connsiteY4" fmla="*/ 1070749 h 2313157"/>
              <a:gd name="connsiteX5" fmla="*/ 1492851 w 4974333"/>
              <a:gd name="connsiteY5" fmla="*/ 2111032 h 2313157"/>
              <a:gd name="connsiteX6" fmla="*/ 0 w 4974333"/>
              <a:gd name="connsiteY6" fmla="*/ 2313080 h 2313157"/>
              <a:gd name="connsiteX0" fmla="*/ 4974333 w 4974333"/>
              <a:gd name="connsiteY0" fmla="*/ 2309871 h 2313155"/>
              <a:gd name="connsiteX1" fmla="*/ 3840043 w 4974333"/>
              <a:gd name="connsiteY1" fmla="*/ 243237 h 2313155"/>
              <a:gd name="connsiteX2" fmla="*/ 2822373 w 4974333"/>
              <a:gd name="connsiteY2" fmla="*/ 1057242 h 2313155"/>
              <a:gd name="connsiteX3" fmla="*/ 2485340 w 4974333"/>
              <a:gd name="connsiteY3" fmla="*/ 4 h 2313155"/>
              <a:gd name="connsiteX4" fmla="*/ 2112093 w 4974333"/>
              <a:gd name="connsiteY4" fmla="*/ 1070747 h 2313155"/>
              <a:gd name="connsiteX5" fmla="*/ 1492851 w 4974333"/>
              <a:gd name="connsiteY5" fmla="*/ 2111030 h 2313155"/>
              <a:gd name="connsiteX6" fmla="*/ 0 w 4974333"/>
              <a:gd name="connsiteY6" fmla="*/ 2313078 h 2313155"/>
              <a:gd name="connsiteX0" fmla="*/ 4974333 w 4974333"/>
              <a:gd name="connsiteY0" fmla="*/ 2316166 h 2319450"/>
              <a:gd name="connsiteX1" fmla="*/ 3840043 w 4974333"/>
              <a:gd name="connsiteY1" fmla="*/ 249532 h 2319450"/>
              <a:gd name="connsiteX2" fmla="*/ 3080577 w 4974333"/>
              <a:gd name="connsiteY2" fmla="*/ 1557953 h 2319450"/>
              <a:gd name="connsiteX3" fmla="*/ 2485340 w 4974333"/>
              <a:gd name="connsiteY3" fmla="*/ 6299 h 2319450"/>
              <a:gd name="connsiteX4" fmla="*/ 2112093 w 4974333"/>
              <a:gd name="connsiteY4" fmla="*/ 1077042 h 2319450"/>
              <a:gd name="connsiteX5" fmla="*/ 1492851 w 4974333"/>
              <a:gd name="connsiteY5" fmla="*/ 2117325 h 2319450"/>
              <a:gd name="connsiteX6" fmla="*/ 0 w 4974333"/>
              <a:gd name="connsiteY6" fmla="*/ 2319373 h 231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2319450">
                <a:moveTo>
                  <a:pt x="4974333" y="2316166"/>
                </a:moveTo>
                <a:cubicBezTo>
                  <a:pt x="4606595" y="2325787"/>
                  <a:pt x="4155669" y="375901"/>
                  <a:pt x="3840043" y="249532"/>
                </a:cubicBezTo>
                <a:cubicBezTo>
                  <a:pt x="3524417" y="123163"/>
                  <a:pt x="3306361" y="1598492"/>
                  <a:pt x="3080577" y="1557953"/>
                </a:cubicBezTo>
                <a:cubicBezTo>
                  <a:pt x="2854793" y="1517414"/>
                  <a:pt x="2646754" y="86451"/>
                  <a:pt x="2485340" y="6299"/>
                </a:cubicBezTo>
                <a:cubicBezTo>
                  <a:pt x="2323926" y="-73853"/>
                  <a:pt x="2264971" y="629099"/>
                  <a:pt x="2112093" y="1077042"/>
                </a:cubicBezTo>
                <a:cubicBezTo>
                  <a:pt x="1959215" y="1524985"/>
                  <a:pt x="1823973" y="1905121"/>
                  <a:pt x="1492851" y="2117325"/>
                </a:cubicBezTo>
                <a:cubicBezTo>
                  <a:pt x="1161729" y="2329529"/>
                  <a:pt x="0" y="2319373"/>
                  <a:pt x="0" y="2319373"/>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Content Placeholder 3"/>
          <p:cNvSpPr txBox="1">
            <a:spLocks/>
          </p:cNvSpPr>
          <p:nvPr/>
        </p:nvSpPr>
        <p:spPr>
          <a:xfrm>
            <a:off x="685800" y="4672496"/>
            <a:ext cx="7772400" cy="2194859"/>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r>
              <a:rPr lang="en-US" sz="2000" dirty="0"/>
              <a:t>This would be called bi-modal.</a:t>
            </a:r>
          </a:p>
        </p:txBody>
      </p:sp>
    </p:spTree>
    <p:extLst>
      <p:ext uri="{BB962C8B-B14F-4D97-AF65-F5344CB8AC3E}">
        <p14:creationId xmlns:p14="http://schemas.microsoft.com/office/powerpoint/2010/main" val="761600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303855"/>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351121" y="572307"/>
            <a:ext cx="6429689" cy="461665"/>
          </a:xfrm>
          <a:prstGeom prst="rect">
            <a:avLst/>
          </a:prstGeom>
          <a:noFill/>
        </p:spPr>
        <p:txBody>
          <a:bodyPr wrap="square" rtlCol="0">
            <a:spAutoFit/>
          </a:bodyPr>
          <a:lstStyle/>
          <a:p>
            <a:r>
              <a:rPr lang="en-US" dirty="0"/>
              <a:t>There are other common shapes </a:t>
            </a:r>
            <a:r>
              <a:rPr lang="en-US"/>
              <a:t>of distributions.</a:t>
            </a:r>
            <a:endParaRPr lang="en-US" dirty="0"/>
          </a:p>
        </p:txBody>
      </p:sp>
      <p:sp>
        <p:nvSpPr>
          <p:cNvPr id="12" name="Freeform 11"/>
          <p:cNvSpPr/>
          <p:nvPr/>
        </p:nvSpPr>
        <p:spPr>
          <a:xfrm>
            <a:off x="2143793" y="1652788"/>
            <a:ext cx="5402076" cy="2509739"/>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2309867 h 2313274"/>
              <a:gd name="connsiteX1" fmla="*/ 3461958 w 4974333"/>
              <a:gd name="connsiteY1" fmla="*/ 2111026 h 2313274"/>
              <a:gd name="connsiteX2" fmla="*/ 2960269 w 4974333"/>
              <a:gd name="connsiteY2" fmla="*/ 1036645 h 2313274"/>
              <a:gd name="connsiteX3" fmla="*/ 2485340 w 4974333"/>
              <a:gd name="connsiteY3" fmla="*/ 0 h 2313274"/>
              <a:gd name="connsiteX4" fmla="*/ 1986733 w 4974333"/>
              <a:gd name="connsiteY4" fmla="*/ 1039852 h 2313274"/>
              <a:gd name="connsiteX5" fmla="*/ 1492851 w 4974333"/>
              <a:gd name="connsiteY5" fmla="*/ 2111026 h 2313274"/>
              <a:gd name="connsiteX6" fmla="*/ 0 w 4974333"/>
              <a:gd name="connsiteY6" fmla="*/ 2313074 h 2313274"/>
              <a:gd name="connsiteX0" fmla="*/ 4974333 w 4974333"/>
              <a:gd name="connsiteY0" fmla="*/ 2309901 h 2313308"/>
              <a:gd name="connsiteX1" fmla="*/ 3461958 w 4974333"/>
              <a:gd name="connsiteY1" fmla="*/ 2111060 h 2313308"/>
              <a:gd name="connsiteX2" fmla="*/ 2960269 w 4974333"/>
              <a:gd name="connsiteY2" fmla="*/ 1036679 h 2313308"/>
              <a:gd name="connsiteX3" fmla="*/ 2485340 w 4974333"/>
              <a:gd name="connsiteY3" fmla="*/ 34 h 2313308"/>
              <a:gd name="connsiteX4" fmla="*/ 2112093 w 4974333"/>
              <a:gd name="connsiteY4" fmla="*/ 1070777 h 2313308"/>
              <a:gd name="connsiteX5" fmla="*/ 1492851 w 4974333"/>
              <a:gd name="connsiteY5" fmla="*/ 2111060 h 2313308"/>
              <a:gd name="connsiteX6" fmla="*/ 0 w 4974333"/>
              <a:gd name="connsiteY6" fmla="*/ 2313108 h 2313308"/>
              <a:gd name="connsiteX0" fmla="*/ 4974333 w 4974333"/>
              <a:gd name="connsiteY0" fmla="*/ 2309873 h 2313157"/>
              <a:gd name="connsiteX1" fmla="*/ 3461958 w 4974333"/>
              <a:gd name="connsiteY1" fmla="*/ 2111032 h 2313157"/>
              <a:gd name="connsiteX2" fmla="*/ 2822373 w 4974333"/>
              <a:gd name="connsiteY2" fmla="*/ 1057244 h 2313157"/>
              <a:gd name="connsiteX3" fmla="*/ 2485340 w 4974333"/>
              <a:gd name="connsiteY3" fmla="*/ 6 h 2313157"/>
              <a:gd name="connsiteX4" fmla="*/ 2112093 w 4974333"/>
              <a:gd name="connsiteY4" fmla="*/ 1070749 h 2313157"/>
              <a:gd name="connsiteX5" fmla="*/ 1492851 w 4974333"/>
              <a:gd name="connsiteY5" fmla="*/ 2111032 h 2313157"/>
              <a:gd name="connsiteX6" fmla="*/ 0 w 4974333"/>
              <a:gd name="connsiteY6" fmla="*/ 2313080 h 2313157"/>
              <a:gd name="connsiteX0" fmla="*/ 4974333 w 4974333"/>
              <a:gd name="connsiteY0" fmla="*/ 2309873 h 2313157"/>
              <a:gd name="connsiteX1" fmla="*/ 3461958 w 4974333"/>
              <a:gd name="connsiteY1" fmla="*/ 2111032 h 2313157"/>
              <a:gd name="connsiteX2" fmla="*/ 2822373 w 4974333"/>
              <a:gd name="connsiteY2" fmla="*/ 1057244 h 2313157"/>
              <a:gd name="connsiteX3" fmla="*/ 2485340 w 4974333"/>
              <a:gd name="connsiteY3" fmla="*/ 6 h 2313157"/>
              <a:gd name="connsiteX4" fmla="*/ 2112093 w 4974333"/>
              <a:gd name="connsiteY4" fmla="*/ 1070749 h 2313157"/>
              <a:gd name="connsiteX5" fmla="*/ 1492851 w 4974333"/>
              <a:gd name="connsiteY5" fmla="*/ 2111032 h 2313157"/>
              <a:gd name="connsiteX6" fmla="*/ 0 w 4974333"/>
              <a:gd name="connsiteY6" fmla="*/ 2313080 h 2313157"/>
              <a:gd name="connsiteX0" fmla="*/ 4974333 w 4974333"/>
              <a:gd name="connsiteY0" fmla="*/ 2309873 h 2313157"/>
              <a:gd name="connsiteX1" fmla="*/ 3461958 w 4974333"/>
              <a:gd name="connsiteY1" fmla="*/ 2111032 h 2313157"/>
              <a:gd name="connsiteX2" fmla="*/ 2822373 w 4974333"/>
              <a:gd name="connsiteY2" fmla="*/ 1057244 h 2313157"/>
              <a:gd name="connsiteX3" fmla="*/ 2485340 w 4974333"/>
              <a:gd name="connsiteY3" fmla="*/ 6 h 2313157"/>
              <a:gd name="connsiteX4" fmla="*/ 2112093 w 4974333"/>
              <a:gd name="connsiteY4" fmla="*/ 1070749 h 2313157"/>
              <a:gd name="connsiteX5" fmla="*/ 1492851 w 4974333"/>
              <a:gd name="connsiteY5" fmla="*/ 2111032 h 2313157"/>
              <a:gd name="connsiteX6" fmla="*/ 0 w 4974333"/>
              <a:gd name="connsiteY6" fmla="*/ 2313080 h 2313157"/>
              <a:gd name="connsiteX0" fmla="*/ 4974333 w 4974333"/>
              <a:gd name="connsiteY0" fmla="*/ 2309873 h 2313157"/>
              <a:gd name="connsiteX1" fmla="*/ 3461958 w 4974333"/>
              <a:gd name="connsiteY1" fmla="*/ 2111032 h 2313157"/>
              <a:gd name="connsiteX2" fmla="*/ 2822373 w 4974333"/>
              <a:gd name="connsiteY2" fmla="*/ 1057244 h 2313157"/>
              <a:gd name="connsiteX3" fmla="*/ 2485340 w 4974333"/>
              <a:gd name="connsiteY3" fmla="*/ 6 h 2313157"/>
              <a:gd name="connsiteX4" fmla="*/ 2112093 w 4974333"/>
              <a:gd name="connsiteY4" fmla="*/ 1070749 h 2313157"/>
              <a:gd name="connsiteX5" fmla="*/ 1492851 w 4974333"/>
              <a:gd name="connsiteY5" fmla="*/ 2111032 h 2313157"/>
              <a:gd name="connsiteX6" fmla="*/ 0 w 4974333"/>
              <a:gd name="connsiteY6" fmla="*/ 2313080 h 2313157"/>
              <a:gd name="connsiteX0" fmla="*/ 4974333 w 4974333"/>
              <a:gd name="connsiteY0" fmla="*/ 2309871 h 2313155"/>
              <a:gd name="connsiteX1" fmla="*/ 3840043 w 4974333"/>
              <a:gd name="connsiteY1" fmla="*/ 243237 h 2313155"/>
              <a:gd name="connsiteX2" fmla="*/ 2822373 w 4974333"/>
              <a:gd name="connsiteY2" fmla="*/ 1057242 h 2313155"/>
              <a:gd name="connsiteX3" fmla="*/ 2485340 w 4974333"/>
              <a:gd name="connsiteY3" fmla="*/ 4 h 2313155"/>
              <a:gd name="connsiteX4" fmla="*/ 2112093 w 4974333"/>
              <a:gd name="connsiteY4" fmla="*/ 1070747 h 2313155"/>
              <a:gd name="connsiteX5" fmla="*/ 1492851 w 4974333"/>
              <a:gd name="connsiteY5" fmla="*/ 2111030 h 2313155"/>
              <a:gd name="connsiteX6" fmla="*/ 0 w 4974333"/>
              <a:gd name="connsiteY6" fmla="*/ 2313078 h 2313155"/>
              <a:gd name="connsiteX0" fmla="*/ 4974333 w 4974333"/>
              <a:gd name="connsiteY0" fmla="*/ 2316166 h 2319450"/>
              <a:gd name="connsiteX1" fmla="*/ 3840043 w 4974333"/>
              <a:gd name="connsiteY1" fmla="*/ 249532 h 2319450"/>
              <a:gd name="connsiteX2" fmla="*/ 3080577 w 4974333"/>
              <a:gd name="connsiteY2" fmla="*/ 1557953 h 2319450"/>
              <a:gd name="connsiteX3" fmla="*/ 2485340 w 4974333"/>
              <a:gd name="connsiteY3" fmla="*/ 6299 h 2319450"/>
              <a:gd name="connsiteX4" fmla="*/ 2112093 w 4974333"/>
              <a:gd name="connsiteY4" fmla="*/ 1077042 h 2319450"/>
              <a:gd name="connsiteX5" fmla="*/ 1492851 w 4974333"/>
              <a:gd name="connsiteY5" fmla="*/ 2117325 h 2319450"/>
              <a:gd name="connsiteX6" fmla="*/ 0 w 4974333"/>
              <a:gd name="connsiteY6" fmla="*/ 2319373 h 2319450"/>
              <a:gd name="connsiteX0" fmla="*/ 4974333 w 4974333"/>
              <a:gd name="connsiteY0" fmla="*/ 2311761 h 2315045"/>
              <a:gd name="connsiteX1" fmla="*/ 3840043 w 4974333"/>
              <a:gd name="connsiteY1" fmla="*/ 245127 h 2315045"/>
              <a:gd name="connsiteX2" fmla="*/ 3080577 w 4974333"/>
              <a:gd name="connsiteY2" fmla="*/ 1553548 h 2315045"/>
              <a:gd name="connsiteX3" fmla="*/ 2485340 w 4974333"/>
              <a:gd name="connsiteY3" fmla="*/ 1894 h 2315045"/>
              <a:gd name="connsiteX4" fmla="*/ 2026477 w 4974333"/>
              <a:gd name="connsiteY4" fmla="*/ 1937067 h 2315045"/>
              <a:gd name="connsiteX5" fmla="*/ 1492851 w 4974333"/>
              <a:gd name="connsiteY5" fmla="*/ 2112920 h 2315045"/>
              <a:gd name="connsiteX6" fmla="*/ 0 w 4974333"/>
              <a:gd name="connsiteY6" fmla="*/ 2314968 h 2315045"/>
              <a:gd name="connsiteX0" fmla="*/ 4974333 w 4974333"/>
              <a:gd name="connsiteY0" fmla="*/ 2311761 h 2314968"/>
              <a:gd name="connsiteX1" fmla="*/ 3840043 w 4974333"/>
              <a:gd name="connsiteY1" fmla="*/ 245127 h 2314968"/>
              <a:gd name="connsiteX2" fmla="*/ 3080577 w 4974333"/>
              <a:gd name="connsiteY2" fmla="*/ 1553548 h 2314968"/>
              <a:gd name="connsiteX3" fmla="*/ 2485340 w 4974333"/>
              <a:gd name="connsiteY3" fmla="*/ 1894 h 2314968"/>
              <a:gd name="connsiteX4" fmla="*/ 2026477 w 4974333"/>
              <a:gd name="connsiteY4" fmla="*/ 1937067 h 2314968"/>
              <a:gd name="connsiteX5" fmla="*/ 1026714 w 4974333"/>
              <a:gd name="connsiteY5" fmla="*/ 1040589 h 2314968"/>
              <a:gd name="connsiteX6" fmla="*/ 0 w 4974333"/>
              <a:gd name="connsiteY6" fmla="*/ 2314968 h 2314968"/>
              <a:gd name="connsiteX0" fmla="*/ 4974333 w 4974333"/>
              <a:gd name="connsiteY0" fmla="*/ 2311761 h 2314968"/>
              <a:gd name="connsiteX1" fmla="*/ 4370979 w 4974333"/>
              <a:gd name="connsiteY1" fmla="*/ 1354113 h 2314968"/>
              <a:gd name="connsiteX2" fmla="*/ 3840043 w 4974333"/>
              <a:gd name="connsiteY2" fmla="*/ 245127 h 2314968"/>
              <a:gd name="connsiteX3" fmla="*/ 3080577 w 4974333"/>
              <a:gd name="connsiteY3" fmla="*/ 1553548 h 2314968"/>
              <a:gd name="connsiteX4" fmla="*/ 2485340 w 4974333"/>
              <a:gd name="connsiteY4" fmla="*/ 1894 h 2314968"/>
              <a:gd name="connsiteX5" fmla="*/ 2026477 w 4974333"/>
              <a:gd name="connsiteY5" fmla="*/ 1937067 h 2314968"/>
              <a:gd name="connsiteX6" fmla="*/ 1026714 w 4974333"/>
              <a:gd name="connsiteY6" fmla="*/ 1040589 h 2314968"/>
              <a:gd name="connsiteX7" fmla="*/ 0 w 4974333"/>
              <a:gd name="connsiteY7" fmla="*/ 2314968 h 2314968"/>
              <a:gd name="connsiteX0" fmla="*/ 4974333 w 4974333"/>
              <a:gd name="connsiteY0" fmla="*/ 2311761 h 2314968"/>
              <a:gd name="connsiteX1" fmla="*/ 4675395 w 4974333"/>
              <a:gd name="connsiteY1" fmla="*/ 1901221 h 2314968"/>
              <a:gd name="connsiteX2" fmla="*/ 4370979 w 4974333"/>
              <a:gd name="connsiteY2" fmla="*/ 1354113 h 2314968"/>
              <a:gd name="connsiteX3" fmla="*/ 3840043 w 4974333"/>
              <a:gd name="connsiteY3" fmla="*/ 245127 h 2314968"/>
              <a:gd name="connsiteX4" fmla="*/ 3080577 w 4974333"/>
              <a:gd name="connsiteY4" fmla="*/ 1553548 h 2314968"/>
              <a:gd name="connsiteX5" fmla="*/ 2485340 w 4974333"/>
              <a:gd name="connsiteY5" fmla="*/ 1894 h 2314968"/>
              <a:gd name="connsiteX6" fmla="*/ 2026477 w 4974333"/>
              <a:gd name="connsiteY6" fmla="*/ 1937067 h 2314968"/>
              <a:gd name="connsiteX7" fmla="*/ 1026714 w 4974333"/>
              <a:gd name="connsiteY7" fmla="*/ 1040589 h 2314968"/>
              <a:gd name="connsiteX8" fmla="*/ 0 w 4974333"/>
              <a:gd name="connsiteY8" fmla="*/ 2314968 h 2314968"/>
              <a:gd name="connsiteX0" fmla="*/ 4974333 w 4974333"/>
              <a:gd name="connsiteY0" fmla="*/ 2311761 h 2314968"/>
              <a:gd name="connsiteX1" fmla="*/ 4646857 w 4974333"/>
              <a:gd name="connsiteY1" fmla="*/ 850775 h 2314968"/>
              <a:gd name="connsiteX2" fmla="*/ 4370979 w 4974333"/>
              <a:gd name="connsiteY2" fmla="*/ 1354113 h 2314968"/>
              <a:gd name="connsiteX3" fmla="*/ 3840043 w 4974333"/>
              <a:gd name="connsiteY3" fmla="*/ 245127 h 2314968"/>
              <a:gd name="connsiteX4" fmla="*/ 3080577 w 4974333"/>
              <a:gd name="connsiteY4" fmla="*/ 1553548 h 2314968"/>
              <a:gd name="connsiteX5" fmla="*/ 2485340 w 4974333"/>
              <a:gd name="connsiteY5" fmla="*/ 1894 h 2314968"/>
              <a:gd name="connsiteX6" fmla="*/ 2026477 w 4974333"/>
              <a:gd name="connsiteY6" fmla="*/ 1937067 h 2314968"/>
              <a:gd name="connsiteX7" fmla="*/ 1026714 w 4974333"/>
              <a:gd name="connsiteY7" fmla="*/ 1040589 h 2314968"/>
              <a:gd name="connsiteX8" fmla="*/ 0 w 4974333"/>
              <a:gd name="connsiteY8" fmla="*/ 2314968 h 2314968"/>
              <a:gd name="connsiteX0" fmla="*/ 4974333 w 4974333"/>
              <a:gd name="connsiteY0" fmla="*/ 2311761 h 2314968"/>
              <a:gd name="connsiteX1" fmla="*/ 4646857 w 4974333"/>
              <a:gd name="connsiteY1" fmla="*/ 850775 h 2314968"/>
              <a:gd name="connsiteX2" fmla="*/ 4370979 w 4974333"/>
              <a:gd name="connsiteY2" fmla="*/ 1354113 h 2314968"/>
              <a:gd name="connsiteX3" fmla="*/ 3840043 w 4974333"/>
              <a:gd name="connsiteY3" fmla="*/ 245127 h 2314968"/>
              <a:gd name="connsiteX4" fmla="*/ 3080577 w 4974333"/>
              <a:gd name="connsiteY4" fmla="*/ 1553548 h 2314968"/>
              <a:gd name="connsiteX5" fmla="*/ 2485340 w 4974333"/>
              <a:gd name="connsiteY5" fmla="*/ 1894 h 2314968"/>
              <a:gd name="connsiteX6" fmla="*/ 2026477 w 4974333"/>
              <a:gd name="connsiteY6" fmla="*/ 1937067 h 2314968"/>
              <a:gd name="connsiteX7" fmla="*/ 1397721 w 4974333"/>
              <a:gd name="connsiteY7" fmla="*/ 570077 h 2314968"/>
              <a:gd name="connsiteX8" fmla="*/ 0 w 4974333"/>
              <a:gd name="connsiteY8" fmla="*/ 2314968 h 2314968"/>
              <a:gd name="connsiteX0" fmla="*/ 4327450 w 4327450"/>
              <a:gd name="connsiteY0" fmla="*/ 2311761 h 2311761"/>
              <a:gd name="connsiteX1" fmla="*/ 3999974 w 4327450"/>
              <a:gd name="connsiteY1" fmla="*/ 850775 h 2311761"/>
              <a:gd name="connsiteX2" fmla="*/ 3724096 w 4327450"/>
              <a:gd name="connsiteY2" fmla="*/ 1354113 h 2311761"/>
              <a:gd name="connsiteX3" fmla="*/ 3193160 w 4327450"/>
              <a:gd name="connsiteY3" fmla="*/ 245127 h 2311761"/>
              <a:gd name="connsiteX4" fmla="*/ 2433694 w 4327450"/>
              <a:gd name="connsiteY4" fmla="*/ 1553548 h 2311761"/>
              <a:gd name="connsiteX5" fmla="*/ 1838457 w 4327450"/>
              <a:gd name="connsiteY5" fmla="*/ 1894 h 2311761"/>
              <a:gd name="connsiteX6" fmla="*/ 1379594 w 4327450"/>
              <a:gd name="connsiteY6" fmla="*/ 1937067 h 2311761"/>
              <a:gd name="connsiteX7" fmla="*/ 750838 w 4327450"/>
              <a:gd name="connsiteY7" fmla="*/ 570077 h 2311761"/>
              <a:gd name="connsiteX8" fmla="*/ 0 w 4327450"/>
              <a:gd name="connsiteY8" fmla="*/ 2304026 h 2311761"/>
              <a:gd name="connsiteX0" fmla="*/ 4327450 w 4327450"/>
              <a:gd name="connsiteY0" fmla="*/ 2325187 h 2325187"/>
              <a:gd name="connsiteX1" fmla="*/ 3999974 w 4327450"/>
              <a:gd name="connsiteY1" fmla="*/ 864201 h 2325187"/>
              <a:gd name="connsiteX2" fmla="*/ 3724096 w 4327450"/>
              <a:gd name="connsiteY2" fmla="*/ 1367539 h 2325187"/>
              <a:gd name="connsiteX3" fmla="*/ 3193160 w 4327450"/>
              <a:gd name="connsiteY3" fmla="*/ 258553 h 2325187"/>
              <a:gd name="connsiteX4" fmla="*/ 2433694 w 4327450"/>
              <a:gd name="connsiteY4" fmla="*/ 1566974 h 2325187"/>
              <a:gd name="connsiteX5" fmla="*/ 2202019 w 4327450"/>
              <a:gd name="connsiteY5" fmla="*/ 1072103 h 2325187"/>
              <a:gd name="connsiteX6" fmla="*/ 1838457 w 4327450"/>
              <a:gd name="connsiteY6" fmla="*/ 15320 h 2325187"/>
              <a:gd name="connsiteX7" fmla="*/ 1379594 w 4327450"/>
              <a:gd name="connsiteY7" fmla="*/ 1950493 h 2325187"/>
              <a:gd name="connsiteX8" fmla="*/ 750838 w 4327450"/>
              <a:gd name="connsiteY8" fmla="*/ 583503 h 2325187"/>
              <a:gd name="connsiteX9" fmla="*/ 0 w 4327450"/>
              <a:gd name="connsiteY9" fmla="*/ 2317452 h 2325187"/>
              <a:gd name="connsiteX0" fmla="*/ 4327450 w 4327450"/>
              <a:gd name="connsiteY0" fmla="*/ 2325187 h 2325187"/>
              <a:gd name="connsiteX1" fmla="*/ 3999974 w 4327450"/>
              <a:gd name="connsiteY1" fmla="*/ 864201 h 2325187"/>
              <a:gd name="connsiteX2" fmla="*/ 3724096 w 4327450"/>
              <a:gd name="connsiteY2" fmla="*/ 1367539 h 2325187"/>
              <a:gd name="connsiteX3" fmla="*/ 3193160 w 4327450"/>
              <a:gd name="connsiteY3" fmla="*/ 258553 h 2325187"/>
              <a:gd name="connsiteX4" fmla="*/ 2611077 w 4327450"/>
              <a:gd name="connsiteY4" fmla="*/ 1258119 h 2325187"/>
              <a:gd name="connsiteX5" fmla="*/ 2433694 w 4327450"/>
              <a:gd name="connsiteY5" fmla="*/ 1566974 h 2325187"/>
              <a:gd name="connsiteX6" fmla="*/ 2202019 w 4327450"/>
              <a:gd name="connsiteY6" fmla="*/ 1072103 h 2325187"/>
              <a:gd name="connsiteX7" fmla="*/ 1838457 w 4327450"/>
              <a:gd name="connsiteY7" fmla="*/ 15320 h 2325187"/>
              <a:gd name="connsiteX8" fmla="*/ 1379594 w 4327450"/>
              <a:gd name="connsiteY8" fmla="*/ 1950493 h 2325187"/>
              <a:gd name="connsiteX9" fmla="*/ 750838 w 4327450"/>
              <a:gd name="connsiteY9" fmla="*/ 583503 h 2325187"/>
              <a:gd name="connsiteX10" fmla="*/ 0 w 4327450"/>
              <a:gd name="connsiteY10" fmla="*/ 2317452 h 2325187"/>
              <a:gd name="connsiteX0" fmla="*/ 4327450 w 4327450"/>
              <a:gd name="connsiteY0" fmla="*/ 2325187 h 2325187"/>
              <a:gd name="connsiteX1" fmla="*/ 3999974 w 4327450"/>
              <a:gd name="connsiteY1" fmla="*/ 864201 h 2325187"/>
              <a:gd name="connsiteX2" fmla="*/ 3724096 w 4327450"/>
              <a:gd name="connsiteY2" fmla="*/ 1367539 h 2325187"/>
              <a:gd name="connsiteX3" fmla="*/ 3193160 w 4327450"/>
              <a:gd name="connsiteY3" fmla="*/ 258553 h 2325187"/>
              <a:gd name="connsiteX4" fmla="*/ 2611077 w 4327450"/>
              <a:gd name="connsiteY4" fmla="*/ 1258119 h 2325187"/>
              <a:gd name="connsiteX5" fmla="*/ 2462233 w 4327450"/>
              <a:gd name="connsiteY5" fmla="*/ 943271 h 2325187"/>
              <a:gd name="connsiteX6" fmla="*/ 2202019 w 4327450"/>
              <a:gd name="connsiteY6" fmla="*/ 1072103 h 2325187"/>
              <a:gd name="connsiteX7" fmla="*/ 1838457 w 4327450"/>
              <a:gd name="connsiteY7" fmla="*/ 15320 h 2325187"/>
              <a:gd name="connsiteX8" fmla="*/ 1379594 w 4327450"/>
              <a:gd name="connsiteY8" fmla="*/ 1950493 h 2325187"/>
              <a:gd name="connsiteX9" fmla="*/ 750838 w 4327450"/>
              <a:gd name="connsiteY9" fmla="*/ 583503 h 2325187"/>
              <a:gd name="connsiteX10" fmla="*/ 0 w 4327450"/>
              <a:gd name="connsiteY10" fmla="*/ 2317452 h 2325187"/>
              <a:gd name="connsiteX0" fmla="*/ 4327450 w 4327450"/>
              <a:gd name="connsiteY0" fmla="*/ 2325187 h 2325187"/>
              <a:gd name="connsiteX1" fmla="*/ 3999974 w 4327450"/>
              <a:gd name="connsiteY1" fmla="*/ 864201 h 2325187"/>
              <a:gd name="connsiteX2" fmla="*/ 3724096 w 4327450"/>
              <a:gd name="connsiteY2" fmla="*/ 1367539 h 2325187"/>
              <a:gd name="connsiteX3" fmla="*/ 3193160 w 4327450"/>
              <a:gd name="connsiteY3" fmla="*/ 258553 h 2325187"/>
              <a:gd name="connsiteX4" fmla="*/ 2658642 w 4327450"/>
              <a:gd name="connsiteY4" fmla="*/ 1553557 h 2325187"/>
              <a:gd name="connsiteX5" fmla="*/ 2462233 w 4327450"/>
              <a:gd name="connsiteY5" fmla="*/ 943271 h 2325187"/>
              <a:gd name="connsiteX6" fmla="*/ 2202019 w 4327450"/>
              <a:gd name="connsiteY6" fmla="*/ 1072103 h 2325187"/>
              <a:gd name="connsiteX7" fmla="*/ 1838457 w 4327450"/>
              <a:gd name="connsiteY7" fmla="*/ 15320 h 2325187"/>
              <a:gd name="connsiteX8" fmla="*/ 1379594 w 4327450"/>
              <a:gd name="connsiteY8" fmla="*/ 1950493 h 2325187"/>
              <a:gd name="connsiteX9" fmla="*/ 750838 w 4327450"/>
              <a:gd name="connsiteY9" fmla="*/ 583503 h 2325187"/>
              <a:gd name="connsiteX10" fmla="*/ 0 w 4327450"/>
              <a:gd name="connsiteY10" fmla="*/ 2317452 h 2325187"/>
              <a:gd name="connsiteX0" fmla="*/ 4327450 w 4327450"/>
              <a:gd name="connsiteY0" fmla="*/ 2312522 h 2312522"/>
              <a:gd name="connsiteX1" fmla="*/ 3999974 w 4327450"/>
              <a:gd name="connsiteY1" fmla="*/ 851536 h 2312522"/>
              <a:gd name="connsiteX2" fmla="*/ 3724096 w 4327450"/>
              <a:gd name="connsiteY2" fmla="*/ 1354874 h 2312522"/>
              <a:gd name="connsiteX3" fmla="*/ 3193160 w 4327450"/>
              <a:gd name="connsiteY3" fmla="*/ 245888 h 2312522"/>
              <a:gd name="connsiteX4" fmla="*/ 2658642 w 4327450"/>
              <a:gd name="connsiteY4" fmla="*/ 1540892 h 2312522"/>
              <a:gd name="connsiteX5" fmla="*/ 2462233 w 4327450"/>
              <a:gd name="connsiteY5" fmla="*/ 930606 h 2312522"/>
              <a:gd name="connsiteX6" fmla="*/ 2144941 w 4327450"/>
              <a:gd name="connsiteY6" fmla="*/ 1519009 h 2312522"/>
              <a:gd name="connsiteX7" fmla="*/ 1838457 w 4327450"/>
              <a:gd name="connsiteY7" fmla="*/ 2655 h 2312522"/>
              <a:gd name="connsiteX8" fmla="*/ 1379594 w 4327450"/>
              <a:gd name="connsiteY8" fmla="*/ 1937828 h 2312522"/>
              <a:gd name="connsiteX9" fmla="*/ 750838 w 4327450"/>
              <a:gd name="connsiteY9" fmla="*/ 570838 h 2312522"/>
              <a:gd name="connsiteX10" fmla="*/ 0 w 4327450"/>
              <a:gd name="connsiteY10" fmla="*/ 2304787 h 2312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327450" h="2312522">
                <a:moveTo>
                  <a:pt x="4327450" y="2312522"/>
                </a:moveTo>
                <a:cubicBezTo>
                  <a:pt x="4277627" y="2244099"/>
                  <a:pt x="4100533" y="1011144"/>
                  <a:pt x="3999974" y="851536"/>
                </a:cubicBezTo>
                <a:cubicBezTo>
                  <a:pt x="3899415" y="691928"/>
                  <a:pt x="3863321" y="1630890"/>
                  <a:pt x="3724096" y="1354874"/>
                </a:cubicBezTo>
                <a:cubicBezTo>
                  <a:pt x="3584871" y="1078858"/>
                  <a:pt x="3370736" y="214885"/>
                  <a:pt x="3193160" y="245888"/>
                </a:cubicBezTo>
                <a:cubicBezTo>
                  <a:pt x="3015584" y="276891"/>
                  <a:pt x="2785220" y="1322822"/>
                  <a:pt x="2658642" y="1540892"/>
                </a:cubicBezTo>
                <a:cubicBezTo>
                  <a:pt x="2532064" y="1758962"/>
                  <a:pt x="2547850" y="934253"/>
                  <a:pt x="2462233" y="930606"/>
                </a:cubicBezTo>
                <a:cubicBezTo>
                  <a:pt x="2376616" y="926959"/>
                  <a:pt x="2244147" y="1777618"/>
                  <a:pt x="2144941" y="1519009"/>
                </a:cubicBezTo>
                <a:cubicBezTo>
                  <a:pt x="2045735" y="1260400"/>
                  <a:pt x="1966015" y="-67148"/>
                  <a:pt x="1838457" y="2655"/>
                </a:cubicBezTo>
                <a:cubicBezTo>
                  <a:pt x="1710899" y="72458"/>
                  <a:pt x="1560864" y="1843131"/>
                  <a:pt x="1379594" y="1937828"/>
                </a:cubicBezTo>
                <a:cubicBezTo>
                  <a:pt x="1198324" y="2032525"/>
                  <a:pt x="1081960" y="358634"/>
                  <a:pt x="750838" y="570838"/>
                </a:cubicBezTo>
                <a:cubicBezTo>
                  <a:pt x="419716" y="783042"/>
                  <a:pt x="0" y="2304787"/>
                  <a:pt x="0" y="2304787"/>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Content Placeholder 3"/>
          <p:cNvSpPr txBox="1">
            <a:spLocks/>
          </p:cNvSpPr>
          <p:nvPr/>
        </p:nvSpPr>
        <p:spPr>
          <a:xfrm>
            <a:off x="685800" y="4672496"/>
            <a:ext cx="7772400" cy="2194859"/>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r>
              <a:rPr lang="en-US" sz="2000" dirty="0"/>
              <a:t>This distribution just looks jumbled. There is no term for this.</a:t>
            </a:r>
          </a:p>
        </p:txBody>
      </p:sp>
    </p:spTree>
    <p:extLst>
      <p:ext uri="{BB962C8B-B14F-4D97-AF65-F5344CB8AC3E}">
        <p14:creationId xmlns:p14="http://schemas.microsoft.com/office/powerpoint/2010/main" val="590006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Why Worry About the Shape</a:t>
            </a:r>
          </a:p>
        </p:txBody>
      </p:sp>
      <p:sp>
        <p:nvSpPr>
          <p:cNvPr id="3" name="Content Placeholder 2"/>
          <p:cNvSpPr>
            <a:spLocks noGrp="1"/>
          </p:cNvSpPr>
          <p:nvPr>
            <p:ph idx="1"/>
          </p:nvPr>
        </p:nvSpPr>
        <p:spPr>
          <a:xfrm>
            <a:off x="685800" y="1752600"/>
            <a:ext cx="7772400" cy="4114800"/>
          </a:xfrm>
        </p:spPr>
        <p:txBody>
          <a:bodyPr/>
          <a:lstStyle/>
          <a:p>
            <a:r>
              <a:rPr lang="en-US" dirty="0"/>
              <a:t>Inferential statistics are based on the assumption of a normal distribution.</a:t>
            </a:r>
          </a:p>
          <a:p>
            <a:r>
              <a:rPr lang="en-US" dirty="0"/>
              <a:t>Populations are never perfectly normal.</a:t>
            </a:r>
          </a:p>
          <a:p>
            <a:r>
              <a:rPr lang="en-US" dirty="0"/>
              <a:t>Inferences about populations are based on things that look like </a:t>
            </a:r>
            <a:r>
              <a:rPr lang="en-US" i="1" dirty="0"/>
              <a:t>percentile rank.</a:t>
            </a:r>
            <a:endParaRPr lang="en-US" dirty="0"/>
          </a:p>
          <a:p>
            <a:r>
              <a:rPr lang="en-US" dirty="0"/>
              <a:t>In order to make inferences about a population some representation of the population has to be normally distributed.</a:t>
            </a:r>
          </a:p>
          <a:p>
            <a:pPr marL="0" indent="0">
              <a:buNone/>
            </a:pPr>
            <a:endParaRPr lang="en-US" sz="2800" dirty="0"/>
          </a:p>
        </p:txBody>
      </p:sp>
    </p:spTree>
    <p:extLst>
      <p:ext uri="{BB962C8B-B14F-4D97-AF65-F5344CB8AC3E}">
        <p14:creationId xmlns:p14="http://schemas.microsoft.com/office/powerpoint/2010/main" val="609265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D883FF"/>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D883FF"/>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D883FF"/>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303855"/>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5054869" y="867317"/>
            <a:ext cx="0" cy="3709801"/>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555118" y="405652"/>
            <a:ext cx="6275294" cy="461665"/>
          </a:xfrm>
          <a:prstGeom prst="rect">
            <a:avLst/>
          </a:prstGeom>
          <a:noFill/>
        </p:spPr>
        <p:txBody>
          <a:bodyPr wrap="square" rtlCol="0">
            <a:spAutoFit/>
          </a:bodyPr>
          <a:lstStyle/>
          <a:p>
            <a:r>
              <a:rPr lang="en-US" dirty="0"/>
              <a:t>Often population distributions are not </a:t>
            </a:r>
            <a:r>
              <a:rPr lang="en-US" i="1" dirty="0"/>
              <a:t>normal</a:t>
            </a:r>
            <a:r>
              <a:rPr lang="en-US" dirty="0"/>
              <a:t>.</a:t>
            </a:r>
          </a:p>
        </p:txBody>
      </p:sp>
      <p:sp>
        <p:nvSpPr>
          <p:cNvPr id="4" name="Content Placeholder 3"/>
          <p:cNvSpPr>
            <a:spLocks noGrp="1"/>
          </p:cNvSpPr>
          <p:nvPr>
            <p:ph idx="1"/>
          </p:nvPr>
        </p:nvSpPr>
        <p:spPr>
          <a:xfrm>
            <a:off x="685800" y="4446494"/>
            <a:ext cx="7772400" cy="2194859"/>
          </a:xfrm>
        </p:spPr>
        <p:txBody>
          <a:bodyPr/>
          <a:lstStyle/>
          <a:p>
            <a:endParaRPr lang="en-US" sz="2000" dirty="0"/>
          </a:p>
          <a:p>
            <a:pPr marL="0" indent="0" algn="ctr">
              <a:buNone/>
            </a:pPr>
            <a:r>
              <a:rPr lang="en-US" sz="2800" dirty="0"/>
              <a:t>In order to figure out percentile rank in this distribution, it must be made normal.</a:t>
            </a:r>
          </a:p>
        </p:txBody>
      </p:sp>
      <p:sp>
        <p:nvSpPr>
          <p:cNvPr id="63" name="Freeform 62"/>
          <p:cNvSpPr/>
          <p:nvPr/>
        </p:nvSpPr>
        <p:spPr>
          <a:xfrm>
            <a:off x="1040707" y="1682557"/>
            <a:ext cx="5600461" cy="2585520"/>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3 h 1764110"/>
              <a:gd name="connsiteX1" fmla="*/ 3461958 w 4974333"/>
              <a:gd name="connsiteY1" fmla="*/ 1561862 h 1764110"/>
              <a:gd name="connsiteX2" fmla="*/ 2960269 w 4974333"/>
              <a:gd name="connsiteY2" fmla="*/ 487481 h 1764110"/>
              <a:gd name="connsiteX3" fmla="*/ 2963496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3 h 1764110"/>
              <a:gd name="connsiteX1" fmla="*/ 3461958 w 4974333"/>
              <a:gd name="connsiteY1" fmla="*/ 1561862 h 1764110"/>
              <a:gd name="connsiteX2" fmla="*/ 3398044 w 4974333"/>
              <a:gd name="connsiteY2" fmla="*/ 487481 h 1764110"/>
              <a:gd name="connsiteX3" fmla="*/ 2963496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3 h 1766007"/>
              <a:gd name="connsiteX1" fmla="*/ 3697683 w 4974333"/>
              <a:gd name="connsiteY1" fmla="*/ 1577667 h 1766007"/>
              <a:gd name="connsiteX2" fmla="*/ 3398044 w 4974333"/>
              <a:gd name="connsiteY2" fmla="*/ 487481 h 1766007"/>
              <a:gd name="connsiteX3" fmla="*/ 2963496 w 4974333"/>
              <a:gd name="connsiteY3" fmla="*/ 1 h 1766007"/>
              <a:gd name="connsiteX4" fmla="*/ 1986733 w 4974333"/>
              <a:gd name="connsiteY4" fmla="*/ 490688 h 1766007"/>
              <a:gd name="connsiteX5" fmla="*/ 1492851 w 4974333"/>
              <a:gd name="connsiteY5" fmla="*/ 1561862 h 1766007"/>
              <a:gd name="connsiteX6" fmla="*/ 0 w 4974333"/>
              <a:gd name="connsiteY6" fmla="*/ 1763910 h 1766007"/>
              <a:gd name="connsiteX0" fmla="*/ 4974333 w 4974333"/>
              <a:gd name="connsiteY0" fmla="*/ 1772292 h 1777596"/>
              <a:gd name="connsiteX1" fmla="*/ 3697683 w 4974333"/>
              <a:gd name="connsiteY1" fmla="*/ 1589256 h 1777596"/>
              <a:gd name="connsiteX2" fmla="*/ 3398044 w 4974333"/>
              <a:gd name="connsiteY2" fmla="*/ 499070 h 1777596"/>
              <a:gd name="connsiteX3" fmla="*/ 2963496 w 4974333"/>
              <a:gd name="connsiteY3" fmla="*/ 11590 h 1777596"/>
              <a:gd name="connsiteX4" fmla="*/ 2501479 w 4974333"/>
              <a:gd name="connsiteY4" fmla="*/ 277057 h 1777596"/>
              <a:gd name="connsiteX5" fmla="*/ 1492851 w 4974333"/>
              <a:gd name="connsiteY5" fmla="*/ 1573451 h 1777596"/>
              <a:gd name="connsiteX6" fmla="*/ 0 w 4974333"/>
              <a:gd name="connsiteY6" fmla="*/ 1775499 h 1777596"/>
              <a:gd name="connsiteX0" fmla="*/ 4974333 w 4974333"/>
              <a:gd name="connsiteY0" fmla="*/ 1771866 h 1777170"/>
              <a:gd name="connsiteX1" fmla="*/ 3697683 w 4974333"/>
              <a:gd name="connsiteY1" fmla="*/ 1588830 h 1777170"/>
              <a:gd name="connsiteX2" fmla="*/ 3398044 w 4974333"/>
              <a:gd name="connsiteY2" fmla="*/ 498644 h 1777170"/>
              <a:gd name="connsiteX3" fmla="*/ 2963496 w 4974333"/>
              <a:gd name="connsiteY3" fmla="*/ 11164 h 1777170"/>
              <a:gd name="connsiteX4" fmla="*/ 2501479 w 4974333"/>
              <a:gd name="connsiteY4" fmla="*/ 276631 h 1777170"/>
              <a:gd name="connsiteX5" fmla="*/ 1930626 w 4974333"/>
              <a:gd name="connsiteY5" fmla="*/ 1545366 h 1777170"/>
              <a:gd name="connsiteX6" fmla="*/ 0 w 4974333"/>
              <a:gd name="connsiteY6" fmla="*/ 1775073 h 1777170"/>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971 h 1774275"/>
              <a:gd name="connsiteX1" fmla="*/ 3697683 w 4974333"/>
              <a:gd name="connsiteY1" fmla="*/ 1585935 h 1774275"/>
              <a:gd name="connsiteX2" fmla="*/ 3398044 w 4974333"/>
              <a:gd name="connsiteY2" fmla="*/ 495749 h 1774275"/>
              <a:gd name="connsiteX3" fmla="*/ 2963496 w 4974333"/>
              <a:gd name="connsiteY3" fmla="*/ 8269 h 1774275"/>
              <a:gd name="connsiteX4" fmla="*/ 2501479 w 4974333"/>
              <a:gd name="connsiteY4" fmla="*/ 273736 h 1774275"/>
              <a:gd name="connsiteX5" fmla="*/ 1858466 w 4974333"/>
              <a:gd name="connsiteY5" fmla="*/ 1301446 h 1774275"/>
              <a:gd name="connsiteX6" fmla="*/ 0 w 4974333"/>
              <a:gd name="connsiteY6" fmla="*/ 1772178 h 1774275"/>
              <a:gd name="connsiteX0" fmla="*/ 4974333 w 4974333"/>
              <a:gd name="connsiteY0" fmla="*/ 1769863 h 1775167"/>
              <a:gd name="connsiteX1" fmla="*/ 3697683 w 4974333"/>
              <a:gd name="connsiteY1" fmla="*/ 1586827 h 1775167"/>
              <a:gd name="connsiteX2" fmla="*/ 3398044 w 4974333"/>
              <a:gd name="connsiteY2" fmla="*/ 496641 h 1775167"/>
              <a:gd name="connsiteX3" fmla="*/ 2963496 w 4974333"/>
              <a:gd name="connsiteY3" fmla="*/ 9161 h 1775167"/>
              <a:gd name="connsiteX4" fmla="*/ 2501479 w 4974333"/>
              <a:gd name="connsiteY4" fmla="*/ 274628 h 1775167"/>
              <a:gd name="connsiteX5" fmla="*/ 2108623 w 4974333"/>
              <a:gd name="connsiteY5" fmla="*/ 1389265 h 1775167"/>
              <a:gd name="connsiteX6" fmla="*/ 0 w 4974333"/>
              <a:gd name="connsiteY6" fmla="*/ 1773070 h 1775167"/>
              <a:gd name="connsiteX0" fmla="*/ 4974333 w 4974333"/>
              <a:gd name="connsiteY0" fmla="*/ 1777312 h 1782616"/>
              <a:gd name="connsiteX1" fmla="*/ 3697683 w 4974333"/>
              <a:gd name="connsiteY1" fmla="*/ 1594276 h 1782616"/>
              <a:gd name="connsiteX2" fmla="*/ 3398044 w 4974333"/>
              <a:gd name="connsiteY2" fmla="*/ 504090 h 1782616"/>
              <a:gd name="connsiteX3" fmla="*/ 3189599 w 4974333"/>
              <a:gd name="connsiteY3" fmla="*/ 8707 h 1782616"/>
              <a:gd name="connsiteX4" fmla="*/ 2501479 w 4974333"/>
              <a:gd name="connsiteY4" fmla="*/ 282077 h 1782616"/>
              <a:gd name="connsiteX5" fmla="*/ 2108623 w 4974333"/>
              <a:gd name="connsiteY5" fmla="*/ 1396714 h 1782616"/>
              <a:gd name="connsiteX6" fmla="*/ 0 w 4974333"/>
              <a:gd name="connsiteY6" fmla="*/ 1780519 h 1782616"/>
              <a:gd name="connsiteX0" fmla="*/ 4974333 w 4974333"/>
              <a:gd name="connsiteY0" fmla="*/ 1777312 h 1782616"/>
              <a:gd name="connsiteX1" fmla="*/ 3697683 w 4974333"/>
              <a:gd name="connsiteY1" fmla="*/ 1594276 h 1782616"/>
              <a:gd name="connsiteX2" fmla="*/ 3398044 w 4974333"/>
              <a:gd name="connsiteY2" fmla="*/ 504090 h 1782616"/>
              <a:gd name="connsiteX3" fmla="*/ 3189599 w 4974333"/>
              <a:gd name="connsiteY3" fmla="*/ 8707 h 1782616"/>
              <a:gd name="connsiteX4" fmla="*/ 2501479 w 4974333"/>
              <a:gd name="connsiteY4" fmla="*/ 282077 h 1782616"/>
              <a:gd name="connsiteX5" fmla="*/ 2108623 w 4974333"/>
              <a:gd name="connsiteY5" fmla="*/ 1396714 h 1782616"/>
              <a:gd name="connsiteX6" fmla="*/ 0 w 4974333"/>
              <a:gd name="connsiteY6" fmla="*/ 1780519 h 1782616"/>
              <a:gd name="connsiteX0" fmla="*/ 4974333 w 4974333"/>
              <a:gd name="connsiteY0" fmla="*/ 1774467 h 1779771"/>
              <a:gd name="connsiteX1" fmla="*/ 3697683 w 4974333"/>
              <a:gd name="connsiteY1" fmla="*/ 1591431 h 1779771"/>
              <a:gd name="connsiteX2" fmla="*/ 3398044 w 4974333"/>
              <a:gd name="connsiteY2" fmla="*/ 501245 h 1779771"/>
              <a:gd name="connsiteX3" fmla="*/ 3189599 w 4974333"/>
              <a:gd name="connsiteY3" fmla="*/ 5862 h 1779771"/>
              <a:gd name="connsiteX4" fmla="*/ 2636180 w 4974333"/>
              <a:gd name="connsiteY4" fmla="*/ 306890 h 1779771"/>
              <a:gd name="connsiteX5" fmla="*/ 2108623 w 4974333"/>
              <a:gd name="connsiteY5" fmla="*/ 1393869 h 1779771"/>
              <a:gd name="connsiteX6" fmla="*/ 0 w 4974333"/>
              <a:gd name="connsiteY6" fmla="*/ 1777674 h 1779771"/>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36180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36180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79477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83231 h 1788535"/>
              <a:gd name="connsiteX1" fmla="*/ 3697683 w 4974333"/>
              <a:gd name="connsiteY1" fmla="*/ 1600195 h 1788535"/>
              <a:gd name="connsiteX2" fmla="*/ 3398044 w 4974333"/>
              <a:gd name="connsiteY2" fmla="*/ 510009 h 1788535"/>
              <a:gd name="connsiteX3" fmla="*/ 3189599 w 4974333"/>
              <a:gd name="connsiteY3" fmla="*/ 14626 h 1788535"/>
              <a:gd name="connsiteX4" fmla="*/ 2679477 w 4974333"/>
              <a:gd name="connsiteY4" fmla="*/ 315654 h 1788535"/>
              <a:gd name="connsiteX5" fmla="*/ 1988355 w 4974333"/>
              <a:gd name="connsiteY5" fmla="*/ 1303852 h 1788535"/>
              <a:gd name="connsiteX6" fmla="*/ 0 w 4974333"/>
              <a:gd name="connsiteY6" fmla="*/ 1786438 h 1788535"/>
              <a:gd name="connsiteX0" fmla="*/ 4974333 w 4974333"/>
              <a:gd name="connsiteY0" fmla="*/ 1773910 h 1779214"/>
              <a:gd name="connsiteX1" fmla="*/ 3697683 w 4974333"/>
              <a:gd name="connsiteY1" fmla="*/ 1590874 h 1779214"/>
              <a:gd name="connsiteX2" fmla="*/ 3398044 w 4974333"/>
              <a:gd name="connsiteY2" fmla="*/ 500688 h 1779214"/>
              <a:gd name="connsiteX3" fmla="*/ 3189599 w 4974333"/>
              <a:gd name="connsiteY3" fmla="*/ 5305 h 1779214"/>
              <a:gd name="connsiteX4" fmla="*/ 2679477 w 4974333"/>
              <a:gd name="connsiteY4" fmla="*/ 306333 h 1779214"/>
              <a:gd name="connsiteX5" fmla="*/ 1767062 w 4974333"/>
              <a:gd name="connsiteY5" fmla="*/ 1298483 h 1779214"/>
              <a:gd name="connsiteX6" fmla="*/ 0 w 4974333"/>
              <a:gd name="connsiteY6" fmla="*/ 1777117 h 1779214"/>
              <a:gd name="connsiteX0" fmla="*/ 4974333 w 4974333"/>
              <a:gd name="connsiteY0" fmla="*/ 1779875 h 1785179"/>
              <a:gd name="connsiteX1" fmla="*/ 3697683 w 4974333"/>
              <a:gd name="connsiteY1" fmla="*/ 1596839 h 1785179"/>
              <a:gd name="connsiteX2" fmla="*/ 3398044 w 4974333"/>
              <a:gd name="connsiteY2" fmla="*/ 506653 h 1785179"/>
              <a:gd name="connsiteX3" fmla="*/ 3189599 w 4974333"/>
              <a:gd name="connsiteY3" fmla="*/ 11270 h 1785179"/>
              <a:gd name="connsiteX4" fmla="*/ 2698719 w 4974333"/>
              <a:gd name="connsiteY4" fmla="*/ 256980 h 1785179"/>
              <a:gd name="connsiteX5" fmla="*/ 1767062 w 4974333"/>
              <a:gd name="connsiteY5" fmla="*/ 1304448 h 1785179"/>
              <a:gd name="connsiteX6" fmla="*/ 0 w 4974333"/>
              <a:gd name="connsiteY6" fmla="*/ 1783082 h 1785179"/>
              <a:gd name="connsiteX0" fmla="*/ 4974333 w 4974333"/>
              <a:gd name="connsiteY0" fmla="*/ 1795019 h 1800323"/>
              <a:gd name="connsiteX1" fmla="*/ 3697683 w 4974333"/>
              <a:gd name="connsiteY1" fmla="*/ 1611983 h 1800323"/>
              <a:gd name="connsiteX2" fmla="*/ 3398044 w 4974333"/>
              <a:gd name="connsiteY2" fmla="*/ 521797 h 1800323"/>
              <a:gd name="connsiteX3" fmla="*/ 3189599 w 4974333"/>
              <a:gd name="connsiteY3" fmla="*/ 26414 h 1800323"/>
              <a:gd name="connsiteX4" fmla="*/ 2698719 w 4974333"/>
              <a:gd name="connsiteY4" fmla="*/ 272124 h 1800323"/>
              <a:gd name="connsiteX5" fmla="*/ 1767062 w 4974333"/>
              <a:gd name="connsiteY5" fmla="*/ 1319592 h 1800323"/>
              <a:gd name="connsiteX6" fmla="*/ 0 w 4974333"/>
              <a:gd name="connsiteY6" fmla="*/ 1798226 h 1800323"/>
              <a:gd name="connsiteX0" fmla="*/ 4974333 w 4974333"/>
              <a:gd name="connsiteY0" fmla="*/ 1795019 h 1798226"/>
              <a:gd name="connsiteX1" fmla="*/ 3673630 w 4974333"/>
              <a:gd name="connsiteY1" fmla="*/ 1410470 h 1798226"/>
              <a:gd name="connsiteX2" fmla="*/ 3398044 w 4974333"/>
              <a:gd name="connsiteY2" fmla="*/ 521797 h 1798226"/>
              <a:gd name="connsiteX3" fmla="*/ 3189599 w 4974333"/>
              <a:gd name="connsiteY3" fmla="*/ 26414 h 1798226"/>
              <a:gd name="connsiteX4" fmla="*/ 2698719 w 4974333"/>
              <a:gd name="connsiteY4" fmla="*/ 272124 h 1798226"/>
              <a:gd name="connsiteX5" fmla="*/ 1767062 w 4974333"/>
              <a:gd name="connsiteY5" fmla="*/ 1319592 h 1798226"/>
              <a:gd name="connsiteX6" fmla="*/ 0 w 4974333"/>
              <a:gd name="connsiteY6" fmla="*/ 1798226 h 1798226"/>
              <a:gd name="connsiteX0" fmla="*/ 4339319 w 4339319"/>
              <a:gd name="connsiteY0" fmla="*/ 1802921 h 1803273"/>
              <a:gd name="connsiteX1" fmla="*/ 3673630 w 4339319"/>
              <a:gd name="connsiteY1" fmla="*/ 1410470 h 1803273"/>
              <a:gd name="connsiteX2" fmla="*/ 3398044 w 4339319"/>
              <a:gd name="connsiteY2" fmla="*/ 521797 h 1803273"/>
              <a:gd name="connsiteX3" fmla="*/ 3189599 w 4339319"/>
              <a:gd name="connsiteY3" fmla="*/ 26414 h 1803273"/>
              <a:gd name="connsiteX4" fmla="*/ 2698719 w 4339319"/>
              <a:gd name="connsiteY4" fmla="*/ 272124 h 1803273"/>
              <a:gd name="connsiteX5" fmla="*/ 1767062 w 4339319"/>
              <a:gd name="connsiteY5" fmla="*/ 1319592 h 1803273"/>
              <a:gd name="connsiteX6" fmla="*/ 0 w 4339319"/>
              <a:gd name="connsiteY6" fmla="*/ 1798226 h 1803273"/>
              <a:gd name="connsiteX0" fmla="*/ 4339319 w 4339319"/>
              <a:gd name="connsiteY0" fmla="*/ 1802921 h 1803273"/>
              <a:gd name="connsiteX1" fmla="*/ 3673630 w 4339319"/>
              <a:gd name="connsiteY1" fmla="*/ 1410470 h 1803273"/>
              <a:gd name="connsiteX2" fmla="*/ 3398044 w 4339319"/>
              <a:gd name="connsiteY2" fmla="*/ 521797 h 1803273"/>
              <a:gd name="connsiteX3" fmla="*/ 3189599 w 4339319"/>
              <a:gd name="connsiteY3" fmla="*/ 26414 h 1803273"/>
              <a:gd name="connsiteX4" fmla="*/ 2698719 w 4339319"/>
              <a:gd name="connsiteY4" fmla="*/ 272124 h 1803273"/>
              <a:gd name="connsiteX5" fmla="*/ 1767062 w 4339319"/>
              <a:gd name="connsiteY5" fmla="*/ 1319592 h 1803273"/>
              <a:gd name="connsiteX6" fmla="*/ 0 w 4339319"/>
              <a:gd name="connsiteY6" fmla="*/ 1798226 h 1803273"/>
              <a:gd name="connsiteX0" fmla="*/ 4166133 w 4166133"/>
              <a:gd name="connsiteY0" fmla="*/ 1802921 h 1803273"/>
              <a:gd name="connsiteX1" fmla="*/ 3673630 w 4166133"/>
              <a:gd name="connsiteY1" fmla="*/ 1410470 h 1803273"/>
              <a:gd name="connsiteX2" fmla="*/ 3398044 w 4166133"/>
              <a:gd name="connsiteY2" fmla="*/ 521797 h 1803273"/>
              <a:gd name="connsiteX3" fmla="*/ 3189599 w 4166133"/>
              <a:gd name="connsiteY3" fmla="*/ 26414 h 1803273"/>
              <a:gd name="connsiteX4" fmla="*/ 2698719 w 4166133"/>
              <a:gd name="connsiteY4" fmla="*/ 272124 h 1803273"/>
              <a:gd name="connsiteX5" fmla="*/ 1767062 w 4166133"/>
              <a:gd name="connsiteY5" fmla="*/ 1319592 h 1803273"/>
              <a:gd name="connsiteX6" fmla="*/ 0 w 4166133"/>
              <a:gd name="connsiteY6" fmla="*/ 1798226 h 1803273"/>
              <a:gd name="connsiteX0" fmla="*/ 4166133 w 4166133"/>
              <a:gd name="connsiteY0" fmla="*/ 1802921 h 1802921"/>
              <a:gd name="connsiteX1" fmla="*/ 3673630 w 4166133"/>
              <a:gd name="connsiteY1" fmla="*/ 1410470 h 1802921"/>
              <a:gd name="connsiteX2" fmla="*/ 3398044 w 4166133"/>
              <a:gd name="connsiteY2" fmla="*/ 521797 h 1802921"/>
              <a:gd name="connsiteX3" fmla="*/ 3189599 w 4166133"/>
              <a:gd name="connsiteY3" fmla="*/ 26414 h 1802921"/>
              <a:gd name="connsiteX4" fmla="*/ 2698719 w 4166133"/>
              <a:gd name="connsiteY4" fmla="*/ 272124 h 1802921"/>
              <a:gd name="connsiteX5" fmla="*/ 1767062 w 4166133"/>
              <a:gd name="connsiteY5" fmla="*/ 1319592 h 1802921"/>
              <a:gd name="connsiteX6" fmla="*/ 0 w 4166133"/>
              <a:gd name="connsiteY6"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492634 w 4166133"/>
              <a:gd name="connsiteY3" fmla="*/ 933883 h 1802921"/>
              <a:gd name="connsiteX4" fmla="*/ 3398044 w 4166133"/>
              <a:gd name="connsiteY4" fmla="*/ 521797 h 1802921"/>
              <a:gd name="connsiteX5" fmla="*/ 3189599 w 4166133"/>
              <a:gd name="connsiteY5" fmla="*/ 26414 h 1802921"/>
              <a:gd name="connsiteX6" fmla="*/ 2698719 w 4166133"/>
              <a:gd name="connsiteY6" fmla="*/ 272124 h 1802921"/>
              <a:gd name="connsiteX7" fmla="*/ 1767062 w 4166133"/>
              <a:gd name="connsiteY7" fmla="*/ 1319592 h 1802921"/>
              <a:gd name="connsiteX8" fmla="*/ 0 w 4166133"/>
              <a:gd name="connsiteY8"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511878 w 4166133"/>
              <a:gd name="connsiteY3" fmla="*/ 933883 h 1802921"/>
              <a:gd name="connsiteX4" fmla="*/ 3398044 w 4166133"/>
              <a:gd name="connsiteY4" fmla="*/ 521797 h 1802921"/>
              <a:gd name="connsiteX5" fmla="*/ 3189599 w 4166133"/>
              <a:gd name="connsiteY5" fmla="*/ 26414 h 1802921"/>
              <a:gd name="connsiteX6" fmla="*/ 2698719 w 4166133"/>
              <a:gd name="connsiteY6" fmla="*/ 272124 h 1802921"/>
              <a:gd name="connsiteX7" fmla="*/ 1767062 w 4166133"/>
              <a:gd name="connsiteY7" fmla="*/ 1319592 h 1802921"/>
              <a:gd name="connsiteX8" fmla="*/ 0 w 4166133"/>
              <a:gd name="connsiteY8" fmla="*/ 1798226 h 1802921"/>
              <a:gd name="connsiteX0" fmla="*/ 4166133 w 4166133"/>
              <a:gd name="connsiteY0" fmla="*/ 1645833 h 1645833"/>
              <a:gd name="connsiteX1" fmla="*/ 3848628 w 4166133"/>
              <a:gd name="connsiteY1" fmla="*/ 1543334 h 1645833"/>
              <a:gd name="connsiteX2" fmla="*/ 3673630 w 4166133"/>
              <a:gd name="connsiteY2" fmla="*/ 1253382 h 1645833"/>
              <a:gd name="connsiteX3" fmla="*/ 3511878 w 4166133"/>
              <a:gd name="connsiteY3" fmla="*/ 776795 h 1645833"/>
              <a:gd name="connsiteX4" fmla="*/ 3398044 w 4166133"/>
              <a:gd name="connsiteY4" fmla="*/ 364709 h 1645833"/>
              <a:gd name="connsiteX5" fmla="*/ 3204031 w 4166133"/>
              <a:gd name="connsiteY5" fmla="*/ 55034 h 1645833"/>
              <a:gd name="connsiteX6" fmla="*/ 2698719 w 4166133"/>
              <a:gd name="connsiteY6" fmla="*/ 115036 h 1645833"/>
              <a:gd name="connsiteX7" fmla="*/ 1767062 w 4166133"/>
              <a:gd name="connsiteY7" fmla="*/ 1162504 h 1645833"/>
              <a:gd name="connsiteX8" fmla="*/ 0 w 4166133"/>
              <a:gd name="connsiteY8" fmla="*/ 1641138 h 1645833"/>
              <a:gd name="connsiteX0" fmla="*/ 4166133 w 4166133"/>
              <a:gd name="connsiteY0" fmla="*/ 1660534 h 1660534"/>
              <a:gd name="connsiteX1" fmla="*/ 3848628 w 4166133"/>
              <a:gd name="connsiteY1" fmla="*/ 1558035 h 1660534"/>
              <a:gd name="connsiteX2" fmla="*/ 3673630 w 4166133"/>
              <a:gd name="connsiteY2" fmla="*/ 1268083 h 1660534"/>
              <a:gd name="connsiteX3" fmla="*/ 3511878 w 4166133"/>
              <a:gd name="connsiteY3" fmla="*/ 791496 h 1660534"/>
              <a:gd name="connsiteX4" fmla="*/ 3398044 w 4166133"/>
              <a:gd name="connsiteY4" fmla="*/ 379410 h 1660534"/>
              <a:gd name="connsiteX5" fmla="*/ 3204031 w 4166133"/>
              <a:gd name="connsiteY5" fmla="*/ 69735 h 1660534"/>
              <a:gd name="connsiteX6" fmla="*/ 2698719 w 4166133"/>
              <a:gd name="connsiteY6" fmla="*/ 129737 h 1660534"/>
              <a:gd name="connsiteX7" fmla="*/ 1767062 w 4166133"/>
              <a:gd name="connsiteY7" fmla="*/ 1177205 h 1660534"/>
              <a:gd name="connsiteX8" fmla="*/ 0 w 4166133"/>
              <a:gd name="connsiteY8" fmla="*/ 1655839 h 1660534"/>
              <a:gd name="connsiteX0" fmla="*/ 4166133 w 4166133"/>
              <a:gd name="connsiteY0" fmla="*/ 1654450 h 1654450"/>
              <a:gd name="connsiteX1" fmla="*/ 3848628 w 4166133"/>
              <a:gd name="connsiteY1" fmla="*/ 1551951 h 1654450"/>
              <a:gd name="connsiteX2" fmla="*/ 3673630 w 4166133"/>
              <a:gd name="connsiteY2" fmla="*/ 1261999 h 1654450"/>
              <a:gd name="connsiteX3" fmla="*/ 3511878 w 4166133"/>
              <a:gd name="connsiteY3" fmla="*/ 785412 h 1654450"/>
              <a:gd name="connsiteX4" fmla="*/ 3398044 w 4166133"/>
              <a:gd name="connsiteY4" fmla="*/ 373326 h 1654450"/>
              <a:gd name="connsiteX5" fmla="*/ 3204031 w 4166133"/>
              <a:gd name="connsiteY5" fmla="*/ 63651 h 1654450"/>
              <a:gd name="connsiteX6" fmla="*/ 2698719 w 4166133"/>
              <a:gd name="connsiteY6" fmla="*/ 123653 h 1654450"/>
              <a:gd name="connsiteX7" fmla="*/ 1848844 w 4166133"/>
              <a:gd name="connsiteY7" fmla="*/ 1068389 h 1654450"/>
              <a:gd name="connsiteX8" fmla="*/ 0 w 4166133"/>
              <a:gd name="connsiteY8" fmla="*/ 1649755 h 1654450"/>
              <a:gd name="connsiteX0" fmla="*/ 4166133 w 4166133"/>
              <a:gd name="connsiteY0" fmla="*/ 1642808 h 1642808"/>
              <a:gd name="connsiteX1" fmla="*/ 3848628 w 4166133"/>
              <a:gd name="connsiteY1" fmla="*/ 1540309 h 1642808"/>
              <a:gd name="connsiteX2" fmla="*/ 3673630 w 4166133"/>
              <a:gd name="connsiteY2" fmla="*/ 1250357 h 1642808"/>
              <a:gd name="connsiteX3" fmla="*/ 3511878 w 4166133"/>
              <a:gd name="connsiteY3" fmla="*/ 773770 h 1642808"/>
              <a:gd name="connsiteX4" fmla="*/ 3398044 w 4166133"/>
              <a:gd name="connsiteY4" fmla="*/ 361684 h 1642808"/>
              <a:gd name="connsiteX5" fmla="*/ 3204031 w 4166133"/>
              <a:gd name="connsiteY5" fmla="*/ 52009 h 1642808"/>
              <a:gd name="connsiteX6" fmla="*/ 2698719 w 4166133"/>
              <a:gd name="connsiteY6" fmla="*/ 112011 h 1642808"/>
              <a:gd name="connsiteX7" fmla="*/ 1848844 w 4166133"/>
              <a:gd name="connsiteY7" fmla="*/ 1056747 h 1642808"/>
              <a:gd name="connsiteX8" fmla="*/ 0 w 4166133"/>
              <a:gd name="connsiteY8" fmla="*/ 1638113 h 1642808"/>
              <a:gd name="connsiteX0" fmla="*/ 4166133 w 4166133"/>
              <a:gd name="connsiteY0" fmla="*/ 1645259 h 1645259"/>
              <a:gd name="connsiteX1" fmla="*/ 3848628 w 4166133"/>
              <a:gd name="connsiteY1" fmla="*/ 1542760 h 1645259"/>
              <a:gd name="connsiteX2" fmla="*/ 3673630 w 4166133"/>
              <a:gd name="connsiteY2" fmla="*/ 1252808 h 1645259"/>
              <a:gd name="connsiteX3" fmla="*/ 3511878 w 4166133"/>
              <a:gd name="connsiteY3" fmla="*/ 776221 h 1645259"/>
              <a:gd name="connsiteX4" fmla="*/ 3398044 w 4166133"/>
              <a:gd name="connsiteY4" fmla="*/ 364135 h 1645259"/>
              <a:gd name="connsiteX5" fmla="*/ 3204031 w 4166133"/>
              <a:gd name="connsiteY5" fmla="*/ 54460 h 1645259"/>
              <a:gd name="connsiteX6" fmla="*/ 2698719 w 4166133"/>
              <a:gd name="connsiteY6" fmla="*/ 114462 h 1645259"/>
              <a:gd name="connsiteX7" fmla="*/ 1848844 w 4166133"/>
              <a:gd name="connsiteY7" fmla="*/ 1059198 h 1645259"/>
              <a:gd name="connsiteX8" fmla="*/ 0 w 4166133"/>
              <a:gd name="connsiteY8" fmla="*/ 1640564 h 1645259"/>
              <a:gd name="connsiteX0" fmla="*/ 4166133 w 4166133"/>
              <a:gd name="connsiteY0" fmla="*/ 1661012 h 1661012"/>
              <a:gd name="connsiteX1" fmla="*/ 3848628 w 4166133"/>
              <a:gd name="connsiteY1" fmla="*/ 1558513 h 1661012"/>
              <a:gd name="connsiteX2" fmla="*/ 3673630 w 4166133"/>
              <a:gd name="connsiteY2" fmla="*/ 1268561 h 1661012"/>
              <a:gd name="connsiteX3" fmla="*/ 3511878 w 4166133"/>
              <a:gd name="connsiteY3" fmla="*/ 791974 h 1661012"/>
              <a:gd name="connsiteX4" fmla="*/ 3398044 w 4166133"/>
              <a:gd name="connsiteY4" fmla="*/ 379888 h 1661012"/>
              <a:gd name="connsiteX5" fmla="*/ 3204031 w 4166133"/>
              <a:gd name="connsiteY5" fmla="*/ 70213 h 1661012"/>
              <a:gd name="connsiteX6" fmla="*/ 2698719 w 4166133"/>
              <a:gd name="connsiteY6" fmla="*/ 130215 h 1661012"/>
              <a:gd name="connsiteX7" fmla="*/ 1699712 w 4166133"/>
              <a:gd name="connsiteY7" fmla="*/ 1185586 h 1661012"/>
              <a:gd name="connsiteX8" fmla="*/ 0 w 4166133"/>
              <a:gd name="connsiteY8" fmla="*/ 1656317 h 1661012"/>
              <a:gd name="connsiteX0" fmla="*/ 4166133 w 4166133"/>
              <a:gd name="connsiteY0" fmla="*/ 1644726 h 1644726"/>
              <a:gd name="connsiteX1" fmla="*/ 3848628 w 4166133"/>
              <a:gd name="connsiteY1" fmla="*/ 1542227 h 1644726"/>
              <a:gd name="connsiteX2" fmla="*/ 3673630 w 4166133"/>
              <a:gd name="connsiteY2" fmla="*/ 1252275 h 1644726"/>
              <a:gd name="connsiteX3" fmla="*/ 3511878 w 4166133"/>
              <a:gd name="connsiteY3" fmla="*/ 775688 h 1644726"/>
              <a:gd name="connsiteX4" fmla="*/ 3422098 w 4166133"/>
              <a:gd name="connsiteY4" fmla="*/ 335943 h 1644726"/>
              <a:gd name="connsiteX5" fmla="*/ 3204031 w 4166133"/>
              <a:gd name="connsiteY5" fmla="*/ 53927 h 1644726"/>
              <a:gd name="connsiteX6" fmla="*/ 2698719 w 4166133"/>
              <a:gd name="connsiteY6" fmla="*/ 113929 h 1644726"/>
              <a:gd name="connsiteX7" fmla="*/ 1699712 w 4166133"/>
              <a:gd name="connsiteY7" fmla="*/ 1169300 h 1644726"/>
              <a:gd name="connsiteX8" fmla="*/ 0 w 4166133"/>
              <a:gd name="connsiteY8" fmla="*/ 1640031 h 1644726"/>
              <a:gd name="connsiteX0" fmla="*/ 4166133 w 4166133"/>
              <a:gd name="connsiteY0" fmla="*/ 1644726 h 1644726"/>
              <a:gd name="connsiteX1" fmla="*/ 3848628 w 4166133"/>
              <a:gd name="connsiteY1" fmla="*/ 1542227 h 1644726"/>
              <a:gd name="connsiteX2" fmla="*/ 3673630 w 4166133"/>
              <a:gd name="connsiteY2" fmla="*/ 1252275 h 1644726"/>
              <a:gd name="connsiteX3" fmla="*/ 3511878 w 4166133"/>
              <a:gd name="connsiteY3" fmla="*/ 775688 h 1644726"/>
              <a:gd name="connsiteX4" fmla="*/ 3422098 w 4166133"/>
              <a:gd name="connsiteY4" fmla="*/ 335943 h 1644726"/>
              <a:gd name="connsiteX5" fmla="*/ 3204031 w 4166133"/>
              <a:gd name="connsiteY5" fmla="*/ 53927 h 1644726"/>
              <a:gd name="connsiteX6" fmla="*/ 2698719 w 4166133"/>
              <a:gd name="connsiteY6" fmla="*/ 113929 h 1644726"/>
              <a:gd name="connsiteX7" fmla="*/ 1699712 w 4166133"/>
              <a:gd name="connsiteY7" fmla="*/ 1169300 h 1644726"/>
              <a:gd name="connsiteX8" fmla="*/ 0 w 4166133"/>
              <a:gd name="connsiteY8" fmla="*/ 1640031 h 1644726"/>
              <a:gd name="connsiteX0" fmla="*/ 4166133 w 4166133"/>
              <a:gd name="connsiteY0" fmla="*/ 1653275 h 1653275"/>
              <a:gd name="connsiteX1" fmla="*/ 3848628 w 4166133"/>
              <a:gd name="connsiteY1" fmla="*/ 1550776 h 1653275"/>
              <a:gd name="connsiteX2" fmla="*/ 3673630 w 4166133"/>
              <a:gd name="connsiteY2" fmla="*/ 1260824 h 1653275"/>
              <a:gd name="connsiteX3" fmla="*/ 3511878 w 4166133"/>
              <a:gd name="connsiteY3" fmla="*/ 784237 h 1653275"/>
              <a:gd name="connsiteX4" fmla="*/ 3422098 w 4166133"/>
              <a:gd name="connsiteY4" fmla="*/ 344492 h 1653275"/>
              <a:gd name="connsiteX5" fmla="*/ 3218463 w 4166133"/>
              <a:gd name="connsiteY5" fmla="*/ 46671 h 1653275"/>
              <a:gd name="connsiteX6" fmla="*/ 2698719 w 4166133"/>
              <a:gd name="connsiteY6" fmla="*/ 122478 h 1653275"/>
              <a:gd name="connsiteX7" fmla="*/ 1699712 w 4166133"/>
              <a:gd name="connsiteY7" fmla="*/ 1177849 h 1653275"/>
              <a:gd name="connsiteX8" fmla="*/ 0 w 4166133"/>
              <a:gd name="connsiteY8" fmla="*/ 1648580 h 1653275"/>
              <a:gd name="connsiteX0" fmla="*/ 4166133 w 4166133"/>
              <a:gd name="connsiteY0" fmla="*/ 1665501 h 1665501"/>
              <a:gd name="connsiteX1" fmla="*/ 3848628 w 4166133"/>
              <a:gd name="connsiteY1" fmla="*/ 1563002 h 1665501"/>
              <a:gd name="connsiteX2" fmla="*/ 3673630 w 4166133"/>
              <a:gd name="connsiteY2" fmla="*/ 1273050 h 1665501"/>
              <a:gd name="connsiteX3" fmla="*/ 3511878 w 4166133"/>
              <a:gd name="connsiteY3" fmla="*/ 796463 h 1665501"/>
              <a:gd name="connsiteX4" fmla="*/ 3422098 w 4166133"/>
              <a:gd name="connsiteY4" fmla="*/ 356718 h 1665501"/>
              <a:gd name="connsiteX5" fmla="*/ 3218463 w 4166133"/>
              <a:gd name="connsiteY5" fmla="*/ 58897 h 1665501"/>
              <a:gd name="connsiteX6" fmla="*/ 2698719 w 4166133"/>
              <a:gd name="connsiteY6" fmla="*/ 134704 h 1665501"/>
              <a:gd name="connsiteX7" fmla="*/ 1699712 w 4166133"/>
              <a:gd name="connsiteY7" fmla="*/ 1190075 h 1665501"/>
              <a:gd name="connsiteX8" fmla="*/ 0 w 4166133"/>
              <a:gd name="connsiteY8" fmla="*/ 1660806 h 1665501"/>
              <a:gd name="connsiteX0" fmla="*/ 4166133 w 4166133"/>
              <a:gd name="connsiteY0" fmla="*/ 1656768 h 1656768"/>
              <a:gd name="connsiteX1" fmla="*/ 3848628 w 4166133"/>
              <a:gd name="connsiteY1" fmla="*/ 1554269 h 1656768"/>
              <a:gd name="connsiteX2" fmla="*/ 3673630 w 4166133"/>
              <a:gd name="connsiteY2" fmla="*/ 1264317 h 1656768"/>
              <a:gd name="connsiteX3" fmla="*/ 3511878 w 4166133"/>
              <a:gd name="connsiteY3" fmla="*/ 787730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11878 w 4166133"/>
              <a:gd name="connsiteY3" fmla="*/ 787730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83756 h 1683756"/>
              <a:gd name="connsiteX1" fmla="*/ 3848628 w 4166133"/>
              <a:gd name="connsiteY1" fmla="*/ 1581257 h 1683756"/>
              <a:gd name="connsiteX2" fmla="*/ 3673630 w 4166133"/>
              <a:gd name="connsiteY2" fmla="*/ 1291305 h 1683756"/>
              <a:gd name="connsiteX3" fmla="*/ 3531122 w 4166133"/>
              <a:gd name="connsiteY3" fmla="*/ 913499 h 1683756"/>
              <a:gd name="connsiteX4" fmla="*/ 3398045 w 4166133"/>
              <a:gd name="connsiteY4" fmla="*/ 430291 h 1683756"/>
              <a:gd name="connsiteX5" fmla="*/ 3218463 w 4166133"/>
              <a:gd name="connsiteY5" fmla="*/ 77152 h 1683756"/>
              <a:gd name="connsiteX6" fmla="*/ 2698719 w 4166133"/>
              <a:gd name="connsiteY6" fmla="*/ 152959 h 1683756"/>
              <a:gd name="connsiteX7" fmla="*/ 1699712 w 4166133"/>
              <a:gd name="connsiteY7" fmla="*/ 1208330 h 1683756"/>
              <a:gd name="connsiteX8" fmla="*/ 0 w 4166133"/>
              <a:gd name="connsiteY8" fmla="*/ 1679061 h 1683756"/>
              <a:gd name="connsiteX0" fmla="*/ 4166133 w 4166133"/>
              <a:gd name="connsiteY0" fmla="*/ 1695373 h 1695373"/>
              <a:gd name="connsiteX1" fmla="*/ 3848628 w 4166133"/>
              <a:gd name="connsiteY1" fmla="*/ 1592874 h 1695373"/>
              <a:gd name="connsiteX2" fmla="*/ 3673630 w 4166133"/>
              <a:gd name="connsiteY2" fmla="*/ 1302922 h 1695373"/>
              <a:gd name="connsiteX3" fmla="*/ 3531122 w 4166133"/>
              <a:gd name="connsiteY3" fmla="*/ 925116 h 1695373"/>
              <a:gd name="connsiteX4" fmla="*/ 3398045 w 4166133"/>
              <a:gd name="connsiteY4" fmla="*/ 441908 h 1695373"/>
              <a:gd name="connsiteX5" fmla="*/ 3218463 w 4166133"/>
              <a:gd name="connsiteY5" fmla="*/ 88769 h 1695373"/>
              <a:gd name="connsiteX6" fmla="*/ 2698719 w 4166133"/>
              <a:gd name="connsiteY6" fmla="*/ 164576 h 1695373"/>
              <a:gd name="connsiteX7" fmla="*/ 1699712 w 4166133"/>
              <a:gd name="connsiteY7" fmla="*/ 1219947 h 1695373"/>
              <a:gd name="connsiteX8" fmla="*/ 0 w 4166133"/>
              <a:gd name="connsiteY8" fmla="*/ 1690678 h 1695373"/>
              <a:gd name="connsiteX0" fmla="*/ 4166133 w 4166133"/>
              <a:gd name="connsiteY0" fmla="*/ 1644295 h 1644295"/>
              <a:gd name="connsiteX1" fmla="*/ 3848628 w 4166133"/>
              <a:gd name="connsiteY1" fmla="*/ 1541796 h 1644295"/>
              <a:gd name="connsiteX2" fmla="*/ 3673630 w 4166133"/>
              <a:gd name="connsiteY2" fmla="*/ 1251844 h 1644295"/>
              <a:gd name="connsiteX3" fmla="*/ 3531122 w 4166133"/>
              <a:gd name="connsiteY3" fmla="*/ 874038 h 1644295"/>
              <a:gd name="connsiteX4" fmla="*/ 3398045 w 4166133"/>
              <a:gd name="connsiteY4" fmla="*/ 390830 h 1644295"/>
              <a:gd name="connsiteX5" fmla="*/ 3281002 w 4166133"/>
              <a:gd name="connsiteY5" fmla="*/ 124619 h 1644295"/>
              <a:gd name="connsiteX6" fmla="*/ 2698719 w 4166133"/>
              <a:gd name="connsiteY6" fmla="*/ 113498 h 1644295"/>
              <a:gd name="connsiteX7" fmla="*/ 1699712 w 4166133"/>
              <a:gd name="connsiteY7" fmla="*/ 1168869 h 1644295"/>
              <a:gd name="connsiteX8" fmla="*/ 0 w 4166133"/>
              <a:gd name="connsiteY8" fmla="*/ 1639600 h 1644295"/>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4210 h 1644210"/>
              <a:gd name="connsiteX1" fmla="*/ 3848628 w 4166133"/>
              <a:gd name="connsiteY1" fmla="*/ 1541711 h 1644210"/>
              <a:gd name="connsiteX2" fmla="*/ 3673630 w 4166133"/>
              <a:gd name="connsiteY2" fmla="*/ 1251759 h 1644210"/>
              <a:gd name="connsiteX3" fmla="*/ 3531122 w 4166133"/>
              <a:gd name="connsiteY3" fmla="*/ 873953 h 1644210"/>
              <a:gd name="connsiteX4" fmla="*/ 3398045 w 4166133"/>
              <a:gd name="connsiteY4" fmla="*/ 390745 h 1644210"/>
              <a:gd name="connsiteX5" fmla="*/ 3281002 w 4166133"/>
              <a:gd name="connsiteY5" fmla="*/ 124534 h 1644210"/>
              <a:gd name="connsiteX6" fmla="*/ 2698719 w 4166133"/>
              <a:gd name="connsiteY6" fmla="*/ 113413 h 1644210"/>
              <a:gd name="connsiteX7" fmla="*/ 1805548 w 4166133"/>
              <a:gd name="connsiteY7" fmla="*/ 1105564 h 1644210"/>
              <a:gd name="connsiteX8" fmla="*/ 0 w 4166133"/>
              <a:gd name="connsiteY8" fmla="*/ 1639515 h 1644210"/>
              <a:gd name="connsiteX0" fmla="*/ 4166133 w 4166133"/>
              <a:gd name="connsiteY0" fmla="*/ 1637801 h 1637801"/>
              <a:gd name="connsiteX1" fmla="*/ 3848628 w 4166133"/>
              <a:gd name="connsiteY1" fmla="*/ 1535302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9705"/>
              <a:gd name="connsiteX1" fmla="*/ 3848628 w 4166133"/>
              <a:gd name="connsiteY1" fmla="*/ 1535302 h 1639705"/>
              <a:gd name="connsiteX2" fmla="*/ 3673630 w 4166133"/>
              <a:gd name="connsiteY2" fmla="*/ 1245350 h 1639705"/>
              <a:gd name="connsiteX3" fmla="*/ 3531122 w 4166133"/>
              <a:gd name="connsiteY3" fmla="*/ 867544 h 1639705"/>
              <a:gd name="connsiteX4" fmla="*/ 3398045 w 4166133"/>
              <a:gd name="connsiteY4" fmla="*/ 384336 h 1639705"/>
              <a:gd name="connsiteX5" fmla="*/ 3281002 w 4166133"/>
              <a:gd name="connsiteY5" fmla="*/ 118125 h 1639705"/>
              <a:gd name="connsiteX6" fmla="*/ 2698719 w 4166133"/>
              <a:gd name="connsiteY6" fmla="*/ 107004 h 1639705"/>
              <a:gd name="connsiteX7" fmla="*/ 1781495 w 4166133"/>
              <a:gd name="connsiteY7" fmla="*/ 1000374 h 1639705"/>
              <a:gd name="connsiteX8" fmla="*/ 0 w 4166133"/>
              <a:gd name="connsiteY8" fmla="*/ 1633106 h 1639705"/>
              <a:gd name="connsiteX0" fmla="*/ 4166133 w 4166133"/>
              <a:gd name="connsiteY0" fmla="*/ 1637801 h 1637801"/>
              <a:gd name="connsiteX1" fmla="*/ 3848628 w 4166133"/>
              <a:gd name="connsiteY1" fmla="*/ 1535302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803519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803519 w 4166133"/>
              <a:gd name="connsiteY2" fmla="*/ 1245350 h 1637801"/>
              <a:gd name="connsiteX3" fmla="*/ 3632148 w 4166133"/>
              <a:gd name="connsiteY3" fmla="*/ 843836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04097 h 1604097"/>
              <a:gd name="connsiteX1" fmla="*/ 3997760 w 4166133"/>
              <a:gd name="connsiteY1" fmla="*/ 1521354 h 1604097"/>
              <a:gd name="connsiteX2" fmla="*/ 3803519 w 4166133"/>
              <a:gd name="connsiteY2" fmla="*/ 1211646 h 1604097"/>
              <a:gd name="connsiteX3" fmla="*/ 3632148 w 4166133"/>
              <a:gd name="connsiteY3" fmla="*/ 810132 h 1604097"/>
              <a:gd name="connsiteX4" fmla="*/ 3446153 w 4166133"/>
              <a:gd name="connsiteY4" fmla="*/ 350632 h 1604097"/>
              <a:gd name="connsiteX5" fmla="*/ 3281002 w 4166133"/>
              <a:gd name="connsiteY5" fmla="*/ 84421 h 1604097"/>
              <a:gd name="connsiteX6" fmla="*/ 2698719 w 4166133"/>
              <a:gd name="connsiteY6" fmla="*/ 73300 h 1604097"/>
              <a:gd name="connsiteX7" fmla="*/ 1781495 w 4166133"/>
              <a:gd name="connsiteY7" fmla="*/ 966670 h 1604097"/>
              <a:gd name="connsiteX8" fmla="*/ 0 w 4166133"/>
              <a:gd name="connsiteY8" fmla="*/ 1599402 h 1604097"/>
              <a:gd name="connsiteX0" fmla="*/ 4166133 w 4166133"/>
              <a:gd name="connsiteY0" fmla="*/ 1617361 h 1617361"/>
              <a:gd name="connsiteX1" fmla="*/ 3997760 w 4166133"/>
              <a:gd name="connsiteY1" fmla="*/ 1534618 h 1617361"/>
              <a:gd name="connsiteX2" fmla="*/ 3803519 w 4166133"/>
              <a:gd name="connsiteY2" fmla="*/ 1224910 h 1617361"/>
              <a:gd name="connsiteX3" fmla="*/ 3632148 w 4166133"/>
              <a:gd name="connsiteY3" fmla="*/ 823396 h 1617361"/>
              <a:gd name="connsiteX4" fmla="*/ 3446153 w 4166133"/>
              <a:gd name="connsiteY4" fmla="*/ 363896 h 1617361"/>
              <a:gd name="connsiteX5" fmla="*/ 3285813 w 4166133"/>
              <a:gd name="connsiteY5" fmla="*/ 66075 h 1617361"/>
              <a:gd name="connsiteX6" fmla="*/ 2698719 w 4166133"/>
              <a:gd name="connsiteY6" fmla="*/ 86564 h 1617361"/>
              <a:gd name="connsiteX7" fmla="*/ 1781495 w 4166133"/>
              <a:gd name="connsiteY7" fmla="*/ 979934 h 1617361"/>
              <a:gd name="connsiteX8" fmla="*/ 0 w 4166133"/>
              <a:gd name="connsiteY8" fmla="*/ 1612666 h 1617361"/>
              <a:gd name="connsiteX0" fmla="*/ 4166133 w 4166133"/>
              <a:gd name="connsiteY0" fmla="*/ 1639199 h 1639199"/>
              <a:gd name="connsiteX1" fmla="*/ 3997760 w 4166133"/>
              <a:gd name="connsiteY1" fmla="*/ 1556456 h 1639199"/>
              <a:gd name="connsiteX2" fmla="*/ 3803519 w 4166133"/>
              <a:gd name="connsiteY2" fmla="*/ 1246748 h 1639199"/>
              <a:gd name="connsiteX3" fmla="*/ 3632148 w 4166133"/>
              <a:gd name="connsiteY3" fmla="*/ 845234 h 1639199"/>
              <a:gd name="connsiteX4" fmla="*/ 3446153 w 4166133"/>
              <a:gd name="connsiteY4" fmla="*/ 385734 h 1639199"/>
              <a:gd name="connsiteX5" fmla="*/ 3285813 w 4166133"/>
              <a:gd name="connsiteY5" fmla="*/ 87913 h 1639199"/>
              <a:gd name="connsiteX6" fmla="*/ 2698719 w 4166133"/>
              <a:gd name="connsiteY6" fmla="*/ 108402 h 1639199"/>
              <a:gd name="connsiteX7" fmla="*/ 1781495 w 4166133"/>
              <a:gd name="connsiteY7" fmla="*/ 1001772 h 1639199"/>
              <a:gd name="connsiteX8" fmla="*/ 0 w 4166133"/>
              <a:gd name="connsiteY8" fmla="*/ 1634504 h 1639199"/>
              <a:gd name="connsiteX0" fmla="*/ 4166133 w 4166133"/>
              <a:gd name="connsiteY0" fmla="*/ 1617362 h 1617362"/>
              <a:gd name="connsiteX1" fmla="*/ 3997760 w 4166133"/>
              <a:gd name="connsiteY1" fmla="*/ 1534619 h 1617362"/>
              <a:gd name="connsiteX2" fmla="*/ 3803519 w 4166133"/>
              <a:gd name="connsiteY2" fmla="*/ 1224911 h 1617362"/>
              <a:gd name="connsiteX3" fmla="*/ 3632148 w 4166133"/>
              <a:gd name="connsiteY3" fmla="*/ 823397 h 1617362"/>
              <a:gd name="connsiteX4" fmla="*/ 3475017 w 4166133"/>
              <a:gd name="connsiteY4" fmla="*/ 363897 h 1617362"/>
              <a:gd name="connsiteX5" fmla="*/ 3285813 w 4166133"/>
              <a:gd name="connsiteY5" fmla="*/ 66076 h 1617362"/>
              <a:gd name="connsiteX6" fmla="*/ 2698719 w 4166133"/>
              <a:gd name="connsiteY6" fmla="*/ 86565 h 1617362"/>
              <a:gd name="connsiteX7" fmla="*/ 1781495 w 4166133"/>
              <a:gd name="connsiteY7" fmla="*/ 979935 h 1617362"/>
              <a:gd name="connsiteX8" fmla="*/ 0 w 4166133"/>
              <a:gd name="connsiteY8" fmla="*/ 1612667 h 1617362"/>
              <a:gd name="connsiteX0" fmla="*/ 4166133 w 4166133"/>
              <a:gd name="connsiteY0" fmla="*/ 1640681 h 1640681"/>
              <a:gd name="connsiteX1" fmla="*/ 3997760 w 4166133"/>
              <a:gd name="connsiteY1" fmla="*/ 1557938 h 1640681"/>
              <a:gd name="connsiteX2" fmla="*/ 3803519 w 4166133"/>
              <a:gd name="connsiteY2" fmla="*/ 1248230 h 1640681"/>
              <a:gd name="connsiteX3" fmla="*/ 3632148 w 4166133"/>
              <a:gd name="connsiteY3" fmla="*/ 846716 h 1640681"/>
              <a:gd name="connsiteX4" fmla="*/ 3475017 w 4166133"/>
              <a:gd name="connsiteY4" fmla="*/ 387216 h 1640681"/>
              <a:gd name="connsiteX5" fmla="*/ 3285813 w 4166133"/>
              <a:gd name="connsiteY5" fmla="*/ 89395 h 1640681"/>
              <a:gd name="connsiteX6" fmla="*/ 2698719 w 4166133"/>
              <a:gd name="connsiteY6" fmla="*/ 109884 h 1640681"/>
              <a:gd name="connsiteX7" fmla="*/ 1781495 w 4166133"/>
              <a:gd name="connsiteY7" fmla="*/ 1003254 h 1640681"/>
              <a:gd name="connsiteX8" fmla="*/ 0 w 4166133"/>
              <a:gd name="connsiteY8" fmla="*/ 1635986 h 1640681"/>
              <a:gd name="connsiteX0" fmla="*/ 4074730 w 4074730"/>
              <a:gd name="connsiteY0" fmla="*/ 1644632 h 1644632"/>
              <a:gd name="connsiteX1" fmla="*/ 3997760 w 4074730"/>
              <a:gd name="connsiteY1" fmla="*/ 1557938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17002 w 4017002"/>
              <a:gd name="connsiteY0" fmla="*/ 1616973 h 1637618"/>
              <a:gd name="connsiteX1" fmla="*/ 3930410 w 4017002"/>
              <a:gd name="connsiteY1" fmla="*/ 1490767 h 1637618"/>
              <a:gd name="connsiteX2" fmla="*/ 3803519 w 4017002"/>
              <a:gd name="connsiteY2" fmla="*/ 1248230 h 1637618"/>
              <a:gd name="connsiteX3" fmla="*/ 3632148 w 4017002"/>
              <a:gd name="connsiteY3" fmla="*/ 846716 h 1637618"/>
              <a:gd name="connsiteX4" fmla="*/ 3475017 w 4017002"/>
              <a:gd name="connsiteY4" fmla="*/ 387216 h 1637618"/>
              <a:gd name="connsiteX5" fmla="*/ 3285813 w 4017002"/>
              <a:gd name="connsiteY5" fmla="*/ 89395 h 1637618"/>
              <a:gd name="connsiteX6" fmla="*/ 2698719 w 4017002"/>
              <a:gd name="connsiteY6" fmla="*/ 109884 h 1637618"/>
              <a:gd name="connsiteX7" fmla="*/ 1781495 w 4017002"/>
              <a:gd name="connsiteY7" fmla="*/ 1003254 h 1637618"/>
              <a:gd name="connsiteX8" fmla="*/ 0 w 4017002"/>
              <a:gd name="connsiteY8" fmla="*/ 1635986 h 1637618"/>
              <a:gd name="connsiteX0" fmla="*/ 4113216 w 4113216"/>
              <a:gd name="connsiteY0" fmla="*/ 1656486 h 1656486"/>
              <a:gd name="connsiteX1" fmla="*/ 3930410 w 4113216"/>
              <a:gd name="connsiteY1" fmla="*/ 1490767 h 1656486"/>
              <a:gd name="connsiteX2" fmla="*/ 3803519 w 4113216"/>
              <a:gd name="connsiteY2" fmla="*/ 1248230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113216 w 4113216"/>
              <a:gd name="connsiteY0" fmla="*/ 1656486 h 1656486"/>
              <a:gd name="connsiteX1" fmla="*/ 3930410 w 4113216"/>
              <a:gd name="connsiteY1" fmla="*/ 1490767 h 1656486"/>
              <a:gd name="connsiteX2" fmla="*/ 3803519 w 4113216"/>
              <a:gd name="connsiteY2" fmla="*/ 1248230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113216 w 4113216"/>
              <a:gd name="connsiteY0" fmla="*/ 1656486 h 1656486"/>
              <a:gd name="connsiteX1" fmla="*/ 3930410 w 4113216"/>
              <a:gd name="connsiteY1" fmla="*/ 1490767 h 1656486"/>
              <a:gd name="connsiteX2" fmla="*/ 3784277 w 4113216"/>
              <a:gd name="connsiteY2" fmla="*/ 1232426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093974 w 4093974"/>
              <a:gd name="connsiteY0" fmla="*/ 1660438 h 1660438"/>
              <a:gd name="connsiteX1" fmla="*/ 3930410 w 4093974"/>
              <a:gd name="connsiteY1" fmla="*/ 1490767 h 1660438"/>
              <a:gd name="connsiteX2" fmla="*/ 3784277 w 4093974"/>
              <a:gd name="connsiteY2" fmla="*/ 1232426 h 1660438"/>
              <a:gd name="connsiteX3" fmla="*/ 3632148 w 4093974"/>
              <a:gd name="connsiteY3" fmla="*/ 846716 h 1660438"/>
              <a:gd name="connsiteX4" fmla="*/ 3475017 w 4093974"/>
              <a:gd name="connsiteY4" fmla="*/ 387216 h 1660438"/>
              <a:gd name="connsiteX5" fmla="*/ 3285813 w 4093974"/>
              <a:gd name="connsiteY5" fmla="*/ 89395 h 1660438"/>
              <a:gd name="connsiteX6" fmla="*/ 2698719 w 4093974"/>
              <a:gd name="connsiteY6" fmla="*/ 109884 h 1660438"/>
              <a:gd name="connsiteX7" fmla="*/ 1781495 w 4093974"/>
              <a:gd name="connsiteY7" fmla="*/ 1003254 h 1660438"/>
              <a:gd name="connsiteX8" fmla="*/ 0 w 4093974"/>
              <a:gd name="connsiteY8" fmla="*/ 1635986 h 1660438"/>
              <a:gd name="connsiteX0" fmla="*/ 4093974 w 4093974"/>
              <a:gd name="connsiteY0" fmla="*/ 1660438 h 1660438"/>
              <a:gd name="connsiteX1" fmla="*/ 3930410 w 4093974"/>
              <a:gd name="connsiteY1" fmla="*/ 1490767 h 1660438"/>
              <a:gd name="connsiteX2" fmla="*/ 3784277 w 4093974"/>
              <a:gd name="connsiteY2" fmla="*/ 1232426 h 1660438"/>
              <a:gd name="connsiteX3" fmla="*/ 3632148 w 4093974"/>
              <a:gd name="connsiteY3" fmla="*/ 846716 h 1660438"/>
              <a:gd name="connsiteX4" fmla="*/ 3475017 w 4093974"/>
              <a:gd name="connsiteY4" fmla="*/ 387216 h 1660438"/>
              <a:gd name="connsiteX5" fmla="*/ 3285813 w 4093974"/>
              <a:gd name="connsiteY5" fmla="*/ 89395 h 1660438"/>
              <a:gd name="connsiteX6" fmla="*/ 2698719 w 4093974"/>
              <a:gd name="connsiteY6" fmla="*/ 109884 h 1660438"/>
              <a:gd name="connsiteX7" fmla="*/ 1781495 w 4093974"/>
              <a:gd name="connsiteY7" fmla="*/ 1003254 h 1660438"/>
              <a:gd name="connsiteX8" fmla="*/ 0 w 4093974"/>
              <a:gd name="connsiteY8" fmla="*/ 1635986 h 1660438"/>
              <a:gd name="connsiteX0" fmla="*/ 4348942 w 4348942"/>
              <a:gd name="connsiteY0" fmla="*/ 1660438 h 1660438"/>
              <a:gd name="connsiteX1" fmla="*/ 4185378 w 4348942"/>
              <a:gd name="connsiteY1" fmla="*/ 1490767 h 1660438"/>
              <a:gd name="connsiteX2" fmla="*/ 4039245 w 4348942"/>
              <a:gd name="connsiteY2" fmla="*/ 1232426 h 1660438"/>
              <a:gd name="connsiteX3" fmla="*/ 3887116 w 4348942"/>
              <a:gd name="connsiteY3" fmla="*/ 846716 h 1660438"/>
              <a:gd name="connsiteX4" fmla="*/ 3729985 w 4348942"/>
              <a:gd name="connsiteY4" fmla="*/ 387216 h 1660438"/>
              <a:gd name="connsiteX5" fmla="*/ 3540781 w 4348942"/>
              <a:gd name="connsiteY5" fmla="*/ 89395 h 1660438"/>
              <a:gd name="connsiteX6" fmla="*/ 2953687 w 4348942"/>
              <a:gd name="connsiteY6" fmla="*/ 109884 h 1660438"/>
              <a:gd name="connsiteX7" fmla="*/ 2036463 w 4348942"/>
              <a:gd name="connsiteY7" fmla="*/ 1003254 h 1660438"/>
              <a:gd name="connsiteX8" fmla="*/ 0 w 4348942"/>
              <a:gd name="connsiteY8" fmla="*/ 1647840 h 1660438"/>
              <a:gd name="connsiteX0" fmla="*/ 4348942 w 4348942"/>
              <a:gd name="connsiteY0" fmla="*/ 1659702 h 1659702"/>
              <a:gd name="connsiteX1" fmla="*/ 4185378 w 4348942"/>
              <a:gd name="connsiteY1" fmla="*/ 1490031 h 1659702"/>
              <a:gd name="connsiteX2" fmla="*/ 4039245 w 4348942"/>
              <a:gd name="connsiteY2" fmla="*/ 1231690 h 1659702"/>
              <a:gd name="connsiteX3" fmla="*/ 3887116 w 4348942"/>
              <a:gd name="connsiteY3" fmla="*/ 845980 h 1659702"/>
              <a:gd name="connsiteX4" fmla="*/ 3729985 w 4348942"/>
              <a:gd name="connsiteY4" fmla="*/ 386480 h 1659702"/>
              <a:gd name="connsiteX5" fmla="*/ 3540781 w 4348942"/>
              <a:gd name="connsiteY5" fmla="*/ 88659 h 1659702"/>
              <a:gd name="connsiteX6" fmla="*/ 2953687 w 4348942"/>
              <a:gd name="connsiteY6" fmla="*/ 109148 h 1659702"/>
              <a:gd name="connsiteX7" fmla="*/ 1940249 w 4348942"/>
              <a:gd name="connsiteY7" fmla="*/ 990664 h 1659702"/>
              <a:gd name="connsiteX8" fmla="*/ 0 w 4348942"/>
              <a:gd name="connsiteY8" fmla="*/ 1647104 h 1659702"/>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48942" h="1649037">
                <a:moveTo>
                  <a:pt x="4348942" y="1649037"/>
                </a:moveTo>
                <a:cubicBezTo>
                  <a:pt x="4261548" y="1564125"/>
                  <a:pt x="4320380" y="1623799"/>
                  <a:pt x="4185378" y="1479366"/>
                </a:cubicBezTo>
                <a:cubicBezTo>
                  <a:pt x="4059998" y="1279617"/>
                  <a:pt x="4088955" y="1328367"/>
                  <a:pt x="4039245" y="1221025"/>
                </a:cubicBezTo>
                <a:cubicBezTo>
                  <a:pt x="3989535" y="1113683"/>
                  <a:pt x="3976344" y="1082208"/>
                  <a:pt x="3887116" y="835315"/>
                </a:cubicBezTo>
                <a:cubicBezTo>
                  <a:pt x="3788268" y="513349"/>
                  <a:pt x="3787707" y="502035"/>
                  <a:pt x="3729985" y="375815"/>
                </a:cubicBezTo>
                <a:cubicBezTo>
                  <a:pt x="3672263" y="249595"/>
                  <a:pt x="3660542" y="191387"/>
                  <a:pt x="3540781" y="77994"/>
                </a:cubicBezTo>
                <a:cubicBezTo>
                  <a:pt x="3421020" y="-35399"/>
                  <a:pt x="3218839" y="-22217"/>
                  <a:pt x="2953687" y="98483"/>
                </a:cubicBezTo>
                <a:cubicBezTo>
                  <a:pt x="2688535" y="219183"/>
                  <a:pt x="2261751" y="566280"/>
                  <a:pt x="1949870" y="802193"/>
                </a:cubicBezTo>
                <a:cubicBezTo>
                  <a:pt x="993356" y="1437178"/>
                  <a:pt x="0" y="1636439"/>
                  <a:pt x="0" y="1636439"/>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11653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The Highly Over-Simplified </a:t>
            </a:r>
            <a:br>
              <a:rPr lang="en-US" sz="3200" dirty="0"/>
            </a:br>
            <a:r>
              <a:rPr lang="en-US" dirty="0"/>
              <a:t>Central Limit Theorem</a:t>
            </a:r>
          </a:p>
        </p:txBody>
      </p:sp>
      <p:sp>
        <p:nvSpPr>
          <p:cNvPr id="3" name="Content Placeholder 2"/>
          <p:cNvSpPr>
            <a:spLocks noGrp="1"/>
          </p:cNvSpPr>
          <p:nvPr>
            <p:ph idx="1"/>
          </p:nvPr>
        </p:nvSpPr>
        <p:spPr>
          <a:xfrm>
            <a:off x="451263" y="2242457"/>
            <a:ext cx="8407729" cy="4114800"/>
          </a:xfrm>
        </p:spPr>
        <p:txBody>
          <a:bodyPr/>
          <a:lstStyle/>
          <a:p>
            <a:r>
              <a:rPr lang="en-US" sz="2800" dirty="0"/>
              <a:t>Randomly select a sample of a given size from the population you are studying and compute the mean</a:t>
            </a:r>
          </a:p>
          <a:p>
            <a:r>
              <a:rPr lang="en-US" sz="2800" dirty="0"/>
              <a:t>Do this over and over again with the same sample size</a:t>
            </a:r>
          </a:p>
          <a:p>
            <a:r>
              <a:rPr lang="en-US" sz="2800" dirty="0"/>
              <a:t>Build a histogram of the resulting mean scores</a:t>
            </a:r>
          </a:p>
          <a:p>
            <a:r>
              <a:rPr lang="en-US" sz="2800" dirty="0"/>
              <a:t>The histogram will be a normal curve with the same mean as the study population</a:t>
            </a:r>
          </a:p>
        </p:txBody>
      </p:sp>
    </p:spTree>
    <p:extLst>
      <p:ext uri="{BB962C8B-B14F-4D97-AF65-F5344CB8AC3E}">
        <p14:creationId xmlns:p14="http://schemas.microsoft.com/office/powerpoint/2010/main" val="1215401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D883FF"/>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D883FF"/>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D883FF"/>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Connector 15"/>
          <p:cNvCxnSpPr/>
          <p:nvPr/>
        </p:nvCxnSpPr>
        <p:spPr>
          <a:xfrm>
            <a:off x="4558652" y="2031303"/>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2" name="Rectangle 2"/>
          <p:cNvSpPr>
            <a:spLocks noChangeArrowheads="1"/>
          </p:cNvSpPr>
          <p:nvPr/>
        </p:nvSpPr>
        <p:spPr bwMode="auto">
          <a:xfrm>
            <a:off x="685800" y="60960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r>
              <a:rPr lang="en-US" sz="3600" dirty="0"/>
              <a:t>Population Curve</a:t>
            </a:r>
            <a:endParaRPr lang="en-US" dirty="0"/>
          </a:p>
        </p:txBody>
      </p:sp>
      <p:sp>
        <p:nvSpPr>
          <p:cNvPr id="13" name="Text Box 9"/>
          <p:cNvSpPr txBox="1">
            <a:spLocks noChangeArrowheads="1"/>
          </p:cNvSpPr>
          <p:nvPr/>
        </p:nvSpPr>
        <p:spPr bwMode="auto">
          <a:xfrm>
            <a:off x="828079" y="1752600"/>
            <a:ext cx="2296121"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Population Mean</a:t>
            </a:r>
          </a:p>
        </p:txBody>
      </p:sp>
      <p:sp>
        <p:nvSpPr>
          <p:cNvPr id="14" name="Line 10"/>
          <p:cNvSpPr>
            <a:spLocks noChangeShapeType="1"/>
          </p:cNvSpPr>
          <p:nvPr/>
        </p:nvSpPr>
        <p:spPr bwMode="auto">
          <a:xfrm>
            <a:off x="3048000" y="2105025"/>
            <a:ext cx="1447800" cy="152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2" name="Group 1"/>
          <p:cNvGrpSpPr/>
          <p:nvPr/>
        </p:nvGrpSpPr>
        <p:grpSpPr>
          <a:xfrm>
            <a:off x="5038740" y="1278560"/>
            <a:ext cx="3486150" cy="4141601"/>
            <a:chOff x="4800600" y="1244600"/>
            <a:chExt cx="3486150" cy="4141601"/>
          </a:xfrm>
        </p:grpSpPr>
        <p:cxnSp>
          <p:nvCxnSpPr>
            <p:cNvPr id="15" name="Straight Connector 14"/>
            <p:cNvCxnSpPr/>
            <p:nvPr/>
          </p:nvCxnSpPr>
          <p:spPr>
            <a:xfrm>
              <a:off x="4800600" y="1676400"/>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Text Box 13"/>
            <p:cNvSpPr txBox="1">
              <a:spLocks noChangeArrowheads="1"/>
            </p:cNvSpPr>
            <p:nvPr/>
          </p:nvSpPr>
          <p:spPr bwMode="auto">
            <a:xfrm>
              <a:off x="5842000" y="1244600"/>
              <a:ext cx="24447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Mean Group of 30</a:t>
              </a:r>
            </a:p>
          </p:txBody>
        </p:sp>
        <p:sp>
          <p:nvSpPr>
            <p:cNvPr id="18" name="Line 14"/>
            <p:cNvSpPr>
              <a:spLocks noChangeShapeType="1"/>
            </p:cNvSpPr>
            <p:nvPr/>
          </p:nvSpPr>
          <p:spPr bwMode="auto">
            <a:xfrm flipH="1">
              <a:off x="4876800" y="1600200"/>
              <a:ext cx="927100" cy="3810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3" name="TextBox 2"/>
          <p:cNvSpPr txBox="1"/>
          <p:nvPr/>
        </p:nvSpPr>
        <p:spPr>
          <a:xfrm>
            <a:off x="6016259" y="2404720"/>
            <a:ext cx="2640853" cy="1323439"/>
          </a:xfrm>
          <a:prstGeom prst="rect">
            <a:avLst/>
          </a:prstGeom>
          <a:noFill/>
        </p:spPr>
        <p:txBody>
          <a:bodyPr wrap="square" rtlCol="0">
            <a:spAutoFit/>
          </a:bodyPr>
          <a:lstStyle/>
          <a:p>
            <a:r>
              <a:rPr lang="en-US" sz="2000" dirty="0"/>
              <a:t>Instead of looking at individuals, what would happen if I looked at a group of 30?</a:t>
            </a:r>
          </a:p>
        </p:txBody>
      </p:sp>
      <p:sp>
        <p:nvSpPr>
          <p:cNvPr id="20" name="Freeform 19"/>
          <p:cNvSpPr/>
          <p:nvPr/>
        </p:nvSpPr>
        <p:spPr>
          <a:xfrm>
            <a:off x="767118" y="2752383"/>
            <a:ext cx="5600461" cy="2585520"/>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3 h 1764110"/>
              <a:gd name="connsiteX1" fmla="*/ 3461958 w 4974333"/>
              <a:gd name="connsiteY1" fmla="*/ 1561862 h 1764110"/>
              <a:gd name="connsiteX2" fmla="*/ 2960269 w 4974333"/>
              <a:gd name="connsiteY2" fmla="*/ 487481 h 1764110"/>
              <a:gd name="connsiteX3" fmla="*/ 2963496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3 h 1764110"/>
              <a:gd name="connsiteX1" fmla="*/ 3461958 w 4974333"/>
              <a:gd name="connsiteY1" fmla="*/ 1561862 h 1764110"/>
              <a:gd name="connsiteX2" fmla="*/ 3398044 w 4974333"/>
              <a:gd name="connsiteY2" fmla="*/ 487481 h 1764110"/>
              <a:gd name="connsiteX3" fmla="*/ 2963496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3 h 1766007"/>
              <a:gd name="connsiteX1" fmla="*/ 3697683 w 4974333"/>
              <a:gd name="connsiteY1" fmla="*/ 1577667 h 1766007"/>
              <a:gd name="connsiteX2" fmla="*/ 3398044 w 4974333"/>
              <a:gd name="connsiteY2" fmla="*/ 487481 h 1766007"/>
              <a:gd name="connsiteX3" fmla="*/ 2963496 w 4974333"/>
              <a:gd name="connsiteY3" fmla="*/ 1 h 1766007"/>
              <a:gd name="connsiteX4" fmla="*/ 1986733 w 4974333"/>
              <a:gd name="connsiteY4" fmla="*/ 490688 h 1766007"/>
              <a:gd name="connsiteX5" fmla="*/ 1492851 w 4974333"/>
              <a:gd name="connsiteY5" fmla="*/ 1561862 h 1766007"/>
              <a:gd name="connsiteX6" fmla="*/ 0 w 4974333"/>
              <a:gd name="connsiteY6" fmla="*/ 1763910 h 1766007"/>
              <a:gd name="connsiteX0" fmla="*/ 4974333 w 4974333"/>
              <a:gd name="connsiteY0" fmla="*/ 1772292 h 1777596"/>
              <a:gd name="connsiteX1" fmla="*/ 3697683 w 4974333"/>
              <a:gd name="connsiteY1" fmla="*/ 1589256 h 1777596"/>
              <a:gd name="connsiteX2" fmla="*/ 3398044 w 4974333"/>
              <a:gd name="connsiteY2" fmla="*/ 499070 h 1777596"/>
              <a:gd name="connsiteX3" fmla="*/ 2963496 w 4974333"/>
              <a:gd name="connsiteY3" fmla="*/ 11590 h 1777596"/>
              <a:gd name="connsiteX4" fmla="*/ 2501479 w 4974333"/>
              <a:gd name="connsiteY4" fmla="*/ 277057 h 1777596"/>
              <a:gd name="connsiteX5" fmla="*/ 1492851 w 4974333"/>
              <a:gd name="connsiteY5" fmla="*/ 1573451 h 1777596"/>
              <a:gd name="connsiteX6" fmla="*/ 0 w 4974333"/>
              <a:gd name="connsiteY6" fmla="*/ 1775499 h 1777596"/>
              <a:gd name="connsiteX0" fmla="*/ 4974333 w 4974333"/>
              <a:gd name="connsiteY0" fmla="*/ 1771866 h 1777170"/>
              <a:gd name="connsiteX1" fmla="*/ 3697683 w 4974333"/>
              <a:gd name="connsiteY1" fmla="*/ 1588830 h 1777170"/>
              <a:gd name="connsiteX2" fmla="*/ 3398044 w 4974333"/>
              <a:gd name="connsiteY2" fmla="*/ 498644 h 1777170"/>
              <a:gd name="connsiteX3" fmla="*/ 2963496 w 4974333"/>
              <a:gd name="connsiteY3" fmla="*/ 11164 h 1777170"/>
              <a:gd name="connsiteX4" fmla="*/ 2501479 w 4974333"/>
              <a:gd name="connsiteY4" fmla="*/ 276631 h 1777170"/>
              <a:gd name="connsiteX5" fmla="*/ 1930626 w 4974333"/>
              <a:gd name="connsiteY5" fmla="*/ 1545366 h 1777170"/>
              <a:gd name="connsiteX6" fmla="*/ 0 w 4974333"/>
              <a:gd name="connsiteY6" fmla="*/ 1775073 h 1777170"/>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971 h 1774275"/>
              <a:gd name="connsiteX1" fmla="*/ 3697683 w 4974333"/>
              <a:gd name="connsiteY1" fmla="*/ 1585935 h 1774275"/>
              <a:gd name="connsiteX2" fmla="*/ 3398044 w 4974333"/>
              <a:gd name="connsiteY2" fmla="*/ 495749 h 1774275"/>
              <a:gd name="connsiteX3" fmla="*/ 2963496 w 4974333"/>
              <a:gd name="connsiteY3" fmla="*/ 8269 h 1774275"/>
              <a:gd name="connsiteX4" fmla="*/ 2501479 w 4974333"/>
              <a:gd name="connsiteY4" fmla="*/ 273736 h 1774275"/>
              <a:gd name="connsiteX5" fmla="*/ 1858466 w 4974333"/>
              <a:gd name="connsiteY5" fmla="*/ 1301446 h 1774275"/>
              <a:gd name="connsiteX6" fmla="*/ 0 w 4974333"/>
              <a:gd name="connsiteY6" fmla="*/ 1772178 h 1774275"/>
              <a:gd name="connsiteX0" fmla="*/ 4974333 w 4974333"/>
              <a:gd name="connsiteY0" fmla="*/ 1769863 h 1775167"/>
              <a:gd name="connsiteX1" fmla="*/ 3697683 w 4974333"/>
              <a:gd name="connsiteY1" fmla="*/ 1586827 h 1775167"/>
              <a:gd name="connsiteX2" fmla="*/ 3398044 w 4974333"/>
              <a:gd name="connsiteY2" fmla="*/ 496641 h 1775167"/>
              <a:gd name="connsiteX3" fmla="*/ 2963496 w 4974333"/>
              <a:gd name="connsiteY3" fmla="*/ 9161 h 1775167"/>
              <a:gd name="connsiteX4" fmla="*/ 2501479 w 4974333"/>
              <a:gd name="connsiteY4" fmla="*/ 274628 h 1775167"/>
              <a:gd name="connsiteX5" fmla="*/ 2108623 w 4974333"/>
              <a:gd name="connsiteY5" fmla="*/ 1389265 h 1775167"/>
              <a:gd name="connsiteX6" fmla="*/ 0 w 4974333"/>
              <a:gd name="connsiteY6" fmla="*/ 1773070 h 1775167"/>
              <a:gd name="connsiteX0" fmla="*/ 4974333 w 4974333"/>
              <a:gd name="connsiteY0" fmla="*/ 1777312 h 1782616"/>
              <a:gd name="connsiteX1" fmla="*/ 3697683 w 4974333"/>
              <a:gd name="connsiteY1" fmla="*/ 1594276 h 1782616"/>
              <a:gd name="connsiteX2" fmla="*/ 3398044 w 4974333"/>
              <a:gd name="connsiteY2" fmla="*/ 504090 h 1782616"/>
              <a:gd name="connsiteX3" fmla="*/ 3189599 w 4974333"/>
              <a:gd name="connsiteY3" fmla="*/ 8707 h 1782616"/>
              <a:gd name="connsiteX4" fmla="*/ 2501479 w 4974333"/>
              <a:gd name="connsiteY4" fmla="*/ 282077 h 1782616"/>
              <a:gd name="connsiteX5" fmla="*/ 2108623 w 4974333"/>
              <a:gd name="connsiteY5" fmla="*/ 1396714 h 1782616"/>
              <a:gd name="connsiteX6" fmla="*/ 0 w 4974333"/>
              <a:gd name="connsiteY6" fmla="*/ 1780519 h 1782616"/>
              <a:gd name="connsiteX0" fmla="*/ 4974333 w 4974333"/>
              <a:gd name="connsiteY0" fmla="*/ 1777312 h 1782616"/>
              <a:gd name="connsiteX1" fmla="*/ 3697683 w 4974333"/>
              <a:gd name="connsiteY1" fmla="*/ 1594276 h 1782616"/>
              <a:gd name="connsiteX2" fmla="*/ 3398044 w 4974333"/>
              <a:gd name="connsiteY2" fmla="*/ 504090 h 1782616"/>
              <a:gd name="connsiteX3" fmla="*/ 3189599 w 4974333"/>
              <a:gd name="connsiteY3" fmla="*/ 8707 h 1782616"/>
              <a:gd name="connsiteX4" fmla="*/ 2501479 w 4974333"/>
              <a:gd name="connsiteY4" fmla="*/ 282077 h 1782616"/>
              <a:gd name="connsiteX5" fmla="*/ 2108623 w 4974333"/>
              <a:gd name="connsiteY5" fmla="*/ 1396714 h 1782616"/>
              <a:gd name="connsiteX6" fmla="*/ 0 w 4974333"/>
              <a:gd name="connsiteY6" fmla="*/ 1780519 h 1782616"/>
              <a:gd name="connsiteX0" fmla="*/ 4974333 w 4974333"/>
              <a:gd name="connsiteY0" fmla="*/ 1774467 h 1779771"/>
              <a:gd name="connsiteX1" fmla="*/ 3697683 w 4974333"/>
              <a:gd name="connsiteY1" fmla="*/ 1591431 h 1779771"/>
              <a:gd name="connsiteX2" fmla="*/ 3398044 w 4974333"/>
              <a:gd name="connsiteY2" fmla="*/ 501245 h 1779771"/>
              <a:gd name="connsiteX3" fmla="*/ 3189599 w 4974333"/>
              <a:gd name="connsiteY3" fmla="*/ 5862 h 1779771"/>
              <a:gd name="connsiteX4" fmla="*/ 2636180 w 4974333"/>
              <a:gd name="connsiteY4" fmla="*/ 306890 h 1779771"/>
              <a:gd name="connsiteX5" fmla="*/ 2108623 w 4974333"/>
              <a:gd name="connsiteY5" fmla="*/ 1393869 h 1779771"/>
              <a:gd name="connsiteX6" fmla="*/ 0 w 4974333"/>
              <a:gd name="connsiteY6" fmla="*/ 1777674 h 1779771"/>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36180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36180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79477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83231 h 1788535"/>
              <a:gd name="connsiteX1" fmla="*/ 3697683 w 4974333"/>
              <a:gd name="connsiteY1" fmla="*/ 1600195 h 1788535"/>
              <a:gd name="connsiteX2" fmla="*/ 3398044 w 4974333"/>
              <a:gd name="connsiteY2" fmla="*/ 510009 h 1788535"/>
              <a:gd name="connsiteX3" fmla="*/ 3189599 w 4974333"/>
              <a:gd name="connsiteY3" fmla="*/ 14626 h 1788535"/>
              <a:gd name="connsiteX4" fmla="*/ 2679477 w 4974333"/>
              <a:gd name="connsiteY4" fmla="*/ 315654 h 1788535"/>
              <a:gd name="connsiteX5" fmla="*/ 1988355 w 4974333"/>
              <a:gd name="connsiteY5" fmla="*/ 1303852 h 1788535"/>
              <a:gd name="connsiteX6" fmla="*/ 0 w 4974333"/>
              <a:gd name="connsiteY6" fmla="*/ 1786438 h 1788535"/>
              <a:gd name="connsiteX0" fmla="*/ 4974333 w 4974333"/>
              <a:gd name="connsiteY0" fmla="*/ 1773910 h 1779214"/>
              <a:gd name="connsiteX1" fmla="*/ 3697683 w 4974333"/>
              <a:gd name="connsiteY1" fmla="*/ 1590874 h 1779214"/>
              <a:gd name="connsiteX2" fmla="*/ 3398044 w 4974333"/>
              <a:gd name="connsiteY2" fmla="*/ 500688 h 1779214"/>
              <a:gd name="connsiteX3" fmla="*/ 3189599 w 4974333"/>
              <a:gd name="connsiteY3" fmla="*/ 5305 h 1779214"/>
              <a:gd name="connsiteX4" fmla="*/ 2679477 w 4974333"/>
              <a:gd name="connsiteY4" fmla="*/ 306333 h 1779214"/>
              <a:gd name="connsiteX5" fmla="*/ 1767062 w 4974333"/>
              <a:gd name="connsiteY5" fmla="*/ 1298483 h 1779214"/>
              <a:gd name="connsiteX6" fmla="*/ 0 w 4974333"/>
              <a:gd name="connsiteY6" fmla="*/ 1777117 h 1779214"/>
              <a:gd name="connsiteX0" fmla="*/ 4974333 w 4974333"/>
              <a:gd name="connsiteY0" fmla="*/ 1779875 h 1785179"/>
              <a:gd name="connsiteX1" fmla="*/ 3697683 w 4974333"/>
              <a:gd name="connsiteY1" fmla="*/ 1596839 h 1785179"/>
              <a:gd name="connsiteX2" fmla="*/ 3398044 w 4974333"/>
              <a:gd name="connsiteY2" fmla="*/ 506653 h 1785179"/>
              <a:gd name="connsiteX3" fmla="*/ 3189599 w 4974333"/>
              <a:gd name="connsiteY3" fmla="*/ 11270 h 1785179"/>
              <a:gd name="connsiteX4" fmla="*/ 2698719 w 4974333"/>
              <a:gd name="connsiteY4" fmla="*/ 256980 h 1785179"/>
              <a:gd name="connsiteX5" fmla="*/ 1767062 w 4974333"/>
              <a:gd name="connsiteY5" fmla="*/ 1304448 h 1785179"/>
              <a:gd name="connsiteX6" fmla="*/ 0 w 4974333"/>
              <a:gd name="connsiteY6" fmla="*/ 1783082 h 1785179"/>
              <a:gd name="connsiteX0" fmla="*/ 4974333 w 4974333"/>
              <a:gd name="connsiteY0" fmla="*/ 1795019 h 1800323"/>
              <a:gd name="connsiteX1" fmla="*/ 3697683 w 4974333"/>
              <a:gd name="connsiteY1" fmla="*/ 1611983 h 1800323"/>
              <a:gd name="connsiteX2" fmla="*/ 3398044 w 4974333"/>
              <a:gd name="connsiteY2" fmla="*/ 521797 h 1800323"/>
              <a:gd name="connsiteX3" fmla="*/ 3189599 w 4974333"/>
              <a:gd name="connsiteY3" fmla="*/ 26414 h 1800323"/>
              <a:gd name="connsiteX4" fmla="*/ 2698719 w 4974333"/>
              <a:gd name="connsiteY4" fmla="*/ 272124 h 1800323"/>
              <a:gd name="connsiteX5" fmla="*/ 1767062 w 4974333"/>
              <a:gd name="connsiteY5" fmla="*/ 1319592 h 1800323"/>
              <a:gd name="connsiteX6" fmla="*/ 0 w 4974333"/>
              <a:gd name="connsiteY6" fmla="*/ 1798226 h 1800323"/>
              <a:gd name="connsiteX0" fmla="*/ 4974333 w 4974333"/>
              <a:gd name="connsiteY0" fmla="*/ 1795019 h 1798226"/>
              <a:gd name="connsiteX1" fmla="*/ 3673630 w 4974333"/>
              <a:gd name="connsiteY1" fmla="*/ 1410470 h 1798226"/>
              <a:gd name="connsiteX2" fmla="*/ 3398044 w 4974333"/>
              <a:gd name="connsiteY2" fmla="*/ 521797 h 1798226"/>
              <a:gd name="connsiteX3" fmla="*/ 3189599 w 4974333"/>
              <a:gd name="connsiteY3" fmla="*/ 26414 h 1798226"/>
              <a:gd name="connsiteX4" fmla="*/ 2698719 w 4974333"/>
              <a:gd name="connsiteY4" fmla="*/ 272124 h 1798226"/>
              <a:gd name="connsiteX5" fmla="*/ 1767062 w 4974333"/>
              <a:gd name="connsiteY5" fmla="*/ 1319592 h 1798226"/>
              <a:gd name="connsiteX6" fmla="*/ 0 w 4974333"/>
              <a:gd name="connsiteY6" fmla="*/ 1798226 h 1798226"/>
              <a:gd name="connsiteX0" fmla="*/ 4339319 w 4339319"/>
              <a:gd name="connsiteY0" fmla="*/ 1802921 h 1803273"/>
              <a:gd name="connsiteX1" fmla="*/ 3673630 w 4339319"/>
              <a:gd name="connsiteY1" fmla="*/ 1410470 h 1803273"/>
              <a:gd name="connsiteX2" fmla="*/ 3398044 w 4339319"/>
              <a:gd name="connsiteY2" fmla="*/ 521797 h 1803273"/>
              <a:gd name="connsiteX3" fmla="*/ 3189599 w 4339319"/>
              <a:gd name="connsiteY3" fmla="*/ 26414 h 1803273"/>
              <a:gd name="connsiteX4" fmla="*/ 2698719 w 4339319"/>
              <a:gd name="connsiteY4" fmla="*/ 272124 h 1803273"/>
              <a:gd name="connsiteX5" fmla="*/ 1767062 w 4339319"/>
              <a:gd name="connsiteY5" fmla="*/ 1319592 h 1803273"/>
              <a:gd name="connsiteX6" fmla="*/ 0 w 4339319"/>
              <a:gd name="connsiteY6" fmla="*/ 1798226 h 1803273"/>
              <a:gd name="connsiteX0" fmla="*/ 4339319 w 4339319"/>
              <a:gd name="connsiteY0" fmla="*/ 1802921 h 1803273"/>
              <a:gd name="connsiteX1" fmla="*/ 3673630 w 4339319"/>
              <a:gd name="connsiteY1" fmla="*/ 1410470 h 1803273"/>
              <a:gd name="connsiteX2" fmla="*/ 3398044 w 4339319"/>
              <a:gd name="connsiteY2" fmla="*/ 521797 h 1803273"/>
              <a:gd name="connsiteX3" fmla="*/ 3189599 w 4339319"/>
              <a:gd name="connsiteY3" fmla="*/ 26414 h 1803273"/>
              <a:gd name="connsiteX4" fmla="*/ 2698719 w 4339319"/>
              <a:gd name="connsiteY4" fmla="*/ 272124 h 1803273"/>
              <a:gd name="connsiteX5" fmla="*/ 1767062 w 4339319"/>
              <a:gd name="connsiteY5" fmla="*/ 1319592 h 1803273"/>
              <a:gd name="connsiteX6" fmla="*/ 0 w 4339319"/>
              <a:gd name="connsiteY6" fmla="*/ 1798226 h 1803273"/>
              <a:gd name="connsiteX0" fmla="*/ 4166133 w 4166133"/>
              <a:gd name="connsiteY0" fmla="*/ 1802921 h 1803273"/>
              <a:gd name="connsiteX1" fmla="*/ 3673630 w 4166133"/>
              <a:gd name="connsiteY1" fmla="*/ 1410470 h 1803273"/>
              <a:gd name="connsiteX2" fmla="*/ 3398044 w 4166133"/>
              <a:gd name="connsiteY2" fmla="*/ 521797 h 1803273"/>
              <a:gd name="connsiteX3" fmla="*/ 3189599 w 4166133"/>
              <a:gd name="connsiteY3" fmla="*/ 26414 h 1803273"/>
              <a:gd name="connsiteX4" fmla="*/ 2698719 w 4166133"/>
              <a:gd name="connsiteY4" fmla="*/ 272124 h 1803273"/>
              <a:gd name="connsiteX5" fmla="*/ 1767062 w 4166133"/>
              <a:gd name="connsiteY5" fmla="*/ 1319592 h 1803273"/>
              <a:gd name="connsiteX6" fmla="*/ 0 w 4166133"/>
              <a:gd name="connsiteY6" fmla="*/ 1798226 h 1803273"/>
              <a:gd name="connsiteX0" fmla="*/ 4166133 w 4166133"/>
              <a:gd name="connsiteY0" fmla="*/ 1802921 h 1802921"/>
              <a:gd name="connsiteX1" fmla="*/ 3673630 w 4166133"/>
              <a:gd name="connsiteY1" fmla="*/ 1410470 h 1802921"/>
              <a:gd name="connsiteX2" fmla="*/ 3398044 w 4166133"/>
              <a:gd name="connsiteY2" fmla="*/ 521797 h 1802921"/>
              <a:gd name="connsiteX3" fmla="*/ 3189599 w 4166133"/>
              <a:gd name="connsiteY3" fmla="*/ 26414 h 1802921"/>
              <a:gd name="connsiteX4" fmla="*/ 2698719 w 4166133"/>
              <a:gd name="connsiteY4" fmla="*/ 272124 h 1802921"/>
              <a:gd name="connsiteX5" fmla="*/ 1767062 w 4166133"/>
              <a:gd name="connsiteY5" fmla="*/ 1319592 h 1802921"/>
              <a:gd name="connsiteX6" fmla="*/ 0 w 4166133"/>
              <a:gd name="connsiteY6"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492634 w 4166133"/>
              <a:gd name="connsiteY3" fmla="*/ 933883 h 1802921"/>
              <a:gd name="connsiteX4" fmla="*/ 3398044 w 4166133"/>
              <a:gd name="connsiteY4" fmla="*/ 521797 h 1802921"/>
              <a:gd name="connsiteX5" fmla="*/ 3189599 w 4166133"/>
              <a:gd name="connsiteY5" fmla="*/ 26414 h 1802921"/>
              <a:gd name="connsiteX6" fmla="*/ 2698719 w 4166133"/>
              <a:gd name="connsiteY6" fmla="*/ 272124 h 1802921"/>
              <a:gd name="connsiteX7" fmla="*/ 1767062 w 4166133"/>
              <a:gd name="connsiteY7" fmla="*/ 1319592 h 1802921"/>
              <a:gd name="connsiteX8" fmla="*/ 0 w 4166133"/>
              <a:gd name="connsiteY8"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511878 w 4166133"/>
              <a:gd name="connsiteY3" fmla="*/ 933883 h 1802921"/>
              <a:gd name="connsiteX4" fmla="*/ 3398044 w 4166133"/>
              <a:gd name="connsiteY4" fmla="*/ 521797 h 1802921"/>
              <a:gd name="connsiteX5" fmla="*/ 3189599 w 4166133"/>
              <a:gd name="connsiteY5" fmla="*/ 26414 h 1802921"/>
              <a:gd name="connsiteX6" fmla="*/ 2698719 w 4166133"/>
              <a:gd name="connsiteY6" fmla="*/ 272124 h 1802921"/>
              <a:gd name="connsiteX7" fmla="*/ 1767062 w 4166133"/>
              <a:gd name="connsiteY7" fmla="*/ 1319592 h 1802921"/>
              <a:gd name="connsiteX8" fmla="*/ 0 w 4166133"/>
              <a:gd name="connsiteY8" fmla="*/ 1798226 h 1802921"/>
              <a:gd name="connsiteX0" fmla="*/ 4166133 w 4166133"/>
              <a:gd name="connsiteY0" fmla="*/ 1645833 h 1645833"/>
              <a:gd name="connsiteX1" fmla="*/ 3848628 w 4166133"/>
              <a:gd name="connsiteY1" fmla="*/ 1543334 h 1645833"/>
              <a:gd name="connsiteX2" fmla="*/ 3673630 w 4166133"/>
              <a:gd name="connsiteY2" fmla="*/ 1253382 h 1645833"/>
              <a:gd name="connsiteX3" fmla="*/ 3511878 w 4166133"/>
              <a:gd name="connsiteY3" fmla="*/ 776795 h 1645833"/>
              <a:gd name="connsiteX4" fmla="*/ 3398044 w 4166133"/>
              <a:gd name="connsiteY4" fmla="*/ 364709 h 1645833"/>
              <a:gd name="connsiteX5" fmla="*/ 3204031 w 4166133"/>
              <a:gd name="connsiteY5" fmla="*/ 55034 h 1645833"/>
              <a:gd name="connsiteX6" fmla="*/ 2698719 w 4166133"/>
              <a:gd name="connsiteY6" fmla="*/ 115036 h 1645833"/>
              <a:gd name="connsiteX7" fmla="*/ 1767062 w 4166133"/>
              <a:gd name="connsiteY7" fmla="*/ 1162504 h 1645833"/>
              <a:gd name="connsiteX8" fmla="*/ 0 w 4166133"/>
              <a:gd name="connsiteY8" fmla="*/ 1641138 h 1645833"/>
              <a:gd name="connsiteX0" fmla="*/ 4166133 w 4166133"/>
              <a:gd name="connsiteY0" fmla="*/ 1660534 h 1660534"/>
              <a:gd name="connsiteX1" fmla="*/ 3848628 w 4166133"/>
              <a:gd name="connsiteY1" fmla="*/ 1558035 h 1660534"/>
              <a:gd name="connsiteX2" fmla="*/ 3673630 w 4166133"/>
              <a:gd name="connsiteY2" fmla="*/ 1268083 h 1660534"/>
              <a:gd name="connsiteX3" fmla="*/ 3511878 w 4166133"/>
              <a:gd name="connsiteY3" fmla="*/ 791496 h 1660534"/>
              <a:gd name="connsiteX4" fmla="*/ 3398044 w 4166133"/>
              <a:gd name="connsiteY4" fmla="*/ 379410 h 1660534"/>
              <a:gd name="connsiteX5" fmla="*/ 3204031 w 4166133"/>
              <a:gd name="connsiteY5" fmla="*/ 69735 h 1660534"/>
              <a:gd name="connsiteX6" fmla="*/ 2698719 w 4166133"/>
              <a:gd name="connsiteY6" fmla="*/ 129737 h 1660534"/>
              <a:gd name="connsiteX7" fmla="*/ 1767062 w 4166133"/>
              <a:gd name="connsiteY7" fmla="*/ 1177205 h 1660534"/>
              <a:gd name="connsiteX8" fmla="*/ 0 w 4166133"/>
              <a:gd name="connsiteY8" fmla="*/ 1655839 h 1660534"/>
              <a:gd name="connsiteX0" fmla="*/ 4166133 w 4166133"/>
              <a:gd name="connsiteY0" fmla="*/ 1654450 h 1654450"/>
              <a:gd name="connsiteX1" fmla="*/ 3848628 w 4166133"/>
              <a:gd name="connsiteY1" fmla="*/ 1551951 h 1654450"/>
              <a:gd name="connsiteX2" fmla="*/ 3673630 w 4166133"/>
              <a:gd name="connsiteY2" fmla="*/ 1261999 h 1654450"/>
              <a:gd name="connsiteX3" fmla="*/ 3511878 w 4166133"/>
              <a:gd name="connsiteY3" fmla="*/ 785412 h 1654450"/>
              <a:gd name="connsiteX4" fmla="*/ 3398044 w 4166133"/>
              <a:gd name="connsiteY4" fmla="*/ 373326 h 1654450"/>
              <a:gd name="connsiteX5" fmla="*/ 3204031 w 4166133"/>
              <a:gd name="connsiteY5" fmla="*/ 63651 h 1654450"/>
              <a:gd name="connsiteX6" fmla="*/ 2698719 w 4166133"/>
              <a:gd name="connsiteY6" fmla="*/ 123653 h 1654450"/>
              <a:gd name="connsiteX7" fmla="*/ 1848844 w 4166133"/>
              <a:gd name="connsiteY7" fmla="*/ 1068389 h 1654450"/>
              <a:gd name="connsiteX8" fmla="*/ 0 w 4166133"/>
              <a:gd name="connsiteY8" fmla="*/ 1649755 h 1654450"/>
              <a:gd name="connsiteX0" fmla="*/ 4166133 w 4166133"/>
              <a:gd name="connsiteY0" fmla="*/ 1642808 h 1642808"/>
              <a:gd name="connsiteX1" fmla="*/ 3848628 w 4166133"/>
              <a:gd name="connsiteY1" fmla="*/ 1540309 h 1642808"/>
              <a:gd name="connsiteX2" fmla="*/ 3673630 w 4166133"/>
              <a:gd name="connsiteY2" fmla="*/ 1250357 h 1642808"/>
              <a:gd name="connsiteX3" fmla="*/ 3511878 w 4166133"/>
              <a:gd name="connsiteY3" fmla="*/ 773770 h 1642808"/>
              <a:gd name="connsiteX4" fmla="*/ 3398044 w 4166133"/>
              <a:gd name="connsiteY4" fmla="*/ 361684 h 1642808"/>
              <a:gd name="connsiteX5" fmla="*/ 3204031 w 4166133"/>
              <a:gd name="connsiteY5" fmla="*/ 52009 h 1642808"/>
              <a:gd name="connsiteX6" fmla="*/ 2698719 w 4166133"/>
              <a:gd name="connsiteY6" fmla="*/ 112011 h 1642808"/>
              <a:gd name="connsiteX7" fmla="*/ 1848844 w 4166133"/>
              <a:gd name="connsiteY7" fmla="*/ 1056747 h 1642808"/>
              <a:gd name="connsiteX8" fmla="*/ 0 w 4166133"/>
              <a:gd name="connsiteY8" fmla="*/ 1638113 h 1642808"/>
              <a:gd name="connsiteX0" fmla="*/ 4166133 w 4166133"/>
              <a:gd name="connsiteY0" fmla="*/ 1645259 h 1645259"/>
              <a:gd name="connsiteX1" fmla="*/ 3848628 w 4166133"/>
              <a:gd name="connsiteY1" fmla="*/ 1542760 h 1645259"/>
              <a:gd name="connsiteX2" fmla="*/ 3673630 w 4166133"/>
              <a:gd name="connsiteY2" fmla="*/ 1252808 h 1645259"/>
              <a:gd name="connsiteX3" fmla="*/ 3511878 w 4166133"/>
              <a:gd name="connsiteY3" fmla="*/ 776221 h 1645259"/>
              <a:gd name="connsiteX4" fmla="*/ 3398044 w 4166133"/>
              <a:gd name="connsiteY4" fmla="*/ 364135 h 1645259"/>
              <a:gd name="connsiteX5" fmla="*/ 3204031 w 4166133"/>
              <a:gd name="connsiteY5" fmla="*/ 54460 h 1645259"/>
              <a:gd name="connsiteX6" fmla="*/ 2698719 w 4166133"/>
              <a:gd name="connsiteY6" fmla="*/ 114462 h 1645259"/>
              <a:gd name="connsiteX7" fmla="*/ 1848844 w 4166133"/>
              <a:gd name="connsiteY7" fmla="*/ 1059198 h 1645259"/>
              <a:gd name="connsiteX8" fmla="*/ 0 w 4166133"/>
              <a:gd name="connsiteY8" fmla="*/ 1640564 h 1645259"/>
              <a:gd name="connsiteX0" fmla="*/ 4166133 w 4166133"/>
              <a:gd name="connsiteY0" fmla="*/ 1661012 h 1661012"/>
              <a:gd name="connsiteX1" fmla="*/ 3848628 w 4166133"/>
              <a:gd name="connsiteY1" fmla="*/ 1558513 h 1661012"/>
              <a:gd name="connsiteX2" fmla="*/ 3673630 w 4166133"/>
              <a:gd name="connsiteY2" fmla="*/ 1268561 h 1661012"/>
              <a:gd name="connsiteX3" fmla="*/ 3511878 w 4166133"/>
              <a:gd name="connsiteY3" fmla="*/ 791974 h 1661012"/>
              <a:gd name="connsiteX4" fmla="*/ 3398044 w 4166133"/>
              <a:gd name="connsiteY4" fmla="*/ 379888 h 1661012"/>
              <a:gd name="connsiteX5" fmla="*/ 3204031 w 4166133"/>
              <a:gd name="connsiteY5" fmla="*/ 70213 h 1661012"/>
              <a:gd name="connsiteX6" fmla="*/ 2698719 w 4166133"/>
              <a:gd name="connsiteY6" fmla="*/ 130215 h 1661012"/>
              <a:gd name="connsiteX7" fmla="*/ 1699712 w 4166133"/>
              <a:gd name="connsiteY7" fmla="*/ 1185586 h 1661012"/>
              <a:gd name="connsiteX8" fmla="*/ 0 w 4166133"/>
              <a:gd name="connsiteY8" fmla="*/ 1656317 h 1661012"/>
              <a:gd name="connsiteX0" fmla="*/ 4166133 w 4166133"/>
              <a:gd name="connsiteY0" fmla="*/ 1644726 h 1644726"/>
              <a:gd name="connsiteX1" fmla="*/ 3848628 w 4166133"/>
              <a:gd name="connsiteY1" fmla="*/ 1542227 h 1644726"/>
              <a:gd name="connsiteX2" fmla="*/ 3673630 w 4166133"/>
              <a:gd name="connsiteY2" fmla="*/ 1252275 h 1644726"/>
              <a:gd name="connsiteX3" fmla="*/ 3511878 w 4166133"/>
              <a:gd name="connsiteY3" fmla="*/ 775688 h 1644726"/>
              <a:gd name="connsiteX4" fmla="*/ 3422098 w 4166133"/>
              <a:gd name="connsiteY4" fmla="*/ 335943 h 1644726"/>
              <a:gd name="connsiteX5" fmla="*/ 3204031 w 4166133"/>
              <a:gd name="connsiteY5" fmla="*/ 53927 h 1644726"/>
              <a:gd name="connsiteX6" fmla="*/ 2698719 w 4166133"/>
              <a:gd name="connsiteY6" fmla="*/ 113929 h 1644726"/>
              <a:gd name="connsiteX7" fmla="*/ 1699712 w 4166133"/>
              <a:gd name="connsiteY7" fmla="*/ 1169300 h 1644726"/>
              <a:gd name="connsiteX8" fmla="*/ 0 w 4166133"/>
              <a:gd name="connsiteY8" fmla="*/ 1640031 h 1644726"/>
              <a:gd name="connsiteX0" fmla="*/ 4166133 w 4166133"/>
              <a:gd name="connsiteY0" fmla="*/ 1644726 h 1644726"/>
              <a:gd name="connsiteX1" fmla="*/ 3848628 w 4166133"/>
              <a:gd name="connsiteY1" fmla="*/ 1542227 h 1644726"/>
              <a:gd name="connsiteX2" fmla="*/ 3673630 w 4166133"/>
              <a:gd name="connsiteY2" fmla="*/ 1252275 h 1644726"/>
              <a:gd name="connsiteX3" fmla="*/ 3511878 w 4166133"/>
              <a:gd name="connsiteY3" fmla="*/ 775688 h 1644726"/>
              <a:gd name="connsiteX4" fmla="*/ 3422098 w 4166133"/>
              <a:gd name="connsiteY4" fmla="*/ 335943 h 1644726"/>
              <a:gd name="connsiteX5" fmla="*/ 3204031 w 4166133"/>
              <a:gd name="connsiteY5" fmla="*/ 53927 h 1644726"/>
              <a:gd name="connsiteX6" fmla="*/ 2698719 w 4166133"/>
              <a:gd name="connsiteY6" fmla="*/ 113929 h 1644726"/>
              <a:gd name="connsiteX7" fmla="*/ 1699712 w 4166133"/>
              <a:gd name="connsiteY7" fmla="*/ 1169300 h 1644726"/>
              <a:gd name="connsiteX8" fmla="*/ 0 w 4166133"/>
              <a:gd name="connsiteY8" fmla="*/ 1640031 h 1644726"/>
              <a:gd name="connsiteX0" fmla="*/ 4166133 w 4166133"/>
              <a:gd name="connsiteY0" fmla="*/ 1653275 h 1653275"/>
              <a:gd name="connsiteX1" fmla="*/ 3848628 w 4166133"/>
              <a:gd name="connsiteY1" fmla="*/ 1550776 h 1653275"/>
              <a:gd name="connsiteX2" fmla="*/ 3673630 w 4166133"/>
              <a:gd name="connsiteY2" fmla="*/ 1260824 h 1653275"/>
              <a:gd name="connsiteX3" fmla="*/ 3511878 w 4166133"/>
              <a:gd name="connsiteY3" fmla="*/ 784237 h 1653275"/>
              <a:gd name="connsiteX4" fmla="*/ 3422098 w 4166133"/>
              <a:gd name="connsiteY4" fmla="*/ 344492 h 1653275"/>
              <a:gd name="connsiteX5" fmla="*/ 3218463 w 4166133"/>
              <a:gd name="connsiteY5" fmla="*/ 46671 h 1653275"/>
              <a:gd name="connsiteX6" fmla="*/ 2698719 w 4166133"/>
              <a:gd name="connsiteY6" fmla="*/ 122478 h 1653275"/>
              <a:gd name="connsiteX7" fmla="*/ 1699712 w 4166133"/>
              <a:gd name="connsiteY7" fmla="*/ 1177849 h 1653275"/>
              <a:gd name="connsiteX8" fmla="*/ 0 w 4166133"/>
              <a:gd name="connsiteY8" fmla="*/ 1648580 h 1653275"/>
              <a:gd name="connsiteX0" fmla="*/ 4166133 w 4166133"/>
              <a:gd name="connsiteY0" fmla="*/ 1665501 h 1665501"/>
              <a:gd name="connsiteX1" fmla="*/ 3848628 w 4166133"/>
              <a:gd name="connsiteY1" fmla="*/ 1563002 h 1665501"/>
              <a:gd name="connsiteX2" fmla="*/ 3673630 w 4166133"/>
              <a:gd name="connsiteY2" fmla="*/ 1273050 h 1665501"/>
              <a:gd name="connsiteX3" fmla="*/ 3511878 w 4166133"/>
              <a:gd name="connsiteY3" fmla="*/ 796463 h 1665501"/>
              <a:gd name="connsiteX4" fmla="*/ 3422098 w 4166133"/>
              <a:gd name="connsiteY4" fmla="*/ 356718 h 1665501"/>
              <a:gd name="connsiteX5" fmla="*/ 3218463 w 4166133"/>
              <a:gd name="connsiteY5" fmla="*/ 58897 h 1665501"/>
              <a:gd name="connsiteX6" fmla="*/ 2698719 w 4166133"/>
              <a:gd name="connsiteY6" fmla="*/ 134704 h 1665501"/>
              <a:gd name="connsiteX7" fmla="*/ 1699712 w 4166133"/>
              <a:gd name="connsiteY7" fmla="*/ 1190075 h 1665501"/>
              <a:gd name="connsiteX8" fmla="*/ 0 w 4166133"/>
              <a:gd name="connsiteY8" fmla="*/ 1660806 h 1665501"/>
              <a:gd name="connsiteX0" fmla="*/ 4166133 w 4166133"/>
              <a:gd name="connsiteY0" fmla="*/ 1656768 h 1656768"/>
              <a:gd name="connsiteX1" fmla="*/ 3848628 w 4166133"/>
              <a:gd name="connsiteY1" fmla="*/ 1554269 h 1656768"/>
              <a:gd name="connsiteX2" fmla="*/ 3673630 w 4166133"/>
              <a:gd name="connsiteY2" fmla="*/ 1264317 h 1656768"/>
              <a:gd name="connsiteX3" fmla="*/ 3511878 w 4166133"/>
              <a:gd name="connsiteY3" fmla="*/ 787730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11878 w 4166133"/>
              <a:gd name="connsiteY3" fmla="*/ 787730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83756 h 1683756"/>
              <a:gd name="connsiteX1" fmla="*/ 3848628 w 4166133"/>
              <a:gd name="connsiteY1" fmla="*/ 1581257 h 1683756"/>
              <a:gd name="connsiteX2" fmla="*/ 3673630 w 4166133"/>
              <a:gd name="connsiteY2" fmla="*/ 1291305 h 1683756"/>
              <a:gd name="connsiteX3" fmla="*/ 3531122 w 4166133"/>
              <a:gd name="connsiteY3" fmla="*/ 913499 h 1683756"/>
              <a:gd name="connsiteX4" fmla="*/ 3398045 w 4166133"/>
              <a:gd name="connsiteY4" fmla="*/ 430291 h 1683756"/>
              <a:gd name="connsiteX5" fmla="*/ 3218463 w 4166133"/>
              <a:gd name="connsiteY5" fmla="*/ 77152 h 1683756"/>
              <a:gd name="connsiteX6" fmla="*/ 2698719 w 4166133"/>
              <a:gd name="connsiteY6" fmla="*/ 152959 h 1683756"/>
              <a:gd name="connsiteX7" fmla="*/ 1699712 w 4166133"/>
              <a:gd name="connsiteY7" fmla="*/ 1208330 h 1683756"/>
              <a:gd name="connsiteX8" fmla="*/ 0 w 4166133"/>
              <a:gd name="connsiteY8" fmla="*/ 1679061 h 1683756"/>
              <a:gd name="connsiteX0" fmla="*/ 4166133 w 4166133"/>
              <a:gd name="connsiteY0" fmla="*/ 1695373 h 1695373"/>
              <a:gd name="connsiteX1" fmla="*/ 3848628 w 4166133"/>
              <a:gd name="connsiteY1" fmla="*/ 1592874 h 1695373"/>
              <a:gd name="connsiteX2" fmla="*/ 3673630 w 4166133"/>
              <a:gd name="connsiteY2" fmla="*/ 1302922 h 1695373"/>
              <a:gd name="connsiteX3" fmla="*/ 3531122 w 4166133"/>
              <a:gd name="connsiteY3" fmla="*/ 925116 h 1695373"/>
              <a:gd name="connsiteX4" fmla="*/ 3398045 w 4166133"/>
              <a:gd name="connsiteY4" fmla="*/ 441908 h 1695373"/>
              <a:gd name="connsiteX5" fmla="*/ 3218463 w 4166133"/>
              <a:gd name="connsiteY5" fmla="*/ 88769 h 1695373"/>
              <a:gd name="connsiteX6" fmla="*/ 2698719 w 4166133"/>
              <a:gd name="connsiteY6" fmla="*/ 164576 h 1695373"/>
              <a:gd name="connsiteX7" fmla="*/ 1699712 w 4166133"/>
              <a:gd name="connsiteY7" fmla="*/ 1219947 h 1695373"/>
              <a:gd name="connsiteX8" fmla="*/ 0 w 4166133"/>
              <a:gd name="connsiteY8" fmla="*/ 1690678 h 1695373"/>
              <a:gd name="connsiteX0" fmla="*/ 4166133 w 4166133"/>
              <a:gd name="connsiteY0" fmla="*/ 1644295 h 1644295"/>
              <a:gd name="connsiteX1" fmla="*/ 3848628 w 4166133"/>
              <a:gd name="connsiteY1" fmla="*/ 1541796 h 1644295"/>
              <a:gd name="connsiteX2" fmla="*/ 3673630 w 4166133"/>
              <a:gd name="connsiteY2" fmla="*/ 1251844 h 1644295"/>
              <a:gd name="connsiteX3" fmla="*/ 3531122 w 4166133"/>
              <a:gd name="connsiteY3" fmla="*/ 874038 h 1644295"/>
              <a:gd name="connsiteX4" fmla="*/ 3398045 w 4166133"/>
              <a:gd name="connsiteY4" fmla="*/ 390830 h 1644295"/>
              <a:gd name="connsiteX5" fmla="*/ 3281002 w 4166133"/>
              <a:gd name="connsiteY5" fmla="*/ 124619 h 1644295"/>
              <a:gd name="connsiteX6" fmla="*/ 2698719 w 4166133"/>
              <a:gd name="connsiteY6" fmla="*/ 113498 h 1644295"/>
              <a:gd name="connsiteX7" fmla="*/ 1699712 w 4166133"/>
              <a:gd name="connsiteY7" fmla="*/ 1168869 h 1644295"/>
              <a:gd name="connsiteX8" fmla="*/ 0 w 4166133"/>
              <a:gd name="connsiteY8" fmla="*/ 1639600 h 1644295"/>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4210 h 1644210"/>
              <a:gd name="connsiteX1" fmla="*/ 3848628 w 4166133"/>
              <a:gd name="connsiteY1" fmla="*/ 1541711 h 1644210"/>
              <a:gd name="connsiteX2" fmla="*/ 3673630 w 4166133"/>
              <a:gd name="connsiteY2" fmla="*/ 1251759 h 1644210"/>
              <a:gd name="connsiteX3" fmla="*/ 3531122 w 4166133"/>
              <a:gd name="connsiteY3" fmla="*/ 873953 h 1644210"/>
              <a:gd name="connsiteX4" fmla="*/ 3398045 w 4166133"/>
              <a:gd name="connsiteY4" fmla="*/ 390745 h 1644210"/>
              <a:gd name="connsiteX5" fmla="*/ 3281002 w 4166133"/>
              <a:gd name="connsiteY5" fmla="*/ 124534 h 1644210"/>
              <a:gd name="connsiteX6" fmla="*/ 2698719 w 4166133"/>
              <a:gd name="connsiteY6" fmla="*/ 113413 h 1644210"/>
              <a:gd name="connsiteX7" fmla="*/ 1805548 w 4166133"/>
              <a:gd name="connsiteY7" fmla="*/ 1105564 h 1644210"/>
              <a:gd name="connsiteX8" fmla="*/ 0 w 4166133"/>
              <a:gd name="connsiteY8" fmla="*/ 1639515 h 1644210"/>
              <a:gd name="connsiteX0" fmla="*/ 4166133 w 4166133"/>
              <a:gd name="connsiteY0" fmla="*/ 1637801 h 1637801"/>
              <a:gd name="connsiteX1" fmla="*/ 3848628 w 4166133"/>
              <a:gd name="connsiteY1" fmla="*/ 1535302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9705"/>
              <a:gd name="connsiteX1" fmla="*/ 3848628 w 4166133"/>
              <a:gd name="connsiteY1" fmla="*/ 1535302 h 1639705"/>
              <a:gd name="connsiteX2" fmla="*/ 3673630 w 4166133"/>
              <a:gd name="connsiteY2" fmla="*/ 1245350 h 1639705"/>
              <a:gd name="connsiteX3" fmla="*/ 3531122 w 4166133"/>
              <a:gd name="connsiteY3" fmla="*/ 867544 h 1639705"/>
              <a:gd name="connsiteX4" fmla="*/ 3398045 w 4166133"/>
              <a:gd name="connsiteY4" fmla="*/ 384336 h 1639705"/>
              <a:gd name="connsiteX5" fmla="*/ 3281002 w 4166133"/>
              <a:gd name="connsiteY5" fmla="*/ 118125 h 1639705"/>
              <a:gd name="connsiteX6" fmla="*/ 2698719 w 4166133"/>
              <a:gd name="connsiteY6" fmla="*/ 107004 h 1639705"/>
              <a:gd name="connsiteX7" fmla="*/ 1781495 w 4166133"/>
              <a:gd name="connsiteY7" fmla="*/ 1000374 h 1639705"/>
              <a:gd name="connsiteX8" fmla="*/ 0 w 4166133"/>
              <a:gd name="connsiteY8" fmla="*/ 1633106 h 1639705"/>
              <a:gd name="connsiteX0" fmla="*/ 4166133 w 4166133"/>
              <a:gd name="connsiteY0" fmla="*/ 1637801 h 1637801"/>
              <a:gd name="connsiteX1" fmla="*/ 3848628 w 4166133"/>
              <a:gd name="connsiteY1" fmla="*/ 1535302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803519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803519 w 4166133"/>
              <a:gd name="connsiteY2" fmla="*/ 1245350 h 1637801"/>
              <a:gd name="connsiteX3" fmla="*/ 3632148 w 4166133"/>
              <a:gd name="connsiteY3" fmla="*/ 843836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04097 h 1604097"/>
              <a:gd name="connsiteX1" fmla="*/ 3997760 w 4166133"/>
              <a:gd name="connsiteY1" fmla="*/ 1521354 h 1604097"/>
              <a:gd name="connsiteX2" fmla="*/ 3803519 w 4166133"/>
              <a:gd name="connsiteY2" fmla="*/ 1211646 h 1604097"/>
              <a:gd name="connsiteX3" fmla="*/ 3632148 w 4166133"/>
              <a:gd name="connsiteY3" fmla="*/ 810132 h 1604097"/>
              <a:gd name="connsiteX4" fmla="*/ 3446153 w 4166133"/>
              <a:gd name="connsiteY4" fmla="*/ 350632 h 1604097"/>
              <a:gd name="connsiteX5" fmla="*/ 3281002 w 4166133"/>
              <a:gd name="connsiteY5" fmla="*/ 84421 h 1604097"/>
              <a:gd name="connsiteX6" fmla="*/ 2698719 w 4166133"/>
              <a:gd name="connsiteY6" fmla="*/ 73300 h 1604097"/>
              <a:gd name="connsiteX7" fmla="*/ 1781495 w 4166133"/>
              <a:gd name="connsiteY7" fmla="*/ 966670 h 1604097"/>
              <a:gd name="connsiteX8" fmla="*/ 0 w 4166133"/>
              <a:gd name="connsiteY8" fmla="*/ 1599402 h 1604097"/>
              <a:gd name="connsiteX0" fmla="*/ 4166133 w 4166133"/>
              <a:gd name="connsiteY0" fmla="*/ 1617361 h 1617361"/>
              <a:gd name="connsiteX1" fmla="*/ 3997760 w 4166133"/>
              <a:gd name="connsiteY1" fmla="*/ 1534618 h 1617361"/>
              <a:gd name="connsiteX2" fmla="*/ 3803519 w 4166133"/>
              <a:gd name="connsiteY2" fmla="*/ 1224910 h 1617361"/>
              <a:gd name="connsiteX3" fmla="*/ 3632148 w 4166133"/>
              <a:gd name="connsiteY3" fmla="*/ 823396 h 1617361"/>
              <a:gd name="connsiteX4" fmla="*/ 3446153 w 4166133"/>
              <a:gd name="connsiteY4" fmla="*/ 363896 h 1617361"/>
              <a:gd name="connsiteX5" fmla="*/ 3285813 w 4166133"/>
              <a:gd name="connsiteY5" fmla="*/ 66075 h 1617361"/>
              <a:gd name="connsiteX6" fmla="*/ 2698719 w 4166133"/>
              <a:gd name="connsiteY6" fmla="*/ 86564 h 1617361"/>
              <a:gd name="connsiteX7" fmla="*/ 1781495 w 4166133"/>
              <a:gd name="connsiteY7" fmla="*/ 979934 h 1617361"/>
              <a:gd name="connsiteX8" fmla="*/ 0 w 4166133"/>
              <a:gd name="connsiteY8" fmla="*/ 1612666 h 1617361"/>
              <a:gd name="connsiteX0" fmla="*/ 4166133 w 4166133"/>
              <a:gd name="connsiteY0" fmla="*/ 1639199 h 1639199"/>
              <a:gd name="connsiteX1" fmla="*/ 3997760 w 4166133"/>
              <a:gd name="connsiteY1" fmla="*/ 1556456 h 1639199"/>
              <a:gd name="connsiteX2" fmla="*/ 3803519 w 4166133"/>
              <a:gd name="connsiteY2" fmla="*/ 1246748 h 1639199"/>
              <a:gd name="connsiteX3" fmla="*/ 3632148 w 4166133"/>
              <a:gd name="connsiteY3" fmla="*/ 845234 h 1639199"/>
              <a:gd name="connsiteX4" fmla="*/ 3446153 w 4166133"/>
              <a:gd name="connsiteY4" fmla="*/ 385734 h 1639199"/>
              <a:gd name="connsiteX5" fmla="*/ 3285813 w 4166133"/>
              <a:gd name="connsiteY5" fmla="*/ 87913 h 1639199"/>
              <a:gd name="connsiteX6" fmla="*/ 2698719 w 4166133"/>
              <a:gd name="connsiteY6" fmla="*/ 108402 h 1639199"/>
              <a:gd name="connsiteX7" fmla="*/ 1781495 w 4166133"/>
              <a:gd name="connsiteY7" fmla="*/ 1001772 h 1639199"/>
              <a:gd name="connsiteX8" fmla="*/ 0 w 4166133"/>
              <a:gd name="connsiteY8" fmla="*/ 1634504 h 1639199"/>
              <a:gd name="connsiteX0" fmla="*/ 4166133 w 4166133"/>
              <a:gd name="connsiteY0" fmla="*/ 1617362 h 1617362"/>
              <a:gd name="connsiteX1" fmla="*/ 3997760 w 4166133"/>
              <a:gd name="connsiteY1" fmla="*/ 1534619 h 1617362"/>
              <a:gd name="connsiteX2" fmla="*/ 3803519 w 4166133"/>
              <a:gd name="connsiteY2" fmla="*/ 1224911 h 1617362"/>
              <a:gd name="connsiteX3" fmla="*/ 3632148 w 4166133"/>
              <a:gd name="connsiteY3" fmla="*/ 823397 h 1617362"/>
              <a:gd name="connsiteX4" fmla="*/ 3475017 w 4166133"/>
              <a:gd name="connsiteY4" fmla="*/ 363897 h 1617362"/>
              <a:gd name="connsiteX5" fmla="*/ 3285813 w 4166133"/>
              <a:gd name="connsiteY5" fmla="*/ 66076 h 1617362"/>
              <a:gd name="connsiteX6" fmla="*/ 2698719 w 4166133"/>
              <a:gd name="connsiteY6" fmla="*/ 86565 h 1617362"/>
              <a:gd name="connsiteX7" fmla="*/ 1781495 w 4166133"/>
              <a:gd name="connsiteY7" fmla="*/ 979935 h 1617362"/>
              <a:gd name="connsiteX8" fmla="*/ 0 w 4166133"/>
              <a:gd name="connsiteY8" fmla="*/ 1612667 h 1617362"/>
              <a:gd name="connsiteX0" fmla="*/ 4166133 w 4166133"/>
              <a:gd name="connsiteY0" fmla="*/ 1640681 h 1640681"/>
              <a:gd name="connsiteX1" fmla="*/ 3997760 w 4166133"/>
              <a:gd name="connsiteY1" fmla="*/ 1557938 h 1640681"/>
              <a:gd name="connsiteX2" fmla="*/ 3803519 w 4166133"/>
              <a:gd name="connsiteY2" fmla="*/ 1248230 h 1640681"/>
              <a:gd name="connsiteX3" fmla="*/ 3632148 w 4166133"/>
              <a:gd name="connsiteY3" fmla="*/ 846716 h 1640681"/>
              <a:gd name="connsiteX4" fmla="*/ 3475017 w 4166133"/>
              <a:gd name="connsiteY4" fmla="*/ 387216 h 1640681"/>
              <a:gd name="connsiteX5" fmla="*/ 3285813 w 4166133"/>
              <a:gd name="connsiteY5" fmla="*/ 89395 h 1640681"/>
              <a:gd name="connsiteX6" fmla="*/ 2698719 w 4166133"/>
              <a:gd name="connsiteY6" fmla="*/ 109884 h 1640681"/>
              <a:gd name="connsiteX7" fmla="*/ 1781495 w 4166133"/>
              <a:gd name="connsiteY7" fmla="*/ 1003254 h 1640681"/>
              <a:gd name="connsiteX8" fmla="*/ 0 w 4166133"/>
              <a:gd name="connsiteY8" fmla="*/ 1635986 h 1640681"/>
              <a:gd name="connsiteX0" fmla="*/ 4074730 w 4074730"/>
              <a:gd name="connsiteY0" fmla="*/ 1644632 h 1644632"/>
              <a:gd name="connsiteX1" fmla="*/ 3997760 w 4074730"/>
              <a:gd name="connsiteY1" fmla="*/ 1557938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17002 w 4017002"/>
              <a:gd name="connsiteY0" fmla="*/ 1616973 h 1637618"/>
              <a:gd name="connsiteX1" fmla="*/ 3930410 w 4017002"/>
              <a:gd name="connsiteY1" fmla="*/ 1490767 h 1637618"/>
              <a:gd name="connsiteX2" fmla="*/ 3803519 w 4017002"/>
              <a:gd name="connsiteY2" fmla="*/ 1248230 h 1637618"/>
              <a:gd name="connsiteX3" fmla="*/ 3632148 w 4017002"/>
              <a:gd name="connsiteY3" fmla="*/ 846716 h 1637618"/>
              <a:gd name="connsiteX4" fmla="*/ 3475017 w 4017002"/>
              <a:gd name="connsiteY4" fmla="*/ 387216 h 1637618"/>
              <a:gd name="connsiteX5" fmla="*/ 3285813 w 4017002"/>
              <a:gd name="connsiteY5" fmla="*/ 89395 h 1637618"/>
              <a:gd name="connsiteX6" fmla="*/ 2698719 w 4017002"/>
              <a:gd name="connsiteY6" fmla="*/ 109884 h 1637618"/>
              <a:gd name="connsiteX7" fmla="*/ 1781495 w 4017002"/>
              <a:gd name="connsiteY7" fmla="*/ 1003254 h 1637618"/>
              <a:gd name="connsiteX8" fmla="*/ 0 w 4017002"/>
              <a:gd name="connsiteY8" fmla="*/ 1635986 h 1637618"/>
              <a:gd name="connsiteX0" fmla="*/ 4113216 w 4113216"/>
              <a:gd name="connsiteY0" fmla="*/ 1656486 h 1656486"/>
              <a:gd name="connsiteX1" fmla="*/ 3930410 w 4113216"/>
              <a:gd name="connsiteY1" fmla="*/ 1490767 h 1656486"/>
              <a:gd name="connsiteX2" fmla="*/ 3803519 w 4113216"/>
              <a:gd name="connsiteY2" fmla="*/ 1248230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113216 w 4113216"/>
              <a:gd name="connsiteY0" fmla="*/ 1656486 h 1656486"/>
              <a:gd name="connsiteX1" fmla="*/ 3930410 w 4113216"/>
              <a:gd name="connsiteY1" fmla="*/ 1490767 h 1656486"/>
              <a:gd name="connsiteX2" fmla="*/ 3803519 w 4113216"/>
              <a:gd name="connsiteY2" fmla="*/ 1248230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113216 w 4113216"/>
              <a:gd name="connsiteY0" fmla="*/ 1656486 h 1656486"/>
              <a:gd name="connsiteX1" fmla="*/ 3930410 w 4113216"/>
              <a:gd name="connsiteY1" fmla="*/ 1490767 h 1656486"/>
              <a:gd name="connsiteX2" fmla="*/ 3784277 w 4113216"/>
              <a:gd name="connsiteY2" fmla="*/ 1232426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093974 w 4093974"/>
              <a:gd name="connsiteY0" fmla="*/ 1660438 h 1660438"/>
              <a:gd name="connsiteX1" fmla="*/ 3930410 w 4093974"/>
              <a:gd name="connsiteY1" fmla="*/ 1490767 h 1660438"/>
              <a:gd name="connsiteX2" fmla="*/ 3784277 w 4093974"/>
              <a:gd name="connsiteY2" fmla="*/ 1232426 h 1660438"/>
              <a:gd name="connsiteX3" fmla="*/ 3632148 w 4093974"/>
              <a:gd name="connsiteY3" fmla="*/ 846716 h 1660438"/>
              <a:gd name="connsiteX4" fmla="*/ 3475017 w 4093974"/>
              <a:gd name="connsiteY4" fmla="*/ 387216 h 1660438"/>
              <a:gd name="connsiteX5" fmla="*/ 3285813 w 4093974"/>
              <a:gd name="connsiteY5" fmla="*/ 89395 h 1660438"/>
              <a:gd name="connsiteX6" fmla="*/ 2698719 w 4093974"/>
              <a:gd name="connsiteY6" fmla="*/ 109884 h 1660438"/>
              <a:gd name="connsiteX7" fmla="*/ 1781495 w 4093974"/>
              <a:gd name="connsiteY7" fmla="*/ 1003254 h 1660438"/>
              <a:gd name="connsiteX8" fmla="*/ 0 w 4093974"/>
              <a:gd name="connsiteY8" fmla="*/ 1635986 h 1660438"/>
              <a:gd name="connsiteX0" fmla="*/ 4093974 w 4093974"/>
              <a:gd name="connsiteY0" fmla="*/ 1660438 h 1660438"/>
              <a:gd name="connsiteX1" fmla="*/ 3930410 w 4093974"/>
              <a:gd name="connsiteY1" fmla="*/ 1490767 h 1660438"/>
              <a:gd name="connsiteX2" fmla="*/ 3784277 w 4093974"/>
              <a:gd name="connsiteY2" fmla="*/ 1232426 h 1660438"/>
              <a:gd name="connsiteX3" fmla="*/ 3632148 w 4093974"/>
              <a:gd name="connsiteY3" fmla="*/ 846716 h 1660438"/>
              <a:gd name="connsiteX4" fmla="*/ 3475017 w 4093974"/>
              <a:gd name="connsiteY4" fmla="*/ 387216 h 1660438"/>
              <a:gd name="connsiteX5" fmla="*/ 3285813 w 4093974"/>
              <a:gd name="connsiteY5" fmla="*/ 89395 h 1660438"/>
              <a:gd name="connsiteX6" fmla="*/ 2698719 w 4093974"/>
              <a:gd name="connsiteY6" fmla="*/ 109884 h 1660438"/>
              <a:gd name="connsiteX7" fmla="*/ 1781495 w 4093974"/>
              <a:gd name="connsiteY7" fmla="*/ 1003254 h 1660438"/>
              <a:gd name="connsiteX8" fmla="*/ 0 w 4093974"/>
              <a:gd name="connsiteY8" fmla="*/ 1635986 h 1660438"/>
              <a:gd name="connsiteX0" fmla="*/ 4348942 w 4348942"/>
              <a:gd name="connsiteY0" fmla="*/ 1660438 h 1660438"/>
              <a:gd name="connsiteX1" fmla="*/ 4185378 w 4348942"/>
              <a:gd name="connsiteY1" fmla="*/ 1490767 h 1660438"/>
              <a:gd name="connsiteX2" fmla="*/ 4039245 w 4348942"/>
              <a:gd name="connsiteY2" fmla="*/ 1232426 h 1660438"/>
              <a:gd name="connsiteX3" fmla="*/ 3887116 w 4348942"/>
              <a:gd name="connsiteY3" fmla="*/ 846716 h 1660438"/>
              <a:gd name="connsiteX4" fmla="*/ 3729985 w 4348942"/>
              <a:gd name="connsiteY4" fmla="*/ 387216 h 1660438"/>
              <a:gd name="connsiteX5" fmla="*/ 3540781 w 4348942"/>
              <a:gd name="connsiteY5" fmla="*/ 89395 h 1660438"/>
              <a:gd name="connsiteX6" fmla="*/ 2953687 w 4348942"/>
              <a:gd name="connsiteY6" fmla="*/ 109884 h 1660438"/>
              <a:gd name="connsiteX7" fmla="*/ 2036463 w 4348942"/>
              <a:gd name="connsiteY7" fmla="*/ 1003254 h 1660438"/>
              <a:gd name="connsiteX8" fmla="*/ 0 w 4348942"/>
              <a:gd name="connsiteY8" fmla="*/ 1647840 h 1660438"/>
              <a:gd name="connsiteX0" fmla="*/ 4348942 w 4348942"/>
              <a:gd name="connsiteY0" fmla="*/ 1659702 h 1659702"/>
              <a:gd name="connsiteX1" fmla="*/ 4185378 w 4348942"/>
              <a:gd name="connsiteY1" fmla="*/ 1490031 h 1659702"/>
              <a:gd name="connsiteX2" fmla="*/ 4039245 w 4348942"/>
              <a:gd name="connsiteY2" fmla="*/ 1231690 h 1659702"/>
              <a:gd name="connsiteX3" fmla="*/ 3887116 w 4348942"/>
              <a:gd name="connsiteY3" fmla="*/ 845980 h 1659702"/>
              <a:gd name="connsiteX4" fmla="*/ 3729985 w 4348942"/>
              <a:gd name="connsiteY4" fmla="*/ 386480 h 1659702"/>
              <a:gd name="connsiteX5" fmla="*/ 3540781 w 4348942"/>
              <a:gd name="connsiteY5" fmla="*/ 88659 h 1659702"/>
              <a:gd name="connsiteX6" fmla="*/ 2953687 w 4348942"/>
              <a:gd name="connsiteY6" fmla="*/ 109148 h 1659702"/>
              <a:gd name="connsiteX7" fmla="*/ 1940249 w 4348942"/>
              <a:gd name="connsiteY7" fmla="*/ 990664 h 1659702"/>
              <a:gd name="connsiteX8" fmla="*/ 0 w 4348942"/>
              <a:gd name="connsiteY8" fmla="*/ 1647104 h 1659702"/>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48942" h="1649037">
                <a:moveTo>
                  <a:pt x="4348942" y="1649037"/>
                </a:moveTo>
                <a:cubicBezTo>
                  <a:pt x="4261548" y="1564125"/>
                  <a:pt x="4320380" y="1623799"/>
                  <a:pt x="4185378" y="1479366"/>
                </a:cubicBezTo>
                <a:cubicBezTo>
                  <a:pt x="4059998" y="1279617"/>
                  <a:pt x="4088955" y="1328367"/>
                  <a:pt x="4039245" y="1221025"/>
                </a:cubicBezTo>
                <a:cubicBezTo>
                  <a:pt x="3989535" y="1113683"/>
                  <a:pt x="3976344" y="1082208"/>
                  <a:pt x="3887116" y="835315"/>
                </a:cubicBezTo>
                <a:cubicBezTo>
                  <a:pt x="3788268" y="513349"/>
                  <a:pt x="3787707" y="502035"/>
                  <a:pt x="3729985" y="375815"/>
                </a:cubicBezTo>
                <a:cubicBezTo>
                  <a:pt x="3672263" y="249595"/>
                  <a:pt x="3660542" y="191387"/>
                  <a:pt x="3540781" y="77994"/>
                </a:cubicBezTo>
                <a:cubicBezTo>
                  <a:pt x="3421020" y="-35399"/>
                  <a:pt x="3218839" y="-22217"/>
                  <a:pt x="2953687" y="98483"/>
                </a:cubicBezTo>
                <a:cubicBezTo>
                  <a:pt x="2688535" y="219183"/>
                  <a:pt x="2261751" y="566280"/>
                  <a:pt x="1949870" y="802193"/>
                </a:cubicBezTo>
                <a:cubicBezTo>
                  <a:pt x="993356" y="1437178"/>
                  <a:pt x="0" y="1636439"/>
                  <a:pt x="0" y="1636439"/>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086790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Connector 15"/>
          <p:cNvCxnSpPr/>
          <p:nvPr/>
        </p:nvCxnSpPr>
        <p:spPr>
          <a:xfrm>
            <a:off x="4558652" y="2031303"/>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2" name="Rectangle 2"/>
          <p:cNvSpPr>
            <a:spLocks noChangeArrowheads="1"/>
          </p:cNvSpPr>
          <p:nvPr/>
        </p:nvSpPr>
        <p:spPr bwMode="auto">
          <a:xfrm>
            <a:off x="685800" y="60960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r>
              <a:rPr lang="en-US" sz="3600" dirty="0"/>
              <a:t>Frequency Distribution for Groups of 30</a:t>
            </a:r>
            <a:endParaRPr lang="en-US" dirty="0"/>
          </a:p>
        </p:txBody>
      </p:sp>
      <p:sp>
        <p:nvSpPr>
          <p:cNvPr id="13" name="Text Box 9"/>
          <p:cNvSpPr txBox="1">
            <a:spLocks noChangeArrowheads="1"/>
          </p:cNvSpPr>
          <p:nvPr/>
        </p:nvSpPr>
        <p:spPr bwMode="auto">
          <a:xfrm>
            <a:off x="828079" y="1752600"/>
            <a:ext cx="2296121"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Population Mean</a:t>
            </a:r>
          </a:p>
        </p:txBody>
      </p:sp>
      <p:sp>
        <p:nvSpPr>
          <p:cNvPr id="14" name="Line 10"/>
          <p:cNvSpPr>
            <a:spLocks noChangeShapeType="1"/>
          </p:cNvSpPr>
          <p:nvPr/>
        </p:nvSpPr>
        <p:spPr bwMode="auto">
          <a:xfrm>
            <a:off x="3048000" y="2105025"/>
            <a:ext cx="1447800" cy="152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 name="Rectangle 1"/>
          <p:cNvSpPr/>
          <p:nvPr/>
        </p:nvSpPr>
        <p:spPr bwMode="auto">
          <a:xfrm>
            <a:off x="3185160" y="5257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charset="0"/>
              <a:ea typeface="ＭＳ Ｐゴシック" charset="-128"/>
              <a:cs typeface="ＭＳ Ｐゴシック" charset="-128"/>
            </a:endParaRPr>
          </a:p>
        </p:txBody>
      </p:sp>
      <p:sp>
        <p:nvSpPr>
          <p:cNvPr id="19" name="Rectangle 18"/>
          <p:cNvSpPr/>
          <p:nvPr/>
        </p:nvSpPr>
        <p:spPr bwMode="auto">
          <a:xfrm>
            <a:off x="4922520" y="5257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20" name="Rectangle 19"/>
          <p:cNvSpPr/>
          <p:nvPr/>
        </p:nvSpPr>
        <p:spPr bwMode="auto">
          <a:xfrm>
            <a:off x="3764280" y="5257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22" name="Rectangle 21"/>
          <p:cNvSpPr/>
          <p:nvPr/>
        </p:nvSpPr>
        <p:spPr bwMode="auto">
          <a:xfrm>
            <a:off x="5501640" y="5257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27" name="Rectangle 26"/>
          <p:cNvSpPr/>
          <p:nvPr/>
        </p:nvSpPr>
        <p:spPr bwMode="auto">
          <a:xfrm>
            <a:off x="3474720" y="5257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28" name="Rectangle 27"/>
          <p:cNvSpPr/>
          <p:nvPr/>
        </p:nvSpPr>
        <p:spPr bwMode="auto">
          <a:xfrm>
            <a:off x="4343400" y="5257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30" name="Rectangle 29"/>
          <p:cNvSpPr/>
          <p:nvPr/>
        </p:nvSpPr>
        <p:spPr bwMode="auto">
          <a:xfrm>
            <a:off x="4922520" y="5105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31" name="Rectangle 30"/>
          <p:cNvSpPr/>
          <p:nvPr/>
        </p:nvSpPr>
        <p:spPr bwMode="auto">
          <a:xfrm>
            <a:off x="2606040" y="5257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33" name="Rectangle 32"/>
          <p:cNvSpPr/>
          <p:nvPr/>
        </p:nvSpPr>
        <p:spPr bwMode="auto">
          <a:xfrm>
            <a:off x="3764280" y="5105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34" name="Rectangle 33"/>
          <p:cNvSpPr/>
          <p:nvPr/>
        </p:nvSpPr>
        <p:spPr bwMode="auto">
          <a:xfrm>
            <a:off x="4053840" y="5257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35" name="Rectangle 34"/>
          <p:cNvSpPr/>
          <p:nvPr/>
        </p:nvSpPr>
        <p:spPr bwMode="auto">
          <a:xfrm>
            <a:off x="6370320" y="5257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37" name="Rectangle 36"/>
          <p:cNvSpPr/>
          <p:nvPr/>
        </p:nvSpPr>
        <p:spPr bwMode="auto">
          <a:xfrm>
            <a:off x="5212080" y="5257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38" name="Rectangle 37"/>
          <p:cNvSpPr/>
          <p:nvPr/>
        </p:nvSpPr>
        <p:spPr bwMode="auto">
          <a:xfrm>
            <a:off x="5791200" y="5257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39" name="Rectangle 38"/>
          <p:cNvSpPr/>
          <p:nvPr/>
        </p:nvSpPr>
        <p:spPr bwMode="auto">
          <a:xfrm>
            <a:off x="3764280" y="49530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40" name="Rectangle 39"/>
          <p:cNvSpPr/>
          <p:nvPr/>
        </p:nvSpPr>
        <p:spPr bwMode="auto">
          <a:xfrm>
            <a:off x="4632960" y="5257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41" name="Rectangle 40"/>
          <p:cNvSpPr/>
          <p:nvPr/>
        </p:nvSpPr>
        <p:spPr bwMode="auto">
          <a:xfrm>
            <a:off x="4343400" y="5105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42" name="Rectangle 41"/>
          <p:cNvSpPr/>
          <p:nvPr/>
        </p:nvSpPr>
        <p:spPr bwMode="auto">
          <a:xfrm>
            <a:off x="5501640" y="5105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43" name="Rectangle 42"/>
          <p:cNvSpPr/>
          <p:nvPr/>
        </p:nvSpPr>
        <p:spPr bwMode="auto">
          <a:xfrm>
            <a:off x="2895600" y="5257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46" name="Rectangle 45"/>
          <p:cNvSpPr/>
          <p:nvPr/>
        </p:nvSpPr>
        <p:spPr bwMode="auto">
          <a:xfrm>
            <a:off x="2895600" y="5105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47" name="Rectangle 46"/>
          <p:cNvSpPr/>
          <p:nvPr/>
        </p:nvSpPr>
        <p:spPr bwMode="auto">
          <a:xfrm>
            <a:off x="4922520" y="49530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49" name="Rectangle 48"/>
          <p:cNvSpPr/>
          <p:nvPr/>
        </p:nvSpPr>
        <p:spPr bwMode="auto">
          <a:xfrm>
            <a:off x="3764280" y="48006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50" name="Rectangle 49"/>
          <p:cNvSpPr/>
          <p:nvPr/>
        </p:nvSpPr>
        <p:spPr bwMode="auto">
          <a:xfrm>
            <a:off x="3474720" y="5105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51" name="Rectangle 50"/>
          <p:cNvSpPr/>
          <p:nvPr/>
        </p:nvSpPr>
        <p:spPr bwMode="auto">
          <a:xfrm>
            <a:off x="4343400" y="49530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52" name="Rectangle 51"/>
          <p:cNvSpPr/>
          <p:nvPr/>
        </p:nvSpPr>
        <p:spPr bwMode="auto">
          <a:xfrm>
            <a:off x="5212080" y="5105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53" name="Rectangle 52"/>
          <p:cNvSpPr/>
          <p:nvPr/>
        </p:nvSpPr>
        <p:spPr bwMode="auto">
          <a:xfrm>
            <a:off x="5212080" y="49530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54" name="Rectangle 53"/>
          <p:cNvSpPr/>
          <p:nvPr/>
        </p:nvSpPr>
        <p:spPr bwMode="auto">
          <a:xfrm>
            <a:off x="4922520" y="48006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55" name="Rectangle 54"/>
          <p:cNvSpPr/>
          <p:nvPr/>
        </p:nvSpPr>
        <p:spPr bwMode="auto">
          <a:xfrm>
            <a:off x="3474720" y="49530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56" name="Rectangle 55"/>
          <p:cNvSpPr/>
          <p:nvPr/>
        </p:nvSpPr>
        <p:spPr bwMode="auto">
          <a:xfrm>
            <a:off x="4343400" y="48006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57" name="Rectangle 56"/>
          <p:cNvSpPr/>
          <p:nvPr/>
        </p:nvSpPr>
        <p:spPr bwMode="auto">
          <a:xfrm>
            <a:off x="3764280" y="46482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58" name="Rectangle 57"/>
          <p:cNvSpPr/>
          <p:nvPr/>
        </p:nvSpPr>
        <p:spPr bwMode="auto">
          <a:xfrm>
            <a:off x="4053840" y="5105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59" name="Rectangle 58"/>
          <p:cNvSpPr/>
          <p:nvPr/>
        </p:nvSpPr>
        <p:spPr bwMode="auto">
          <a:xfrm>
            <a:off x="5791200" y="5105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60" name="Rectangle 59"/>
          <p:cNvSpPr/>
          <p:nvPr/>
        </p:nvSpPr>
        <p:spPr bwMode="auto">
          <a:xfrm>
            <a:off x="5501640" y="49530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61" name="Rectangle 60"/>
          <p:cNvSpPr/>
          <p:nvPr/>
        </p:nvSpPr>
        <p:spPr bwMode="auto">
          <a:xfrm>
            <a:off x="5212080" y="48006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62" name="Rectangle 61"/>
          <p:cNvSpPr/>
          <p:nvPr/>
        </p:nvSpPr>
        <p:spPr bwMode="auto">
          <a:xfrm>
            <a:off x="3764280" y="4495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64" name="Rectangle 63"/>
          <p:cNvSpPr/>
          <p:nvPr/>
        </p:nvSpPr>
        <p:spPr bwMode="auto">
          <a:xfrm>
            <a:off x="4343400" y="46482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65" name="Rectangle 64"/>
          <p:cNvSpPr/>
          <p:nvPr/>
        </p:nvSpPr>
        <p:spPr bwMode="auto">
          <a:xfrm>
            <a:off x="4053840" y="4937124"/>
            <a:ext cx="152400" cy="168275"/>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66" name="Rectangle 65"/>
          <p:cNvSpPr/>
          <p:nvPr/>
        </p:nvSpPr>
        <p:spPr bwMode="auto">
          <a:xfrm>
            <a:off x="4632960" y="5105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68" name="Rectangle 67"/>
          <p:cNvSpPr/>
          <p:nvPr/>
        </p:nvSpPr>
        <p:spPr bwMode="auto">
          <a:xfrm>
            <a:off x="4922520" y="46482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69" name="Rectangle 68"/>
          <p:cNvSpPr/>
          <p:nvPr/>
        </p:nvSpPr>
        <p:spPr bwMode="auto">
          <a:xfrm>
            <a:off x="5501640" y="48006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70" name="Rectangle 69"/>
          <p:cNvSpPr/>
          <p:nvPr/>
        </p:nvSpPr>
        <p:spPr bwMode="auto">
          <a:xfrm>
            <a:off x="5791200" y="49530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71" name="Rectangle 70"/>
          <p:cNvSpPr/>
          <p:nvPr/>
        </p:nvSpPr>
        <p:spPr bwMode="auto">
          <a:xfrm>
            <a:off x="4343400" y="4495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72" name="Rectangle 71"/>
          <p:cNvSpPr/>
          <p:nvPr/>
        </p:nvSpPr>
        <p:spPr bwMode="auto">
          <a:xfrm>
            <a:off x="4632960" y="49530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73" name="Rectangle 72"/>
          <p:cNvSpPr/>
          <p:nvPr/>
        </p:nvSpPr>
        <p:spPr bwMode="auto">
          <a:xfrm>
            <a:off x="4922520" y="4495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74" name="Rectangle 73"/>
          <p:cNvSpPr/>
          <p:nvPr/>
        </p:nvSpPr>
        <p:spPr bwMode="auto">
          <a:xfrm>
            <a:off x="3764280" y="4343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75" name="Rectangle 74"/>
          <p:cNvSpPr/>
          <p:nvPr/>
        </p:nvSpPr>
        <p:spPr bwMode="auto">
          <a:xfrm>
            <a:off x="3474720" y="48006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77" name="Rectangle 76"/>
          <p:cNvSpPr/>
          <p:nvPr/>
        </p:nvSpPr>
        <p:spPr bwMode="auto">
          <a:xfrm>
            <a:off x="4343400" y="4343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78" name="Rectangle 77"/>
          <p:cNvSpPr/>
          <p:nvPr/>
        </p:nvSpPr>
        <p:spPr bwMode="auto">
          <a:xfrm>
            <a:off x="3764280" y="41910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79" name="Rectangle 78"/>
          <p:cNvSpPr/>
          <p:nvPr/>
        </p:nvSpPr>
        <p:spPr bwMode="auto">
          <a:xfrm>
            <a:off x="4632960" y="48006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80" name="Rectangle 79"/>
          <p:cNvSpPr/>
          <p:nvPr/>
        </p:nvSpPr>
        <p:spPr bwMode="auto">
          <a:xfrm>
            <a:off x="4922520" y="4343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81" name="Rectangle 80"/>
          <p:cNvSpPr/>
          <p:nvPr/>
        </p:nvSpPr>
        <p:spPr bwMode="auto">
          <a:xfrm>
            <a:off x="4922520" y="41910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82" name="Rectangle 81"/>
          <p:cNvSpPr/>
          <p:nvPr/>
        </p:nvSpPr>
        <p:spPr bwMode="auto">
          <a:xfrm>
            <a:off x="4632960" y="46482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83" name="Rectangle 82"/>
          <p:cNvSpPr/>
          <p:nvPr/>
        </p:nvSpPr>
        <p:spPr bwMode="auto">
          <a:xfrm>
            <a:off x="6087110" y="5257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84" name="Rectangle 83"/>
          <p:cNvSpPr/>
          <p:nvPr/>
        </p:nvSpPr>
        <p:spPr bwMode="auto">
          <a:xfrm>
            <a:off x="4922520" y="40386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85" name="Rectangle 84"/>
          <p:cNvSpPr/>
          <p:nvPr/>
        </p:nvSpPr>
        <p:spPr bwMode="auto">
          <a:xfrm>
            <a:off x="3764280" y="40386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86" name="Rectangle 85"/>
          <p:cNvSpPr/>
          <p:nvPr/>
        </p:nvSpPr>
        <p:spPr bwMode="auto">
          <a:xfrm>
            <a:off x="4053840" y="480695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87" name="Rectangle 86"/>
          <p:cNvSpPr/>
          <p:nvPr/>
        </p:nvSpPr>
        <p:spPr bwMode="auto">
          <a:xfrm>
            <a:off x="4343400" y="41910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88" name="Rectangle 87"/>
          <p:cNvSpPr/>
          <p:nvPr/>
        </p:nvSpPr>
        <p:spPr bwMode="auto">
          <a:xfrm>
            <a:off x="4343400" y="40386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89" name="Rectangle 88"/>
          <p:cNvSpPr/>
          <p:nvPr/>
        </p:nvSpPr>
        <p:spPr bwMode="auto">
          <a:xfrm>
            <a:off x="4632960" y="4495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90" name="Rectangle 89"/>
          <p:cNvSpPr/>
          <p:nvPr/>
        </p:nvSpPr>
        <p:spPr bwMode="auto">
          <a:xfrm>
            <a:off x="3185160" y="5105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91" name="Rectangle 90"/>
          <p:cNvSpPr/>
          <p:nvPr/>
        </p:nvSpPr>
        <p:spPr bwMode="auto">
          <a:xfrm>
            <a:off x="4053840" y="465455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92" name="Rectangle 91"/>
          <p:cNvSpPr/>
          <p:nvPr/>
        </p:nvSpPr>
        <p:spPr bwMode="auto">
          <a:xfrm>
            <a:off x="5212080" y="46482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93" name="Rectangle 92"/>
          <p:cNvSpPr/>
          <p:nvPr/>
        </p:nvSpPr>
        <p:spPr bwMode="auto">
          <a:xfrm>
            <a:off x="4922520" y="38830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94" name="Rectangle 93"/>
          <p:cNvSpPr/>
          <p:nvPr/>
        </p:nvSpPr>
        <p:spPr bwMode="auto">
          <a:xfrm>
            <a:off x="4343400" y="38830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95" name="Rectangle 94"/>
          <p:cNvSpPr/>
          <p:nvPr/>
        </p:nvSpPr>
        <p:spPr bwMode="auto">
          <a:xfrm>
            <a:off x="4053840" y="450215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96" name="Rectangle 95"/>
          <p:cNvSpPr/>
          <p:nvPr/>
        </p:nvSpPr>
        <p:spPr bwMode="auto">
          <a:xfrm>
            <a:off x="4053840" y="434657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97" name="Rectangle 96"/>
          <p:cNvSpPr/>
          <p:nvPr/>
        </p:nvSpPr>
        <p:spPr bwMode="auto">
          <a:xfrm>
            <a:off x="3474720" y="46482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98" name="Rectangle 97"/>
          <p:cNvSpPr/>
          <p:nvPr/>
        </p:nvSpPr>
        <p:spPr bwMode="auto">
          <a:xfrm>
            <a:off x="4343400" y="37306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99" name="Rectangle 98"/>
          <p:cNvSpPr/>
          <p:nvPr/>
        </p:nvSpPr>
        <p:spPr bwMode="auto">
          <a:xfrm>
            <a:off x="4922520" y="37306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00" name="Rectangle 99"/>
          <p:cNvSpPr/>
          <p:nvPr/>
        </p:nvSpPr>
        <p:spPr bwMode="auto">
          <a:xfrm>
            <a:off x="4632960" y="4343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01" name="Rectangle 100"/>
          <p:cNvSpPr/>
          <p:nvPr/>
        </p:nvSpPr>
        <p:spPr bwMode="auto">
          <a:xfrm>
            <a:off x="4343400" y="35782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02" name="Rectangle 101"/>
          <p:cNvSpPr/>
          <p:nvPr/>
        </p:nvSpPr>
        <p:spPr bwMode="auto">
          <a:xfrm>
            <a:off x="4632960" y="41910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03" name="Rectangle 102"/>
          <p:cNvSpPr/>
          <p:nvPr/>
        </p:nvSpPr>
        <p:spPr bwMode="auto">
          <a:xfrm>
            <a:off x="4053840" y="419417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04" name="Rectangle 103"/>
          <p:cNvSpPr/>
          <p:nvPr/>
        </p:nvSpPr>
        <p:spPr bwMode="auto">
          <a:xfrm>
            <a:off x="5501640" y="46482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05" name="Rectangle 104"/>
          <p:cNvSpPr/>
          <p:nvPr/>
        </p:nvSpPr>
        <p:spPr bwMode="auto">
          <a:xfrm>
            <a:off x="4053840" y="404177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06" name="Rectangle 105"/>
          <p:cNvSpPr/>
          <p:nvPr/>
        </p:nvSpPr>
        <p:spPr bwMode="auto">
          <a:xfrm>
            <a:off x="4632960" y="40386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07" name="Rectangle 106"/>
          <p:cNvSpPr/>
          <p:nvPr/>
        </p:nvSpPr>
        <p:spPr bwMode="auto">
          <a:xfrm>
            <a:off x="4922520" y="35782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08" name="Rectangle 107"/>
          <p:cNvSpPr/>
          <p:nvPr/>
        </p:nvSpPr>
        <p:spPr bwMode="auto">
          <a:xfrm>
            <a:off x="4343400" y="34258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09" name="Rectangle 108"/>
          <p:cNvSpPr/>
          <p:nvPr/>
        </p:nvSpPr>
        <p:spPr bwMode="auto">
          <a:xfrm>
            <a:off x="3185160" y="49530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10" name="Rectangle 109"/>
          <p:cNvSpPr/>
          <p:nvPr/>
        </p:nvSpPr>
        <p:spPr bwMode="auto">
          <a:xfrm>
            <a:off x="4053840" y="388937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11" name="Rectangle 110"/>
          <p:cNvSpPr/>
          <p:nvPr/>
        </p:nvSpPr>
        <p:spPr bwMode="auto">
          <a:xfrm>
            <a:off x="5212080" y="4495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12" name="Rectangle 111"/>
          <p:cNvSpPr/>
          <p:nvPr/>
        </p:nvSpPr>
        <p:spPr bwMode="auto">
          <a:xfrm>
            <a:off x="5213350" y="4343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13" name="Rectangle 112"/>
          <p:cNvSpPr/>
          <p:nvPr/>
        </p:nvSpPr>
        <p:spPr bwMode="auto">
          <a:xfrm>
            <a:off x="4632960" y="38830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14" name="Rectangle 113"/>
          <p:cNvSpPr/>
          <p:nvPr/>
        </p:nvSpPr>
        <p:spPr bwMode="auto">
          <a:xfrm>
            <a:off x="4343400" y="32734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15" name="Rectangle 114"/>
          <p:cNvSpPr/>
          <p:nvPr/>
        </p:nvSpPr>
        <p:spPr bwMode="auto">
          <a:xfrm>
            <a:off x="4922520" y="34258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16" name="Rectangle 115"/>
          <p:cNvSpPr/>
          <p:nvPr/>
        </p:nvSpPr>
        <p:spPr bwMode="auto">
          <a:xfrm>
            <a:off x="4053840" y="373697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17" name="Rectangle 116"/>
          <p:cNvSpPr/>
          <p:nvPr/>
        </p:nvSpPr>
        <p:spPr bwMode="auto">
          <a:xfrm>
            <a:off x="5212080" y="41910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18" name="Rectangle 117"/>
          <p:cNvSpPr/>
          <p:nvPr/>
        </p:nvSpPr>
        <p:spPr bwMode="auto">
          <a:xfrm>
            <a:off x="6087110" y="51054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19" name="Rectangle 118"/>
          <p:cNvSpPr/>
          <p:nvPr/>
        </p:nvSpPr>
        <p:spPr bwMode="auto">
          <a:xfrm>
            <a:off x="4343400" y="31210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20" name="Rectangle 119"/>
          <p:cNvSpPr/>
          <p:nvPr/>
        </p:nvSpPr>
        <p:spPr bwMode="auto">
          <a:xfrm>
            <a:off x="4053840" y="358457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21" name="Rectangle 120"/>
          <p:cNvSpPr/>
          <p:nvPr/>
        </p:nvSpPr>
        <p:spPr bwMode="auto">
          <a:xfrm>
            <a:off x="4632960" y="37306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22" name="Rectangle 121"/>
          <p:cNvSpPr/>
          <p:nvPr/>
        </p:nvSpPr>
        <p:spPr bwMode="auto">
          <a:xfrm>
            <a:off x="4922520" y="32734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23" name="Rectangle 122"/>
          <p:cNvSpPr/>
          <p:nvPr/>
        </p:nvSpPr>
        <p:spPr bwMode="auto">
          <a:xfrm>
            <a:off x="5212080" y="40386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24" name="Rectangle 123"/>
          <p:cNvSpPr/>
          <p:nvPr/>
        </p:nvSpPr>
        <p:spPr bwMode="auto">
          <a:xfrm>
            <a:off x="4343400" y="29686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25" name="Rectangle 124"/>
          <p:cNvSpPr/>
          <p:nvPr/>
        </p:nvSpPr>
        <p:spPr bwMode="auto">
          <a:xfrm>
            <a:off x="4053840" y="343217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26" name="Rectangle 125"/>
          <p:cNvSpPr/>
          <p:nvPr/>
        </p:nvSpPr>
        <p:spPr bwMode="auto">
          <a:xfrm>
            <a:off x="3764280" y="38830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27" name="Rectangle 126"/>
          <p:cNvSpPr/>
          <p:nvPr/>
        </p:nvSpPr>
        <p:spPr bwMode="auto">
          <a:xfrm>
            <a:off x="4632960" y="35782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28" name="Rectangle 127"/>
          <p:cNvSpPr/>
          <p:nvPr/>
        </p:nvSpPr>
        <p:spPr bwMode="auto">
          <a:xfrm>
            <a:off x="4632960" y="34258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29" name="Rectangle 128"/>
          <p:cNvSpPr/>
          <p:nvPr/>
        </p:nvSpPr>
        <p:spPr bwMode="auto">
          <a:xfrm>
            <a:off x="4922520" y="31210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30" name="Rectangle 129"/>
          <p:cNvSpPr/>
          <p:nvPr/>
        </p:nvSpPr>
        <p:spPr bwMode="auto">
          <a:xfrm>
            <a:off x="5213350" y="38830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31" name="Rectangle 130"/>
          <p:cNvSpPr/>
          <p:nvPr/>
        </p:nvSpPr>
        <p:spPr bwMode="auto">
          <a:xfrm>
            <a:off x="3474720" y="44958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32" name="Rectangle 131"/>
          <p:cNvSpPr/>
          <p:nvPr/>
        </p:nvSpPr>
        <p:spPr bwMode="auto">
          <a:xfrm>
            <a:off x="4632960" y="32734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33" name="Rectangle 132"/>
          <p:cNvSpPr/>
          <p:nvPr/>
        </p:nvSpPr>
        <p:spPr bwMode="auto">
          <a:xfrm>
            <a:off x="5212080" y="37306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34" name="Rectangle 133"/>
          <p:cNvSpPr/>
          <p:nvPr/>
        </p:nvSpPr>
        <p:spPr bwMode="auto">
          <a:xfrm>
            <a:off x="4343400" y="28162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35" name="Rectangle 134"/>
          <p:cNvSpPr/>
          <p:nvPr/>
        </p:nvSpPr>
        <p:spPr bwMode="auto">
          <a:xfrm>
            <a:off x="4053840" y="327977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36" name="Rectangle 135"/>
          <p:cNvSpPr/>
          <p:nvPr/>
        </p:nvSpPr>
        <p:spPr bwMode="auto">
          <a:xfrm>
            <a:off x="4053840" y="312737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37" name="Rectangle 136"/>
          <p:cNvSpPr/>
          <p:nvPr/>
        </p:nvSpPr>
        <p:spPr bwMode="auto">
          <a:xfrm>
            <a:off x="4922520" y="29686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38" name="Rectangle 137"/>
          <p:cNvSpPr/>
          <p:nvPr/>
        </p:nvSpPr>
        <p:spPr bwMode="auto">
          <a:xfrm>
            <a:off x="4632960" y="31210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39" name="Rectangle 138"/>
          <p:cNvSpPr/>
          <p:nvPr/>
        </p:nvSpPr>
        <p:spPr bwMode="auto">
          <a:xfrm>
            <a:off x="4053840" y="297497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40" name="Rectangle 139"/>
          <p:cNvSpPr/>
          <p:nvPr/>
        </p:nvSpPr>
        <p:spPr bwMode="auto">
          <a:xfrm>
            <a:off x="4343400" y="26670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41" name="Rectangle 140"/>
          <p:cNvSpPr/>
          <p:nvPr/>
        </p:nvSpPr>
        <p:spPr bwMode="auto">
          <a:xfrm>
            <a:off x="4632960" y="29686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42" name="Rectangle 141"/>
          <p:cNvSpPr/>
          <p:nvPr/>
        </p:nvSpPr>
        <p:spPr bwMode="auto">
          <a:xfrm>
            <a:off x="4922520" y="28162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43" name="Rectangle 142"/>
          <p:cNvSpPr/>
          <p:nvPr/>
        </p:nvSpPr>
        <p:spPr bwMode="auto">
          <a:xfrm>
            <a:off x="4343400" y="25146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44" name="Rectangle 143"/>
          <p:cNvSpPr/>
          <p:nvPr/>
        </p:nvSpPr>
        <p:spPr bwMode="auto">
          <a:xfrm>
            <a:off x="4632960" y="28162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45" name="Rectangle 144"/>
          <p:cNvSpPr/>
          <p:nvPr/>
        </p:nvSpPr>
        <p:spPr bwMode="auto">
          <a:xfrm>
            <a:off x="4632960" y="26638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46" name="Rectangle 145"/>
          <p:cNvSpPr/>
          <p:nvPr/>
        </p:nvSpPr>
        <p:spPr bwMode="auto">
          <a:xfrm>
            <a:off x="4053840" y="282257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47" name="Rectangle 146"/>
          <p:cNvSpPr/>
          <p:nvPr/>
        </p:nvSpPr>
        <p:spPr bwMode="auto">
          <a:xfrm>
            <a:off x="3764280" y="37306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48" name="Rectangle 147"/>
          <p:cNvSpPr/>
          <p:nvPr/>
        </p:nvSpPr>
        <p:spPr bwMode="auto">
          <a:xfrm>
            <a:off x="4053840" y="267017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49" name="Rectangle 148"/>
          <p:cNvSpPr/>
          <p:nvPr/>
        </p:nvSpPr>
        <p:spPr bwMode="auto">
          <a:xfrm>
            <a:off x="4343400" y="2362200"/>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50" name="Rectangle 149"/>
          <p:cNvSpPr/>
          <p:nvPr/>
        </p:nvSpPr>
        <p:spPr bwMode="auto">
          <a:xfrm>
            <a:off x="4632960" y="25114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51" name="Rectangle 150"/>
          <p:cNvSpPr/>
          <p:nvPr/>
        </p:nvSpPr>
        <p:spPr bwMode="auto">
          <a:xfrm>
            <a:off x="4922520" y="26638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52" name="Rectangle 151"/>
          <p:cNvSpPr/>
          <p:nvPr/>
        </p:nvSpPr>
        <p:spPr bwMode="auto">
          <a:xfrm>
            <a:off x="4632960" y="23590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53" name="Rectangle 152"/>
          <p:cNvSpPr/>
          <p:nvPr/>
        </p:nvSpPr>
        <p:spPr bwMode="auto">
          <a:xfrm>
            <a:off x="5213350" y="35782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54" name="Rectangle 153"/>
          <p:cNvSpPr/>
          <p:nvPr/>
        </p:nvSpPr>
        <p:spPr bwMode="auto">
          <a:xfrm>
            <a:off x="5212080" y="34258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55" name="Rectangle 154"/>
          <p:cNvSpPr/>
          <p:nvPr/>
        </p:nvSpPr>
        <p:spPr bwMode="auto">
          <a:xfrm>
            <a:off x="4922520" y="25114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56" name="Rectangle 155"/>
          <p:cNvSpPr/>
          <p:nvPr/>
        </p:nvSpPr>
        <p:spPr bwMode="auto">
          <a:xfrm>
            <a:off x="4632960" y="2206625"/>
            <a:ext cx="152400" cy="152400"/>
          </a:xfrm>
          <a:prstGeom prst="rect">
            <a:avLst/>
          </a:prstGeom>
          <a:solidFill>
            <a:schemeClr val="tx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159" name="Text Box 42"/>
          <p:cNvSpPr txBox="1">
            <a:spLocks noChangeArrowheads="1"/>
          </p:cNvSpPr>
          <p:nvPr/>
        </p:nvSpPr>
        <p:spPr bwMode="auto">
          <a:xfrm>
            <a:off x="1886886" y="5846860"/>
            <a:ext cx="5337810" cy="7078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spcBef>
                <a:spcPct val="50000"/>
              </a:spcBef>
            </a:pPr>
            <a:r>
              <a:rPr lang="en-US" sz="2000" dirty="0"/>
              <a:t>Computing the means of groups of 30 randomly selected from the population.</a:t>
            </a:r>
          </a:p>
        </p:txBody>
      </p:sp>
      <p:sp>
        <p:nvSpPr>
          <p:cNvPr id="160" name="Text Box 43"/>
          <p:cNvSpPr txBox="1">
            <a:spLocks noChangeArrowheads="1"/>
          </p:cNvSpPr>
          <p:nvPr/>
        </p:nvSpPr>
        <p:spPr bwMode="auto">
          <a:xfrm>
            <a:off x="5596665" y="1649503"/>
            <a:ext cx="3495041" cy="13234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dirty="0"/>
              <a:t>Theoretically, a new frequency distribution will appear representing the means of groups of 30.</a:t>
            </a:r>
          </a:p>
        </p:txBody>
      </p:sp>
      <p:sp>
        <p:nvSpPr>
          <p:cNvPr id="161" name="Freeform 160"/>
          <p:cNvSpPr/>
          <p:nvPr/>
        </p:nvSpPr>
        <p:spPr>
          <a:xfrm>
            <a:off x="1543865" y="2105025"/>
            <a:ext cx="6023852"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8" name="Freeform 157"/>
          <p:cNvSpPr/>
          <p:nvPr/>
        </p:nvSpPr>
        <p:spPr>
          <a:xfrm>
            <a:off x="767118" y="2752383"/>
            <a:ext cx="5600461" cy="2585520"/>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3 h 1764110"/>
              <a:gd name="connsiteX1" fmla="*/ 3461958 w 4974333"/>
              <a:gd name="connsiteY1" fmla="*/ 1561862 h 1764110"/>
              <a:gd name="connsiteX2" fmla="*/ 2960269 w 4974333"/>
              <a:gd name="connsiteY2" fmla="*/ 487481 h 1764110"/>
              <a:gd name="connsiteX3" fmla="*/ 2963496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3 h 1764110"/>
              <a:gd name="connsiteX1" fmla="*/ 3461958 w 4974333"/>
              <a:gd name="connsiteY1" fmla="*/ 1561862 h 1764110"/>
              <a:gd name="connsiteX2" fmla="*/ 3398044 w 4974333"/>
              <a:gd name="connsiteY2" fmla="*/ 487481 h 1764110"/>
              <a:gd name="connsiteX3" fmla="*/ 2963496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3 h 1766007"/>
              <a:gd name="connsiteX1" fmla="*/ 3697683 w 4974333"/>
              <a:gd name="connsiteY1" fmla="*/ 1577667 h 1766007"/>
              <a:gd name="connsiteX2" fmla="*/ 3398044 w 4974333"/>
              <a:gd name="connsiteY2" fmla="*/ 487481 h 1766007"/>
              <a:gd name="connsiteX3" fmla="*/ 2963496 w 4974333"/>
              <a:gd name="connsiteY3" fmla="*/ 1 h 1766007"/>
              <a:gd name="connsiteX4" fmla="*/ 1986733 w 4974333"/>
              <a:gd name="connsiteY4" fmla="*/ 490688 h 1766007"/>
              <a:gd name="connsiteX5" fmla="*/ 1492851 w 4974333"/>
              <a:gd name="connsiteY5" fmla="*/ 1561862 h 1766007"/>
              <a:gd name="connsiteX6" fmla="*/ 0 w 4974333"/>
              <a:gd name="connsiteY6" fmla="*/ 1763910 h 1766007"/>
              <a:gd name="connsiteX0" fmla="*/ 4974333 w 4974333"/>
              <a:gd name="connsiteY0" fmla="*/ 1772292 h 1777596"/>
              <a:gd name="connsiteX1" fmla="*/ 3697683 w 4974333"/>
              <a:gd name="connsiteY1" fmla="*/ 1589256 h 1777596"/>
              <a:gd name="connsiteX2" fmla="*/ 3398044 w 4974333"/>
              <a:gd name="connsiteY2" fmla="*/ 499070 h 1777596"/>
              <a:gd name="connsiteX3" fmla="*/ 2963496 w 4974333"/>
              <a:gd name="connsiteY3" fmla="*/ 11590 h 1777596"/>
              <a:gd name="connsiteX4" fmla="*/ 2501479 w 4974333"/>
              <a:gd name="connsiteY4" fmla="*/ 277057 h 1777596"/>
              <a:gd name="connsiteX5" fmla="*/ 1492851 w 4974333"/>
              <a:gd name="connsiteY5" fmla="*/ 1573451 h 1777596"/>
              <a:gd name="connsiteX6" fmla="*/ 0 w 4974333"/>
              <a:gd name="connsiteY6" fmla="*/ 1775499 h 1777596"/>
              <a:gd name="connsiteX0" fmla="*/ 4974333 w 4974333"/>
              <a:gd name="connsiteY0" fmla="*/ 1771866 h 1777170"/>
              <a:gd name="connsiteX1" fmla="*/ 3697683 w 4974333"/>
              <a:gd name="connsiteY1" fmla="*/ 1588830 h 1777170"/>
              <a:gd name="connsiteX2" fmla="*/ 3398044 w 4974333"/>
              <a:gd name="connsiteY2" fmla="*/ 498644 h 1777170"/>
              <a:gd name="connsiteX3" fmla="*/ 2963496 w 4974333"/>
              <a:gd name="connsiteY3" fmla="*/ 11164 h 1777170"/>
              <a:gd name="connsiteX4" fmla="*/ 2501479 w 4974333"/>
              <a:gd name="connsiteY4" fmla="*/ 276631 h 1777170"/>
              <a:gd name="connsiteX5" fmla="*/ 1930626 w 4974333"/>
              <a:gd name="connsiteY5" fmla="*/ 1545366 h 1777170"/>
              <a:gd name="connsiteX6" fmla="*/ 0 w 4974333"/>
              <a:gd name="connsiteY6" fmla="*/ 1775073 h 1777170"/>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971 h 1774275"/>
              <a:gd name="connsiteX1" fmla="*/ 3697683 w 4974333"/>
              <a:gd name="connsiteY1" fmla="*/ 1585935 h 1774275"/>
              <a:gd name="connsiteX2" fmla="*/ 3398044 w 4974333"/>
              <a:gd name="connsiteY2" fmla="*/ 495749 h 1774275"/>
              <a:gd name="connsiteX3" fmla="*/ 2963496 w 4974333"/>
              <a:gd name="connsiteY3" fmla="*/ 8269 h 1774275"/>
              <a:gd name="connsiteX4" fmla="*/ 2501479 w 4974333"/>
              <a:gd name="connsiteY4" fmla="*/ 273736 h 1774275"/>
              <a:gd name="connsiteX5" fmla="*/ 1858466 w 4974333"/>
              <a:gd name="connsiteY5" fmla="*/ 1301446 h 1774275"/>
              <a:gd name="connsiteX6" fmla="*/ 0 w 4974333"/>
              <a:gd name="connsiteY6" fmla="*/ 1772178 h 1774275"/>
              <a:gd name="connsiteX0" fmla="*/ 4974333 w 4974333"/>
              <a:gd name="connsiteY0" fmla="*/ 1769863 h 1775167"/>
              <a:gd name="connsiteX1" fmla="*/ 3697683 w 4974333"/>
              <a:gd name="connsiteY1" fmla="*/ 1586827 h 1775167"/>
              <a:gd name="connsiteX2" fmla="*/ 3398044 w 4974333"/>
              <a:gd name="connsiteY2" fmla="*/ 496641 h 1775167"/>
              <a:gd name="connsiteX3" fmla="*/ 2963496 w 4974333"/>
              <a:gd name="connsiteY3" fmla="*/ 9161 h 1775167"/>
              <a:gd name="connsiteX4" fmla="*/ 2501479 w 4974333"/>
              <a:gd name="connsiteY4" fmla="*/ 274628 h 1775167"/>
              <a:gd name="connsiteX5" fmla="*/ 2108623 w 4974333"/>
              <a:gd name="connsiteY5" fmla="*/ 1389265 h 1775167"/>
              <a:gd name="connsiteX6" fmla="*/ 0 w 4974333"/>
              <a:gd name="connsiteY6" fmla="*/ 1773070 h 1775167"/>
              <a:gd name="connsiteX0" fmla="*/ 4974333 w 4974333"/>
              <a:gd name="connsiteY0" fmla="*/ 1777312 h 1782616"/>
              <a:gd name="connsiteX1" fmla="*/ 3697683 w 4974333"/>
              <a:gd name="connsiteY1" fmla="*/ 1594276 h 1782616"/>
              <a:gd name="connsiteX2" fmla="*/ 3398044 w 4974333"/>
              <a:gd name="connsiteY2" fmla="*/ 504090 h 1782616"/>
              <a:gd name="connsiteX3" fmla="*/ 3189599 w 4974333"/>
              <a:gd name="connsiteY3" fmla="*/ 8707 h 1782616"/>
              <a:gd name="connsiteX4" fmla="*/ 2501479 w 4974333"/>
              <a:gd name="connsiteY4" fmla="*/ 282077 h 1782616"/>
              <a:gd name="connsiteX5" fmla="*/ 2108623 w 4974333"/>
              <a:gd name="connsiteY5" fmla="*/ 1396714 h 1782616"/>
              <a:gd name="connsiteX6" fmla="*/ 0 w 4974333"/>
              <a:gd name="connsiteY6" fmla="*/ 1780519 h 1782616"/>
              <a:gd name="connsiteX0" fmla="*/ 4974333 w 4974333"/>
              <a:gd name="connsiteY0" fmla="*/ 1777312 h 1782616"/>
              <a:gd name="connsiteX1" fmla="*/ 3697683 w 4974333"/>
              <a:gd name="connsiteY1" fmla="*/ 1594276 h 1782616"/>
              <a:gd name="connsiteX2" fmla="*/ 3398044 w 4974333"/>
              <a:gd name="connsiteY2" fmla="*/ 504090 h 1782616"/>
              <a:gd name="connsiteX3" fmla="*/ 3189599 w 4974333"/>
              <a:gd name="connsiteY3" fmla="*/ 8707 h 1782616"/>
              <a:gd name="connsiteX4" fmla="*/ 2501479 w 4974333"/>
              <a:gd name="connsiteY4" fmla="*/ 282077 h 1782616"/>
              <a:gd name="connsiteX5" fmla="*/ 2108623 w 4974333"/>
              <a:gd name="connsiteY5" fmla="*/ 1396714 h 1782616"/>
              <a:gd name="connsiteX6" fmla="*/ 0 w 4974333"/>
              <a:gd name="connsiteY6" fmla="*/ 1780519 h 1782616"/>
              <a:gd name="connsiteX0" fmla="*/ 4974333 w 4974333"/>
              <a:gd name="connsiteY0" fmla="*/ 1774467 h 1779771"/>
              <a:gd name="connsiteX1" fmla="*/ 3697683 w 4974333"/>
              <a:gd name="connsiteY1" fmla="*/ 1591431 h 1779771"/>
              <a:gd name="connsiteX2" fmla="*/ 3398044 w 4974333"/>
              <a:gd name="connsiteY2" fmla="*/ 501245 h 1779771"/>
              <a:gd name="connsiteX3" fmla="*/ 3189599 w 4974333"/>
              <a:gd name="connsiteY3" fmla="*/ 5862 h 1779771"/>
              <a:gd name="connsiteX4" fmla="*/ 2636180 w 4974333"/>
              <a:gd name="connsiteY4" fmla="*/ 306890 h 1779771"/>
              <a:gd name="connsiteX5" fmla="*/ 2108623 w 4974333"/>
              <a:gd name="connsiteY5" fmla="*/ 1393869 h 1779771"/>
              <a:gd name="connsiteX6" fmla="*/ 0 w 4974333"/>
              <a:gd name="connsiteY6" fmla="*/ 1777674 h 1779771"/>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36180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36180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79477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83231 h 1788535"/>
              <a:gd name="connsiteX1" fmla="*/ 3697683 w 4974333"/>
              <a:gd name="connsiteY1" fmla="*/ 1600195 h 1788535"/>
              <a:gd name="connsiteX2" fmla="*/ 3398044 w 4974333"/>
              <a:gd name="connsiteY2" fmla="*/ 510009 h 1788535"/>
              <a:gd name="connsiteX3" fmla="*/ 3189599 w 4974333"/>
              <a:gd name="connsiteY3" fmla="*/ 14626 h 1788535"/>
              <a:gd name="connsiteX4" fmla="*/ 2679477 w 4974333"/>
              <a:gd name="connsiteY4" fmla="*/ 315654 h 1788535"/>
              <a:gd name="connsiteX5" fmla="*/ 1988355 w 4974333"/>
              <a:gd name="connsiteY5" fmla="*/ 1303852 h 1788535"/>
              <a:gd name="connsiteX6" fmla="*/ 0 w 4974333"/>
              <a:gd name="connsiteY6" fmla="*/ 1786438 h 1788535"/>
              <a:gd name="connsiteX0" fmla="*/ 4974333 w 4974333"/>
              <a:gd name="connsiteY0" fmla="*/ 1773910 h 1779214"/>
              <a:gd name="connsiteX1" fmla="*/ 3697683 w 4974333"/>
              <a:gd name="connsiteY1" fmla="*/ 1590874 h 1779214"/>
              <a:gd name="connsiteX2" fmla="*/ 3398044 w 4974333"/>
              <a:gd name="connsiteY2" fmla="*/ 500688 h 1779214"/>
              <a:gd name="connsiteX3" fmla="*/ 3189599 w 4974333"/>
              <a:gd name="connsiteY3" fmla="*/ 5305 h 1779214"/>
              <a:gd name="connsiteX4" fmla="*/ 2679477 w 4974333"/>
              <a:gd name="connsiteY4" fmla="*/ 306333 h 1779214"/>
              <a:gd name="connsiteX5" fmla="*/ 1767062 w 4974333"/>
              <a:gd name="connsiteY5" fmla="*/ 1298483 h 1779214"/>
              <a:gd name="connsiteX6" fmla="*/ 0 w 4974333"/>
              <a:gd name="connsiteY6" fmla="*/ 1777117 h 1779214"/>
              <a:gd name="connsiteX0" fmla="*/ 4974333 w 4974333"/>
              <a:gd name="connsiteY0" fmla="*/ 1779875 h 1785179"/>
              <a:gd name="connsiteX1" fmla="*/ 3697683 w 4974333"/>
              <a:gd name="connsiteY1" fmla="*/ 1596839 h 1785179"/>
              <a:gd name="connsiteX2" fmla="*/ 3398044 w 4974333"/>
              <a:gd name="connsiteY2" fmla="*/ 506653 h 1785179"/>
              <a:gd name="connsiteX3" fmla="*/ 3189599 w 4974333"/>
              <a:gd name="connsiteY3" fmla="*/ 11270 h 1785179"/>
              <a:gd name="connsiteX4" fmla="*/ 2698719 w 4974333"/>
              <a:gd name="connsiteY4" fmla="*/ 256980 h 1785179"/>
              <a:gd name="connsiteX5" fmla="*/ 1767062 w 4974333"/>
              <a:gd name="connsiteY5" fmla="*/ 1304448 h 1785179"/>
              <a:gd name="connsiteX6" fmla="*/ 0 w 4974333"/>
              <a:gd name="connsiteY6" fmla="*/ 1783082 h 1785179"/>
              <a:gd name="connsiteX0" fmla="*/ 4974333 w 4974333"/>
              <a:gd name="connsiteY0" fmla="*/ 1795019 h 1800323"/>
              <a:gd name="connsiteX1" fmla="*/ 3697683 w 4974333"/>
              <a:gd name="connsiteY1" fmla="*/ 1611983 h 1800323"/>
              <a:gd name="connsiteX2" fmla="*/ 3398044 w 4974333"/>
              <a:gd name="connsiteY2" fmla="*/ 521797 h 1800323"/>
              <a:gd name="connsiteX3" fmla="*/ 3189599 w 4974333"/>
              <a:gd name="connsiteY3" fmla="*/ 26414 h 1800323"/>
              <a:gd name="connsiteX4" fmla="*/ 2698719 w 4974333"/>
              <a:gd name="connsiteY4" fmla="*/ 272124 h 1800323"/>
              <a:gd name="connsiteX5" fmla="*/ 1767062 w 4974333"/>
              <a:gd name="connsiteY5" fmla="*/ 1319592 h 1800323"/>
              <a:gd name="connsiteX6" fmla="*/ 0 w 4974333"/>
              <a:gd name="connsiteY6" fmla="*/ 1798226 h 1800323"/>
              <a:gd name="connsiteX0" fmla="*/ 4974333 w 4974333"/>
              <a:gd name="connsiteY0" fmla="*/ 1795019 h 1798226"/>
              <a:gd name="connsiteX1" fmla="*/ 3673630 w 4974333"/>
              <a:gd name="connsiteY1" fmla="*/ 1410470 h 1798226"/>
              <a:gd name="connsiteX2" fmla="*/ 3398044 w 4974333"/>
              <a:gd name="connsiteY2" fmla="*/ 521797 h 1798226"/>
              <a:gd name="connsiteX3" fmla="*/ 3189599 w 4974333"/>
              <a:gd name="connsiteY3" fmla="*/ 26414 h 1798226"/>
              <a:gd name="connsiteX4" fmla="*/ 2698719 w 4974333"/>
              <a:gd name="connsiteY4" fmla="*/ 272124 h 1798226"/>
              <a:gd name="connsiteX5" fmla="*/ 1767062 w 4974333"/>
              <a:gd name="connsiteY5" fmla="*/ 1319592 h 1798226"/>
              <a:gd name="connsiteX6" fmla="*/ 0 w 4974333"/>
              <a:gd name="connsiteY6" fmla="*/ 1798226 h 1798226"/>
              <a:gd name="connsiteX0" fmla="*/ 4339319 w 4339319"/>
              <a:gd name="connsiteY0" fmla="*/ 1802921 h 1803273"/>
              <a:gd name="connsiteX1" fmla="*/ 3673630 w 4339319"/>
              <a:gd name="connsiteY1" fmla="*/ 1410470 h 1803273"/>
              <a:gd name="connsiteX2" fmla="*/ 3398044 w 4339319"/>
              <a:gd name="connsiteY2" fmla="*/ 521797 h 1803273"/>
              <a:gd name="connsiteX3" fmla="*/ 3189599 w 4339319"/>
              <a:gd name="connsiteY3" fmla="*/ 26414 h 1803273"/>
              <a:gd name="connsiteX4" fmla="*/ 2698719 w 4339319"/>
              <a:gd name="connsiteY4" fmla="*/ 272124 h 1803273"/>
              <a:gd name="connsiteX5" fmla="*/ 1767062 w 4339319"/>
              <a:gd name="connsiteY5" fmla="*/ 1319592 h 1803273"/>
              <a:gd name="connsiteX6" fmla="*/ 0 w 4339319"/>
              <a:gd name="connsiteY6" fmla="*/ 1798226 h 1803273"/>
              <a:gd name="connsiteX0" fmla="*/ 4339319 w 4339319"/>
              <a:gd name="connsiteY0" fmla="*/ 1802921 h 1803273"/>
              <a:gd name="connsiteX1" fmla="*/ 3673630 w 4339319"/>
              <a:gd name="connsiteY1" fmla="*/ 1410470 h 1803273"/>
              <a:gd name="connsiteX2" fmla="*/ 3398044 w 4339319"/>
              <a:gd name="connsiteY2" fmla="*/ 521797 h 1803273"/>
              <a:gd name="connsiteX3" fmla="*/ 3189599 w 4339319"/>
              <a:gd name="connsiteY3" fmla="*/ 26414 h 1803273"/>
              <a:gd name="connsiteX4" fmla="*/ 2698719 w 4339319"/>
              <a:gd name="connsiteY4" fmla="*/ 272124 h 1803273"/>
              <a:gd name="connsiteX5" fmla="*/ 1767062 w 4339319"/>
              <a:gd name="connsiteY5" fmla="*/ 1319592 h 1803273"/>
              <a:gd name="connsiteX6" fmla="*/ 0 w 4339319"/>
              <a:gd name="connsiteY6" fmla="*/ 1798226 h 1803273"/>
              <a:gd name="connsiteX0" fmla="*/ 4166133 w 4166133"/>
              <a:gd name="connsiteY0" fmla="*/ 1802921 h 1803273"/>
              <a:gd name="connsiteX1" fmla="*/ 3673630 w 4166133"/>
              <a:gd name="connsiteY1" fmla="*/ 1410470 h 1803273"/>
              <a:gd name="connsiteX2" fmla="*/ 3398044 w 4166133"/>
              <a:gd name="connsiteY2" fmla="*/ 521797 h 1803273"/>
              <a:gd name="connsiteX3" fmla="*/ 3189599 w 4166133"/>
              <a:gd name="connsiteY3" fmla="*/ 26414 h 1803273"/>
              <a:gd name="connsiteX4" fmla="*/ 2698719 w 4166133"/>
              <a:gd name="connsiteY4" fmla="*/ 272124 h 1803273"/>
              <a:gd name="connsiteX5" fmla="*/ 1767062 w 4166133"/>
              <a:gd name="connsiteY5" fmla="*/ 1319592 h 1803273"/>
              <a:gd name="connsiteX6" fmla="*/ 0 w 4166133"/>
              <a:gd name="connsiteY6" fmla="*/ 1798226 h 1803273"/>
              <a:gd name="connsiteX0" fmla="*/ 4166133 w 4166133"/>
              <a:gd name="connsiteY0" fmla="*/ 1802921 h 1802921"/>
              <a:gd name="connsiteX1" fmla="*/ 3673630 w 4166133"/>
              <a:gd name="connsiteY1" fmla="*/ 1410470 h 1802921"/>
              <a:gd name="connsiteX2" fmla="*/ 3398044 w 4166133"/>
              <a:gd name="connsiteY2" fmla="*/ 521797 h 1802921"/>
              <a:gd name="connsiteX3" fmla="*/ 3189599 w 4166133"/>
              <a:gd name="connsiteY3" fmla="*/ 26414 h 1802921"/>
              <a:gd name="connsiteX4" fmla="*/ 2698719 w 4166133"/>
              <a:gd name="connsiteY4" fmla="*/ 272124 h 1802921"/>
              <a:gd name="connsiteX5" fmla="*/ 1767062 w 4166133"/>
              <a:gd name="connsiteY5" fmla="*/ 1319592 h 1802921"/>
              <a:gd name="connsiteX6" fmla="*/ 0 w 4166133"/>
              <a:gd name="connsiteY6"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492634 w 4166133"/>
              <a:gd name="connsiteY3" fmla="*/ 933883 h 1802921"/>
              <a:gd name="connsiteX4" fmla="*/ 3398044 w 4166133"/>
              <a:gd name="connsiteY4" fmla="*/ 521797 h 1802921"/>
              <a:gd name="connsiteX5" fmla="*/ 3189599 w 4166133"/>
              <a:gd name="connsiteY5" fmla="*/ 26414 h 1802921"/>
              <a:gd name="connsiteX6" fmla="*/ 2698719 w 4166133"/>
              <a:gd name="connsiteY6" fmla="*/ 272124 h 1802921"/>
              <a:gd name="connsiteX7" fmla="*/ 1767062 w 4166133"/>
              <a:gd name="connsiteY7" fmla="*/ 1319592 h 1802921"/>
              <a:gd name="connsiteX8" fmla="*/ 0 w 4166133"/>
              <a:gd name="connsiteY8"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511878 w 4166133"/>
              <a:gd name="connsiteY3" fmla="*/ 933883 h 1802921"/>
              <a:gd name="connsiteX4" fmla="*/ 3398044 w 4166133"/>
              <a:gd name="connsiteY4" fmla="*/ 521797 h 1802921"/>
              <a:gd name="connsiteX5" fmla="*/ 3189599 w 4166133"/>
              <a:gd name="connsiteY5" fmla="*/ 26414 h 1802921"/>
              <a:gd name="connsiteX6" fmla="*/ 2698719 w 4166133"/>
              <a:gd name="connsiteY6" fmla="*/ 272124 h 1802921"/>
              <a:gd name="connsiteX7" fmla="*/ 1767062 w 4166133"/>
              <a:gd name="connsiteY7" fmla="*/ 1319592 h 1802921"/>
              <a:gd name="connsiteX8" fmla="*/ 0 w 4166133"/>
              <a:gd name="connsiteY8" fmla="*/ 1798226 h 1802921"/>
              <a:gd name="connsiteX0" fmla="*/ 4166133 w 4166133"/>
              <a:gd name="connsiteY0" fmla="*/ 1645833 h 1645833"/>
              <a:gd name="connsiteX1" fmla="*/ 3848628 w 4166133"/>
              <a:gd name="connsiteY1" fmla="*/ 1543334 h 1645833"/>
              <a:gd name="connsiteX2" fmla="*/ 3673630 w 4166133"/>
              <a:gd name="connsiteY2" fmla="*/ 1253382 h 1645833"/>
              <a:gd name="connsiteX3" fmla="*/ 3511878 w 4166133"/>
              <a:gd name="connsiteY3" fmla="*/ 776795 h 1645833"/>
              <a:gd name="connsiteX4" fmla="*/ 3398044 w 4166133"/>
              <a:gd name="connsiteY4" fmla="*/ 364709 h 1645833"/>
              <a:gd name="connsiteX5" fmla="*/ 3204031 w 4166133"/>
              <a:gd name="connsiteY5" fmla="*/ 55034 h 1645833"/>
              <a:gd name="connsiteX6" fmla="*/ 2698719 w 4166133"/>
              <a:gd name="connsiteY6" fmla="*/ 115036 h 1645833"/>
              <a:gd name="connsiteX7" fmla="*/ 1767062 w 4166133"/>
              <a:gd name="connsiteY7" fmla="*/ 1162504 h 1645833"/>
              <a:gd name="connsiteX8" fmla="*/ 0 w 4166133"/>
              <a:gd name="connsiteY8" fmla="*/ 1641138 h 1645833"/>
              <a:gd name="connsiteX0" fmla="*/ 4166133 w 4166133"/>
              <a:gd name="connsiteY0" fmla="*/ 1660534 h 1660534"/>
              <a:gd name="connsiteX1" fmla="*/ 3848628 w 4166133"/>
              <a:gd name="connsiteY1" fmla="*/ 1558035 h 1660534"/>
              <a:gd name="connsiteX2" fmla="*/ 3673630 w 4166133"/>
              <a:gd name="connsiteY2" fmla="*/ 1268083 h 1660534"/>
              <a:gd name="connsiteX3" fmla="*/ 3511878 w 4166133"/>
              <a:gd name="connsiteY3" fmla="*/ 791496 h 1660534"/>
              <a:gd name="connsiteX4" fmla="*/ 3398044 w 4166133"/>
              <a:gd name="connsiteY4" fmla="*/ 379410 h 1660534"/>
              <a:gd name="connsiteX5" fmla="*/ 3204031 w 4166133"/>
              <a:gd name="connsiteY5" fmla="*/ 69735 h 1660534"/>
              <a:gd name="connsiteX6" fmla="*/ 2698719 w 4166133"/>
              <a:gd name="connsiteY6" fmla="*/ 129737 h 1660534"/>
              <a:gd name="connsiteX7" fmla="*/ 1767062 w 4166133"/>
              <a:gd name="connsiteY7" fmla="*/ 1177205 h 1660534"/>
              <a:gd name="connsiteX8" fmla="*/ 0 w 4166133"/>
              <a:gd name="connsiteY8" fmla="*/ 1655839 h 1660534"/>
              <a:gd name="connsiteX0" fmla="*/ 4166133 w 4166133"/>
              <a:gd name="connsiteY0" fmla="*/ 1654450 h 1654450"/>
              <a:gd name="connsiteX1" fmla="*/ 3848628 w 4166133"/>
              <a:gd name="connsiteY1" fmla="*/ 1551951 h 1654450"/>
              <a:gd name="connsiteX2" fmla="*/ 3673630 w 4166133"/>
              <a:gd name="connsiteY2" fmla="*/ 1261999 h 1654450"/>
              <a:gd name="connsiteX3" fmla="*/ 3511878 w 4166133"/>
              <a:gd name="connsiteY3" fmla="*/ 785412 h 1654450"/>
              <a:gd name="connsiteX4" fmla="*/ 3398044 w 4166133"/>
              <a:gd name="connsiteY4" fmla="*/ 373326 h 1654450"/>
              <a:gd name="connsiteX5" fmla="*/ 3204031 w 4166133"/>
              <a:gd name="connsiteY5" fmla="*/ 63651 h 1654450"/>
              <a:gd name="connsiteX6" fmla="*/ 2698719 w 4166133"/>
              <a:gd name="connsiteY6" fmla="*/ 123653 h 1654450"/>
              <a:gd name="connsiteX7" fmla="*/ 1848844 w 4166133"/>
              <a:gd name="connsiteY7" fmla="*/ 1068389 h 1654450"/>
              <a:gd name="connsiteX8" fmla="*/ 0 w 4166133"/>
              <a:gd name="connsiteY8" fmla="*/ 1649755 h 1654450"/>
              <a:gd name="connsiteX0" fmla="*/ 4166133 w 4166133"/>
              <a:gd name="connsiteY0" fmla="*/ 1642808 h 1642808"/>
              <a:gd name="connsiteX1" fmla="*/ 3848628 w 4166133"/>
              <a:gd name="connsiteY1" fmla="*/ 1540309 h 1642808"/>
              <a:gd name="connsiteX2" fmla="*/ 3673630 w 4166133"/>
              <a:gd name="connsiteY2" fmla="*/ 1250357 h 1642808"/>
              <a:gd name="connsiteX3" fmla="*/ 3511878 w 4166133"/>
              <a:gd name="connsiteY3" fmla="*/ 773770 h 1642808"/>
              <a:gd name="connsiteX4" fmla="*/ 3398044 w 4166133"/>
              <a:gd name="connsiteY4" fmla="*/ 361684 h 1642808"/>
              <a:gd name="connsiteX5" fmla="*/ 3204031 w 4166133"/>
              <a:gd name="connsiteY5" fmla="*/ 52009 h 1642808"/>
              <a:gd name="connsiteX6" fmla="*/ 2698719 w 4166133"/>
              <a:gd name="connsiteY6" fmla="*/ 112011 h 1642808"/>
              <a:gd name="connsiteX7" fmla="*/ 1848844 w 4166133"/>
              <a:gd name="connsiteY7" fmla="*/ 1056747 h 1642808"/>
              <a:gd name="connsiteX8" fmla="*/ 0 w 4166133"/>
              <a:gd name="connsiteY8" fmla="*/ 1638113 h 1642808"/>
              <a:gd name="connsiteX0" fmla="*/ 4166133 w 4166133"/>
              <a:gd name="connsiteY0" fmla="*/ 1645259 h 1645259"/>
              <a:gd name="connsiteX1" fmla="*/ 3848628 w 4166133"/>
              <a:gd name="connsiteY1" fmla="*/ 1542760 h 1645259"/>
              <a:gd name="connsiteX2" fmla="*/ 3673630 w 4166133"/>
              <a:gd name="connsiteY2" fmla="*/ 1252808 h 1645259"/>
              <a:gd name="connsiteX3" fmla="*/ 3511878 w 4166133"/>
              <a:gd name="connsiteY3" fmla="*/ 776221 h 1645259"/>
              <a:gd name="connsiteX4" fmla="*/ 3398044 w 4166133"/>
              <a:gd name="connsiteY4" fmla="*/ 364135 h 1645259"/>
              <a:gd name="connsiteX5" fmla="*/ 3204031 w 4166133"/>
              <a:gd name="connsiteY5" fmla="*/ 54460 h 1645259"/>
              <a:gd name="connsiteX6" fmla="*/ 2698719 w 4166133"/>
              <a:gd name="connsiteY6" fmla="*/ 114462 h 1645259"/>
              <a:gd name="connsiteX7" fmla="*/ 1848844 w 4166133"/>
              <a:gd name="connsiteY7" fmla="*/ 1059198 h 1645259"/>
              <a:gd name="connsiteX8" fmla="*/ 0 w 4166133"/>
              <a:gd name="connsiteY8" fmla="*/ 1640564 h 1645259"/>
              <a:gd name="connsiteX0" fmla="*/ 4166133 w 4166133"/>
              <a:gd name="connsiteY0" fmla="*/ 1661012 h 1661012"/>
              <a:gd name="connsiteX1" fmla="*/ 3848628 w 4166133"/>
              <a:gd name="connsiteY1" fmla="*/ 1558513 h 1661012"/>
              <a:gd name="connsiteX2" fmla="*/ 3673630 w 4166133"/>
              <a:gd name="connsiteY2" fmla="*/ 1268561 h 1661012"/>
              <a:gd name="connsiteX3" fmla="*/ 3511878 w 4166133"/>
              <a:gd name="connsiteY3" fmla="*/ 791974 h 1661012"/>
              <a:gd name="connsiteX4" fmla="*/ 3398044 w 4166133"/>
              <a:gd name="connsiteY4" fmla="*/ 379888 h 1661012"/>
              <a:gd name="connsiteX5" fmla="*/ 3204031 w 4166133"/>
              <a:gd name="connsiteY5" fmla="*/ 70213 h 1661012"/>
              <a:gd name="connsiteX6" fmla="*/ 2698719 w 4166133"/>
              <a:gd name="connsiteY6" fmla="*/ 130215 h 1661012"/>
              <a:gd name="connsiteX7" fmla="*/ 1699712 w 4166133"/>
              <a:gd name="connsiteY7" fmla="*/ 1185586 h 1661012"/>
              <a:gd name="connsiteX8" fmla="*/ 0 w 4166133"/>
              <a:gd name="connsiteY8" fmla="*/ 1656317 h 1661012"/>
              <a:gd name="connsiteX0" fmla="*/ 4166133 w 4166133"/>
              <a:gd name="connsiteY0" fmla="*/ 1644726 h 1644726"/>
              <a:gd name="connsiteX1" fmla="*/ 3848628 w 4166133"/>
              <a:gd name="connsiteY1" fmla="*/ 1542227 h 1644726"/>
              <a:gd name="connsiteX2" fmla="*/ 3673630 w 4166133"/>
              <a:gd name="connsiteY2" fmla="*/ 1252275 h 1644726"/>
              <a:gd name="connsiteX3" fmla="*/ 3511878 w 4166133"/>
              <a:gd name="connsiteY3" fmla="*/ 775688 h 1644726"/>
              <a:gd name="connsiteX4" fmla="*/ 3422098 w 4166133"/>
              <a:gd name="connsiteY4" fmla="*/ 335943 h 1644726"/>
              <a:gd name="connsiteX5" fmla="*/ 3204031 w 4166133"/>
              <a:gd name="connsiteY5" fmla="*/ 53927 h 1644726"/>
              <a:gd name="connsiteX6" fmla="*/ 2698719 w 4166133"/>
              <a:gd name="connsiteY6" fmla="*/ 113929 h 1644726"/>
              <a:gd name="connsiteX7" fmla="*/ 1699712 w 4166133"/>
              <a:gd name="connsiteY7" fmla="*/ 1169300 h 1644726"/>
              <a:gd name="connsiteX8" fmla="*/ 0 w 4166133"/>
              <a:gd name="connsiteY8" fmla="*/ 1640031 h 1644726"/>
              <a:gd name="connsiteX0" fmla="*/ 4166133 w 4166133"/>
              <a:gd name="connsiteY0" fmla="*/ 1644726 h 1644726"/>
              <a:gd name="connsiteX1" fmla="*/ 3848628 w 4166133"/>
              <a:gd name="connsiteY1" fmla="*/ 1542227 h 1644726"/>
              <a:gd name="connsiteX2" fmla="*/ 3673630 w 4166133"/>
              <a:gd name="connsiteY2" fmla="*/ 1252275 h 1644726"/>
              <a:gd name="connsiteX3" fmla="*/ 3511878 w 4166133"/>
              <a:gd name="connsiteY3" fmla="*/ 775688 h 1644726"/>
              <a:gd name="connsiteX4" fmla="*/ 3422098 w 4166133"/>
              <a:gd name="connsiteY4" fmla="*/ 335943 h 1644726"/>
              <a:gd name="connsiteX5" fmla="*/ 3204031 w 4166133"/>
              <a:gd name="connsiteY5" fmla="*/ 53927 h 1644726"/>
              <a:gd name="connsiteX6" fmla="*/ 2698719 w 4166133"/>
              <a:gd name="connsiteY6" fmla="*/ 113929 h 1644726"/>
              <a:gd name="connsiteX7" fmla="*/ 1699712 w 4166133"/>
              <a:gd name="connsiteY7" fmla="*/ 1169300 h 1644726"/>
              <a:gd name="connsiteX8" fmla="*/ 0 w 4166133"/>
              <a:gd name="connsiteY8" fmla="*/ 1640031 h 1644726"/>
              <a:gd name="connsiteX0" fmla="*/ 4166133 w 4166133"/>
              <a:gd name="connsiteY0" fmla="*/ 1653275 h 1653275"/>
              <a:gd name="connsiteX1" fmla="*/ 3848628 w 4166133"/>
              <a:gd name="connsiteY1" fmla="*/ 1550776 h 1653275"/>
              <a:gd name="connsiteX2" fmla="*/ 3673630 w 4166133"/>
              <a:gd name="connsiteY2" fmla="*/ 1260824 h 1653275"/>
              <a:gd name="connsiteX3" fmla="*/ 3511878 w 4166133"/>
              <a:gd name="connsiteY3" fmla="*/ 784237 h 1653275"/>
              <a:gd name="connsiteX4" fmla="*/ 3422098 w 4166133"/>
              <a:gd name="connsiteY4" fmla="*/ 344492 h 1653275"/>
              <a:gd name="connsiteX5" fmla="*/ 3218463 w 4166133"/>
              <a:gd name="connsiteY5" fmla="*/ 46671 h 1653275"/>
              <a:gd name="connsiteX6" fmla="*/ 2698719 w 4166133"/>
              <a:gd name="connsiteY6" fmla="*/ 122478 h 1653275"/>
              <a:gd name="connsiteX7" fmla="*/ 1699712 w 4166133"/>
              <a:gd name="connsiteY7" fmla="*/ 1177849 h 1653275"/>
              <a:gd name="connsiteX8" fmla="*/ 0 w 4166133"/>
              <a:gd name="connsiteY8" fmla="*/ 1648580 h 1653275"/>
              <a:gd name="connsiteX0" fmla="*/ 4166133 w 4166133"/>
              <a:gd name="connsiteY0" fmla="*/ 1665501 h 1665501"/>
              <a:gd name="connsiteX1" fmla="*/ 3848628 w 4166133"/>
              <a:gd name="connsiteY1" fmla="*/ 1563002 h 1665501"/>
              <a:gd name="connsiteX2" fmla="*/ 3673630 w 4166133"/>
              <a:gd name="connsiteY2" fmla="*/ 1273050 h 1665501"/>
              <a:gd name="connsiteX3" fmla="*/ 3511878 w 4166133"/>
              <a:gd name="connsiteY3" fmla="*/ 796463 h 1665501"/>
              <a:gd name="connsiteX4" fmla="*/ 3422098 w 4166133"/>
              <a:gd name="connsiteY4" fmla="*/ 356718 h 1665501"/>
              <a:gd name="connsiteX5" fmla="*/ 3218463 w 4166133"/>
              <a:gd name="connsiteY5" fmla="*/ 58897 h 1665501"/>
              <a:gd name="connsiteX6" fmla="*/ 2698719 w 4166133"/>
              <a:gd name="connsiteY6" fmla="*/ 134704 h 1665501"/>
              <a:gd name="connsiteX7" fmla="*/ 1699712 w 4166133"/>
              <a:gd name="connsiteY7" fmla="*/ 1190075 h 1665501"/>
              <a:gd name="connsiteX8" fmla="*/ 0 w 4166133"/>
              <a:gd name="connsiteY8" fmla="*/ 1660806 h 1665501"/>
              <a:gd name="connsiteX0" fmla="*/ 4166133 w 4166133"/>
              <a:gd name="connsiteY0" fmla="*/ 1656768 h 1656768"/>
              <a:gd name="connsiteX1" fmla="*/ 3848628 w 4166133"/>
              <a:gd name="connsiteY1" fmla="*/ 1554269 h 1656768"/>
              <a:gd name="connsiteX2" fmla="*/ 3673630 w 4166133"/>
              <a:gd name="connsiteY2" fmla="*/ 1264317 h 1656768"/>
              <a:gd name="connsiteX3" fmla="*/ 3511878 w 4166133"/>
              <a:gd name="connsiteY3" fmla="*/ 787730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11878 w 4166133"/>
              <a:gd name="connsiteY3" fmla="*/ 787730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83756 h 1683756"/>
              <a:gd name="connsiteX1" fmla="*/ 3848628 w 4166133"/>
              <a:gd name="connsiteY1" fmla="*/ 1581257 h 1683756"/>
              <a:gd name="connsiteX2" fmla="*/ 3673630 w 4166133"/>
              <a:gd name="connsiteY2" fmla="*/ 1291305 h 1683756"/>
              <a:gd name="connsiteX3" fmla="*/ 3531122 w 4166133"/>
              <a:gd name="connsiteY3" fmla="*/ 913499 h 1683756"/>
              <a:gd name="connsiteX4" fmla="*/ 3398045 w 4166133"/>
              <a:gd name="connsiteY4" fmla="*/ 430291 h 1683756"/>
              <a:gd name="connsiteX5" fmla="*/ 3218463 w 4166133"/>
              <a:gd name="connsiteY5" fmla="*/ 77152 h 1683756"/>
              <a:gd name="connsiteX6" fmla="*/ 2698719 w 4166133"/>
              <a:gd name="connsiteY6" fmla="*/ 152959 h 1683756"/>
              <a:gd name="connsiteX7" fmla="*/ 1699712 w 4166133"/>
              <a:gd name="connsiteY7" fmla="*/ 1208330 h 1683756"/>
              <a:gd name="connsiteX8" fmla="*/ 0 w 4166133"/>
              <a:gd name="connsiteY8" fmla="*/ 1679061 h 1683756"/>
              <a:gd name="connsiteX0" fmla="*/ 4166133 w 4166133"/>
              <a:gd name="connsiteY0" fmla="*/ 1695373 h 1695373"/>
              <a:gd name="connsiteX1" fmla="*/ 3848628 w 4166133"/>
              <a:gd name="connsiteY1" fmla="*/ 1592874 h 1695373"/>
              <a:gd name="connsiteX2" fmla="*/ 3673630 w 4166133"/>
              <a:gd name="connsiteY2" fmla="*/ 1302922 h 1695373"/>
              <a:gd name="connsiteX3" fmla="*/ 3531122 w 4166133"/>
              <a:gd name="connsiteY3" fmla="*/ 925116 h 1695373"/>
              <a:gd name="connsiteX4" fmla="*/ 3398045 w 4166133"/>
              <a:gd name="connsiteY4" fmla="*/ 441908 h 1695373"/>
              <a:gd name="connsiteX5" fmla="*/ 3218463 w 4166133"/>
              <a:gd name="connsiteY5" fmla="*/ 88769 h 1695373"/>
              <a:gd name="connsiteX6" fmla="*/ 2698719 w 4166133"/>
              <a:gd name="connsiteY6" fmla="*/ 164576 h 1695373"/>
              <a:gd name="connsiteX7" fmla="*/ 1699712 w 4166133"/>
              <a:gd name="connsiteY7" fmla="*/ 1219947 h 1695373"/>
              <a:gd name="connsiteX8" fmla="*/ 0 w 4166133"/>
              <a:gd name="connsiteY8" fmla="*/ 1690678 h 1695373"/>
              <a:gd name="connsiteX0" fmla="*/ 4166133 w 4166133"/>
              <a:gd name="connsiteY0" fmla="*/ 1644295 h 1644295"/>
              <a:gd name="connsiteX1" fmla="*/ 3848628 w 4166133"/>
              <a:gd name="connsiteY1" fmla="*/ 1541796 h 1644295"/>
              <a:gd name="connsiteX2" fmla="*/ 3673630 w 4166133"/>
              <a:gd name="connsiteY2" fmla="*/ 1251844 h 1644295"/>
              <a:gd name="connsiteX3" fmla="*/ 3531122 w 4166133"/>
              <a:gd name="connsiteY3" fmla="*/ 874038 h 1644295"/>
              <a:gd name="connsiteX4" fmla="*/ 3398045 w 4166133"/>
              <a:gd name="connsiteY4" fmla="*/ 390830 h 1644295"/>
              <a:gd name="connsiteX5" fmla="*/ 3281002 w 4166133"/>
              <a:gd name="connsiteY5" fmla="*/ 124619 h 1644295"/>
              <a:gd name="connsiteX6" fmla="*/ 2698719 w 4166133"/>
              <a:gd name="connsiteY6" fmla="*/ 113498 h 1644295"/>
              <a:gd name="connsiteX7" fmla="*/ 1699712 w 4166133"/>
              <a:gd name="connsiteY7" fmla="*/ 1168869 h 1644295"/>
              <a:gd name="connsiteX8" fmla="*/ 0 w 4166133"/>
              <a:gd name="connsiteY8" fmla="*/ 1639600 h 1644295"/>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4210 h 1644210"/>
              <a:gd name="connsiteX1" fmla="*/ 3848628 w 4166133"/>
              <a:gd name="connsiteY1" fmla="*/ 1541711 h 1644210"/>
              <a:gd name="connsiteX2" fmla="*/ 3673630 w 4166133"/>
              <a:gd name="connsiteY2" fmla="*/ 1251759 h 1644210"/>
              <a:gd name="connsiteX3" fmla="*/ 3531122 w 4166133"/>
              <a:gd name="connsiteY3" fmla="*/ 873953 h 1644210"/>
              <a:gd name="connsiteX4" fmla="*/ 3398045 w 4166133"/>
              <a:gd name="connsiteY4" fmla="*/ 390745 h 1644210"/>
              <a:gd name="connsiteX5" fmla="*/ 3281002 w 4166133"/>
              <a:gd name="connsiteY5" fmla="*/ 124534 h 1644210"/>
              <a:gd name="connsiteX6" fmla="*/ 2698719 w 4166133"/>
              <a:gd name="connsiteY6" fmla="*/ 113413 h 1644210"/>
              <a:gd name="connsiteX7" fmla="*/ 1805548 w 4166133"/>
              <a:gd name="connsiteY7" fmla="*/ 1105564 h 1644210"/>
              <a:gd name="connsiteX8" fmla="*/ 0 w 4166133"/>
              <a:gd name="connsiteY8" fmla="*/ 1639515 h 1644210"/>
              <a:gd name="connsiteX0" fmla="*/ 4166133 w 4166133"/>
              <a:gd name="connsiteY0" fmla="*/ 1637801 h 1637801"/>
              <a:gd name="connsiteX1" fmla="*/ 3848628 w 4166133"/>
              <a:gd name="connsiteY1" fmla="*/ 1535302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9705"/>
              <a:gd name="connsiteX1" fmla="*/ 3848628 w 4166133"/>
              <a:gd name="connsiteY1" fmla="*/ 1535302 h 1639705"/>
              <a:gd name="connsiteX2" fmla="*/ 3673630 w 4166133"/>
              <a:gd name="connsiteY2" fmla="*/ 1245350 h 1639705"/>
              <a:gd name="connsiteX3" fmla="*/ 3531122 w 4166133"/>
              <a:gd name="connsiteY3" fmla="*/ 867544 h 1639705"/>
              <a:gd name="connsiteX4" fmla="*/ 3398045 w 4166133"/>
              <a:gd name="connsiteY4" fmla="*/ 384336 h 1639705"/>
              <a:gd name="connsiteX5" fmla="*/ 3281002 w 4166133"/>
              <a:gd name="connsiteY5" fmla="*/ 118125 h 1639705"/>
              <a:gd name="connsiteX6" fmla="*/ 2698719 w 4166133"/>
              <a:gd name="connsiteY6" fmla="*/ 107004 h 1639705"/>
              <a:gd name="connsiteX7" fmla="*/ 1781495 w 4166133"/>
              <a:gd name="connsiteY7" fmla="*/ 1000374 h 1639705"/>
              <a:gd name="connsiteX8" fmla="*/ 0 w 4166133"/>
              <a:gd name="connsiteY8" fmla="*/ 1633106 h 1639705"/>
              <a:gd name="connsiteX0" fmla="*/ 4166133 w 4166133"/>
              <a:gd name="connsiteY0" fmla="*/ 1637801 h 1637801"/>
              <a:gd name="connsiteX1" fmla="*/ 3848628 w 4166133"/>
              <a:gd name="connsiteY1" fmla="*/ 1535302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803519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803519 w 4166133"/>
              <a:gd name="connsiteY2" fmla="*/ 1245350 h 1637801"/>
              <a:gd name="connsiteX3" fmla="*/ 3632148 w 4166133"/>
              <a:gd name="connsiteY3" fmla="*/ 843836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04097 h 1604097"/>
              <a:gd name="connsiteX1" fmla="*/ 3997760 w 4166133"/>
              <a:gd name="connsiteY1" fmla="*/ 1521354 h 1604097"/>
              <a:gd name="connsiteX2" fmla="*/ 3803519 w 4166133"/>
              <a:gd name="connsiteY2" fmla="*/ 1211646 h 1604097"/>
              <a:gd name="connsiteX3" fmla="*/ 3632148 w 4166133"/>
              <a:gd name="connsiteY3" fmla="*/ 810132 h 1604097"/>
              <a:gd name="connsiteX4" fmla="*/ 3446153 w 4166133"/>
              <a:gd name="connsiteY4" fmla="*/ 350632 h 1604097"/>
              <a:gd name="connsiteX5" fmla="*/ 3281002 w 4166133"/>
              <a:gd name="connsiteY5" fmla="*/ 84421 h 1604097"/>
              <a:gd name="connsiteX6" fmla="*/ 2698719 w 4166133"/>
              <a:gd name="connsiteY6" fmla="*/ 73300 h 1604097"/>
              <a:gd name="connsiteX7" fmla="*/ 1781495 w 4166133"/>
              <a:gd name="connsiteY7" fmla="*/ 966670 h 1604097"/>
              <a:gd name="connsiteX8" fmla="*/ 0 w 4166133"/>
              <a:gd name="connsiteY8" fmla="*/ 1599402 h 1604097"/>
              <a:gd name="connsiteX0" fmla="*/ 4166133 w 4166133"/>
              <a:gd name="connsiteY0" fmla="*/ 1617361 h 1617361"/>
              <a:gd name="connsiteX1" fmla="*/ 3997760 w 4166133"/>
              <a:gd name="connsiteY1" fmla="*/ 1534618 h 1617361"/>
              <a:gd name="connsiteX2" fmla="*/ 3803519 w 4166133"/>
              <a:gd name="connsiteY2" fmla="*/ 1224910 h 1617361"/>
              <a:gd name="connsiteX3" fmla="*/ 3632148 w 4166133"/>
              <a:gd name="connsiteY3" fmla="*/ 823396 h 1617361"/>
              <a:gd name="connsiteX4" fmla="*/ 3446153 w 4166133"/>
              <a:gd name="connsiteY4" fmla="*/ 363896 h 1617361"/>
              <a:gd name="connsiteX5" fmla="*/ 3285813 w 4166133"/>
              <a:gd name="connsiteY5" fmla="*/ 66075 h 1617361"/>
              <a:gd name="connsiteX6" fmla="*/ 2698719 w 4166133"/>
              <a:gd name="connsiteY6" fmla="*/ 86564 h 1617361"/>
              <a:gd name="connsiteX7" fmla="*/ 1781495 w 4166133"/>
              <a:gd name="connsiteY7" fmla="*/ 979934 h 1617361"/>
              <a:gd name="connsiteX8" fmla="*/ 0 w 4166133"/>
              <a:gd name="connsiteY8" fmla="*/ 1612666 h 1617361"/>
              <a:gd name="connsiteX0" fmla="*/ 4166133 w 4166133"/>
              <a:gd name="connsiteY0" fmla="*/ 1639199 h 1639199"/>
              <a:gd name="connsiteX1" fmla="*/ 3997760 w 4166133"/>
              <a:gd name="connsiteY1" fmla="*/ 1556456 h 1639199"/>
              <a:gd name="connsiteX2" fmla="*/ 3803519 w 4166133"/>
              <a:gd name="connsiteY2" fmla="*/ 1246748 h 1639199"/>
              <a:gd name="connsiteX3" fmla="*/ 3632148 w 4166133"/>
              <a:gd name="connsiteY3" fmla="*/ 845234 h 1639199"/>
              <a:gd name="connsiteX4" fmla="*/ 3446153 w 4166133"/>
              <a:gd name="connsiteY4" fmla="*/ 385734 h 1639199"/>
              <a:gd name="connsiteX5" fmla="*/ 3285813 w 4166133"/>
              <a:gd name="connsiteY5" fmla="*/ 87913 h 1639199"/>
              <a:gd name="connsiteX6" fmla="*/ 2698719 w 4166133"/>
              <a:gd name="connsiteY6" fmla="*/ 108402 h 1639199"/>
              <a:gd name="connsiteX7" fmla="*/ 1781495 w 4166133"/>
              <a:gd name="connsiteY7" fmla="*/ 1001772 h 1639199"/>
              <a:gd name="connsiteX8" fmla="*/ 0 w 4166133"/>
              <a:gd name="connsiteY8" fmla="*/ 1634504 h 1639199"/>
              <a:gd name="connsiteX0" fmla="*/ 4166133 w 4166133"/>
              <a:gd name="connsiteY0" fmla="*/ 1617362 h 1617362"/>
              <a:gd name="connsiteX1" fmla="*/ 3997760 w 4166133"/>
              <a:gd name="connsiteY1" fmla="*/ 1534619 h 1617362"/>
              <a:gd name="connsiteX2" fmla="*/ 3803519 w 4166133"/>
              <a:gd name="connsiteY2" fmla="*/ 1224911 h 1617362"/>
              <a:gd name="connsiteX3" fmla="*/ 3632148 w 4166133"/>
              <a:gd name="connsiteY3" fmla="*/ 823397 h 1617362"/>
              <a:gd name="connsiteX4" fmla="*/ 3475017 w 4166133"/>
              <a:gd name="connsiteY4" fmla="*/ 363897 h 1617362"/>
              <a:gd name="connsiteX5" fmla="*/ 3285813 w 4166133"/>
              <a:gd name="connsiteY5" fmla="*/ 66076 h 1617362"/>
              <a:gd name="connsiteX6" fmla="*/ 2698719 w 4166133"/>
              <a:gd name="connsiteY6" fmla="*/ 86565 h 1617362"/>
              <a:gd name="connsiteX7" fmla="*/ 1781495 w 4166133"/>
              <a:gd name="connsiteY7" fmla="*/ 979935 h 1617362"/>
              <a:gd name="connsiteX8" fmla="*/ 0 w 4166133"/>
              <a:gd name="connsiteY8" fmla="*/ 1612667 h 1617362"/>
              <a:gd name="connsiteX0" fmla="*/ 4166133 w 4166133"/>
              <a:gd name="connsiteY0" fmla="*/ 1640681 h 1640681"/>
              <a:gd name="connsiteX1" fmla="*/ 3997760 w 4166133"/>
              <a:gd name="connsiteY1" fmla="*/ 1557938 h 1640681"/>
              <a:gd name="connsiteX2" fmla="*/ 3803519 w 4166133"/>
              <a:gd name="connsiteY2" fmla="*/ 1248230 h 1640681"/>
              <a:gd name="connsiteX3" fmla="*/ 3632148 w 4166133"/>
              <a:gd name="connsiteY3" fmla="*/ 846716 h 1640681"/>
              <a:gd name="connsiteX4" fmla="*/ 3475017 w 4166133"/>
              <a:gd name="connsiteY4" fmla="*/ 387216 h 1640681"/>
              <a:gd name="connsiteX5" fmla="*/ 3285813 w 4166133"/>
              <a:gd name="connsiteY5" fmla="*/ 89395 h 1640681"/>
              <a:gd name="connsiteX6" fmla="*/ 2698719 w 4166133"/>
              <a:gd name="connsiteY6" fmla="*/ 109884 h 1640681"/>
              <a:gd name="connsiteX7" fmla="*/ 1781495 w 4166133"/>
              <a:gd name="connsiteY7" fmla="*/ 1003254 h 1640681"/>
              <a:gd name="connsiteX8" fmla="*/ 0 w 4166133"/>
              <a:gd name="connsiteY8" fmla="*/ 1635986 h 1640681"/>
              <a:gd name="connsiteX0" fmla="*/ 4074730 w 4074730"/>
              <a:gd name="connsiteY0" fmla="*/ 1644632 h 1644632"/>
              <a:gd name="connsiteX1" fmla="*/ 3997760 w 4074730"/>
              <a:gd name="connsiteY1" fmla="*/ 1557938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17002 w 4017002"/>
              <a:gd name="connsiteY0" fmla="*/ 1616973 h 1637618"/>
              <a:gd name="connsiteX1" fmla="*/ 3930410 w 4017002"/>
              <a:gd name="connsiteY1" fmla="*/ 1490767 h 1637618"/>
              <a:gd name="connsiteX2" fmla="*/ 3803519 w 4017002"/>
              <a:gd name="connsiteY2" fmla="*/ 1248230 h 1637618"/>
              <a:gd name="connsiteX3" fmla="*/ 3632148 w 4017002"/>
              <a:gd name="connsiteY3" fmla="*/ 846716 h 1637618"/>
              <a:gd name="connsiteX4" fmla="*/ 3475017 w 4017002"/>
              <a:gd name="connsiteY4" fmla="*/ 387216 h 1637618"/>
              <a:gd name="connsiteX5" fmla="*/ 3285813 w 4017002"/>
              <a:gd name="connsiteY5" fmla="*/ 89395 h 1637618"/>
              <a:gd name="connsiteX6" fmla="*/ 2698719 w 4017002"/>
              <a:gd name="connsiteY6" fmla="*/ 109884 h 1637618"/>
              <a:gd name="connsiteX7" fmla="*/ 1781495 w 4017002"/>
              <a:gd name="connsiteY7" fmla="*/ 1003254 h 1637618"/>
              <a:gd name="connsiteX8" fmla="*/ 0 w 4017002"/>
              <a:gd name="connsiteY8" fmla="*/ 1635986 h 1637618"/>
              <a:gd name="connsiteX0" fmla="*/ 4113216 w 4113216"/>
              <a:gd name="connsiteY0" fmla="*/ 1656486 h 1656486"/>
              <a:gd name="connsiteX1" fmla="*/ 3930410 w 4113216"/>
              <a:gd name="connsiteY1" fmla="*/ 1490767 h 1656486"/>
              <a:gd name="connsiteX2" fmla="*/ 3803519 w 4113216"/>
              <a:gd name="connsiteY2" fmla="*/ 1248230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113216 w 4113216"/>
              <a:gd name="connsiteY0" fmla="*/ 1656486 h 1656486"/>
              <a:gd name="connsiteX1" fmla="*/ 3930410 w 4113216"/>
              <a:gd name="connsiteY1" fmla="*/ 1490767 h 1656486"/>
              <a:gd name="connsiteX2" fmla="*/ 3803519 w 4113216"/>
              <a:gd name="connsiteY2" fmla="*/ 1248230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113216 w 4113216"/>
              <a:gd name="connsiteY0" fmla="*/ 1656486 h 1656486"/>
              <a:gd name="connsiteX1" fmla="*/ 3930410 w 4113216"/>
              <a:gd name="connsiteY1" fmla="*/ 1490767 h 1656486"/>
              <a:gd name="connsiteX2" fmla="*/ 3784277 w 4113216"/>
              <a:gd name="connsiteY2" fmla="*/ 1232426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093974 w 4093974"/>
              <a:gd name="connsiteY0" fmla="*/ 1660438 h 1660438"/>
              <a:gd name="connsiteX1" fmla="*/ 3930410 w 4093974"/>
              <a:gd name="connsiteY1" fmla="*/ 1490767 h 1660438"/>
              <a:gd name="connsiteX2" fmla="*/ 3784277 w 4093974"/>
              <a:gd name="connsiteY2" fmla="*/ 1232426 h 1660438"/>
              <a:gd name="connsiteX3" fmla="*/ 3632148 w 4093974"/>
              <a:gd name="connsiteY3" fmla="*/ 846716 h 1660438"/>
              <a:gd name="connsiteX4" fmla="*/ 3475017 w 4093974"/>
              <a:gd name="connsiteY4" fmla="*/ 387216 h 1660438"/>
              <a:gd name="connsiteX5" fmla="*/ 3285813 w 4093974"/>
              <a:gd name="connsiteY5" fmla="*/ 89395 h 1660438"/>
              <a:gd name="connsiteX6" fmla="*/ 2698719 w 4093974"/>
              <a:gd name="connsiteY6" fmla="*/ 109884 h 1660438"/>
              <a:gd name="connsiteX7" fmla="*/ 1781495 w 4093974"/>
              <a:gd name="connsiteY7" fmla="*/ 1003254 h 1660438"/>
              <a:gd name="connsiteX8" fmla="*/ 0 w 4093974"/>
              <a:gd name="connsiteY8" fmla="*/ 1635986 h 1660438"/>
              <a:gd name="connsiteX0" fmla="*/ 4093974 w 4093974"/>
              <a:gd name="connsiteY0" fmla="*/ 1660438 h 1660438"/>
              <a:gd name="connsiteX1" fmla="*/ 3930410 w 4093974"/>
              <a:gd name="connsiteY1" fmla="*/ 1490767 h 1660438"/>
              <a:gd name="connsiteX2" fmla="*/ 3784277 w 4093974"/>
              <a:gd name="connsiteY2" fmla="*/ 1232426 h 1660438"/>
              <a:gd name="connsiteX3" fmla="*/ 3632148 w 4093974"/>
              <a:gd name="connsiteY3" fmla="*/ 846716 h 1660438"/>
              <a:gd name="connsiteX4" fmla="*/ 3475017 w 4093974"/>
              <a:gd name="connsiteY4" fmla="*/ 387216 h 1660438"/>
              <a:gd name="connsiteX5" fmla="*/ 3285813 w 4093974"/>
              <a:gd name="connsiteY5" fmla="*/ 89395 h 1660438"/>
              <a:gd name="connsiteX6" fmla="*/ 2698719 w 4093974"/>
              <a:gd name="connsiteY6" fmla="*/ 109884 h 1660438"/>
              <a:gd name="connsiteX7" fmla="*/ 1781495 w 4093974"/>
              <a:gd name="connsiteY7" fmla="*/ 1003254 h 1660438"/>
              <a:gd name="connsiteX8" fmla="*/ 0 w 4093974"/>
              <a:gd name="connsiteY8" fmla="*/ 1635986 h 1660438"/>
              <a:gd name="connsiteX0" fmla="*/ 4348942 w 4348942"/>
              <a:gd name="connsiteY0" fmla="*/ 1660438 h 1660438"/>
              <a:gd name="connsiteX1" fmla="*/ 4185378 w 4348942"/>
              <a:gd name="connsiteY1" fmla="*/ 1490767 h 1660438"/>
              <a:gd name="connsiteX2" fmla="*/ 4039245 w 4348942"/>
              <a:gd name="connsiteY2" fmla="*/ 1232426 h 1660438"/>
              <a:gd name="connsiteX3" fmla="*/ 3887116 w 4348942"/>
              <a:gd name="connsiteY3" fmla="*/ 846716 h 1660438"/>
              <a:gd name="connsiteX4" fmla="*/ 3729985 w 4348942"/>
              <a:gd name="connsiteY4" fmla="*/ 387216 h 1660438"/>
              <a:gd name="connsiteX5" fmla="*/ 3540781 w 4348942"/>
              <a:gd name="connsiteY5" fmla="*/ 89395 h 1660438"/>
              <a:gd name="connsiteX6" fmla="*/ 2953687 w 4348942"/>
              <a:gd name="connsiteY6" fmla="*/ 109884 h 1660438"/>
              <a:gd name="connsiteX7" fmla="*/ 2036463 w 4348942"/>
              <a:gd name="connsiteY7" fmla="*/ 1003254 h 1660438"/>
              <a:gd name="connsiteX8" fmla="*/ 0 w 4348942"/>
              <a:gd name="connsiteY8" fmla="*/ 1647840 h 1660438"/>
              <a:gd name="connsiteX0" fmla="*/ 4348942 w 4348942"/>
              <a:gd name="connsiteY0" fmla="*/ 1659702 h 1659702"/>
              <a:gd name="connsiteX1" fmla="*/ 4185378 w 4348942"/>
              <a:gd name="connsiteY1" fmla="*/ 1490031 h 1659702"/>
              <a:gd name="connsiteX2" fmla="*/ 4039245 w 4348942"/>
              <a:gd name="connsiteY2" fmla="*/ 1231690 h 1659702"/>
              <a:gd name="connsiteX3" fmla="*/ 3887116 w 4348942"/>
              <a:gd name="connsiteY3" fmla="*/ 845980 h 1659702"/>
              <a:gd name="connsiteX4" fmla="*/ 3729985 w 4348942"/>
              <a:gd name="connsiteY4" fmla="*/ 386480 h 1659702"/>
              <a:gd name="connsiteX5" fmla="*/ 3540781 w 4348942"/>
              <a:gd name="connsiteY5" fmla="*/ 88659 h 1659702"/>
              <a:gd name="connsiteX6" fmla="*/ 2953687 w 4348942"/>
              <a:gd name="connsiteY6" fmla="*/ 109148 h 1659702"/>
              <a:gd name="connsiteX7" fmla="*/ 1940249 w 4348942"/>
              <a:gd name="connsiteY7" fmla="*/ 990664 h 1659702"/>
              <a:gd name="connsiteX8" fmla="*/ 0 w 4348942"/>
              <a:gd name="connsiteY8" fmla="*/ 1647104 h 1659702"/>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48942" h="1649037">
                <a:moveTo>
                  <a:pt x="4348942" y="1649037"/>
                </a:moveTo>
                <a:cubicBezTo>
                  <a:pt x="4261548" y="1564125"/>
                  <a:pt x="4320380" y="1623799"/>
                  <a:pt x="4185378" y="1479366"/>
                </a:cubicBezTo>
                <a:cubicBezTo>
                  <a:pt x="4059998" y="1279617"/>
                  <a:pt x="4088955" y="1328367"/>
                  <a:pt x="4039245" y="1221025"/>
                </a:cubicBezTo>
                <a:cubicBezTo>
                  <a:pt x="3989535" y="1113683"/>
                  <a:pt x="3976344" y="1082208"/>
                  <a:pt x="3887116" y="835315"/>
                </a:cubicBezTo>
                <a:cubicBezTo>
                  <a:pt x="3788268" y="513349"/>
                  <a:pt x="3787707" y="502035"/>
                  <a:pt x="3729985" y="375815"/>
                </a:cubicBezTo>
                <a:cubicBezTo>
                  <a:pt x="3672263" y="249595"/>
                  <a:pt x="3660542" y="191387"/>
                  <a:pt x="3540781" y="77994"/>
                </a:cubicBezTo>
                <a:cubicBezTo>
                  <a:pt x="3421020" y="-35399"/>
                  <a:pt x="3218839" y="-22217"/>
                  <a:pt x="2953687" y="98483"/>
                </a:cubicBezTo>
                <a:cubicBezTo>
                  <a:pt x="2688535" y="219183"/>
                  <a:pt x="2261751" y="566280"/>
                  <a:pt x="1949870" y="802193"/>
                </a:cubicBezTo>
                <a:cubicBezTo>
                  <a:pt x="993356" y="1437178"/>
                  <a:pt x="0" y="1636439"/>
                  <a:pt x="0" y="1636439"/>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230669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par>
                          <p:cTn id="43" fill="hold">
                            <p:stCondLst>
                              <p:cond delay="0"/>
                            </p:stCondLst>
                            <p:childTnLst>
                              <p:par>
                                <p:cTn id="44" presetID="1" presetClass="entr" presetSubtype="0" fill="hold" grpId="0" nodeType="afterEffect">
                                  <p:stCondLst>
                                    <p:cond delay="0"/>
                                  </p:stCondLst>
                                  <p:childTnLst>
                                    <p:set>
                                      <p:cBhvr>
                                        <p:cTn id="45" dur="1" fill="hold">
                                          <p:stCondLst>
                                            <p:cond delay="99"/>
                                          </p:stCondLst>
                                        </p:cTn>
                                        <p:tgtEl>
                                          <p:spTgt spid="35"/>
                                        </p:tgtEl>
                                        <p:attrNameLst>
                                          <p:attrName>style.visibility</p:attrName>
                                        </p:attrNameLst>
                                      </p:cBhvr>
                                      <p:to>
                                        <p:strVal val="visible"/>
                                      </p:to>
                                    </p:set>
                                  </p:childTnLst>
                                </p:cTn>
                              </p:par>
                            </p:childTnLst>
                          </p:cTn>
                        </p:par>
                        <p:par>
                          <p:cTn id="46" fill="hold">
                            <p:stCondLst>
                              <p:cond delay="100"/>
                            </p:stCondLst>
                            <p:childTnLst>
                              <p:par>
                                <p:cTn id="47" presetID="1" presetClass="entr" presetSubtype="0" fill="hold" grpId="0" nodeType="afterEffect">
                                  <p:stCondLst>
                                    <p:cond delay="0"/>
                                  </p:stCondLst>
                                  <p:childTnLst>
                                    <p:set>
                                      <p:cBhvr>
                                        <p:cTn id="48" dur="1" fill="hold">
                                          <p:stCondLst>
                                            <p:cond delay="99"/>
                                          </p:stCondLst>
                                        </p:cTn>
                                        <p:tgtEl>
                                          <p:spTgt spid="46"/>
                                        </p:tgtEl>
                                        <p:attrNameLst>
                                          <p:attrName>style.visibility</p:attrName>
                                        </p:attrNameLst>
                                      </p:cBhvr>
                                      <p:to>
                                        <p:strVal val="visible"/>
                                      </p:to>
                                    </p:set>
                                  </p:childTnLst>
                                </p:cTn>
                              </p:par>
                            </p:childTnLst>
                          </p:cTn>
                        </p:par>
                        <p:par>
                          <p:cTn id="49" fill="hold">
                            <p:stCondLst>
                              <p:cond delay="200"/>
                            </p:stCondLst>
                            <p:childTnLst>
                              <p:par>
                                <p:cTn id="50" presetID="1" presetClass="entr" presetSubtype="0" fill="hold" grpId="0" nodeType="afterEffect">
                                  <p:stCondLst>
                                    <p:cond delay="0"/>
                                  </p:stCondLst>
                                  <p:childTnLst>
                                    <p:set>
                                      <p:cBhvr>
                                        <p:cTn id="51" dur="1" fill="hold">
                                          <p:stCondLst>
                                            <p:cond delay="99"/>
                                          </p:stCondLst>
                                        </p:cTn>
                                        <p:tgtEl>
                                          <p:spTgt spid="90"/>
                                        </p:tgtEl>
                                        <p:attrNameLst>
                                          <p:attrName>style.visibility</p:attrName>
                                        </p:attrNameLst>
                                      </p:cBhvr>
                                      <p:to>
                                        <p:strVal val="visible"/>
                                      </p:to>
                                    </p:set>
                                  </p:childTnLst>
                                </p:cTn>
                              </p:par>
                            </p:childTnLst>
                          </p:cTn>
                        </p:par>
                        <p:par>
                          <p:cTn id="52" fill="hold">
                            <p:stCondLst>
                              <p:cond delay="300"/>
                            </p:stCondLst>
                            <p:childTnLst>
                              <p:par>
                                <p:cTn id="53" presetID="1" presetClass="entr" presetSubtype="0" fill="hold" grpId="0" nodeType="afterEffect">
                                  <p:stCondLst>
                                    <p:cond delay="0"/>
                                  </p:stCondLst>
                                  <p:childTnLst>
                                    <p:set>
                                      <p:cBhvr>
                                        <p:cTn id="54" dur="1" fill="hold">
                                          <p:stCondLst>
                                            <p:cond delay="99"/>
                                          </p:stCondLst>
                                        </p:cTn>
                                        <p:tgtEl>
                                          <p:spTgt spid="33"/>
                                        </p:tgtEl>
                                        <p:attrNameLst>
                                          <p:attrName>style.visibility</p:attrName>
                                        </p:attrNameLst>
                                      </p:cBhvr>
                                      <p:to>
                                        <p:strVal val="visible"/>
                                      </p:to>
                                    </p:set>
                                  </p:childTnLst>
                                </p:cTn>
                              </p:par>
                            </p:childTnLst>
                          </p:cTn>
                        </p:par>
                        <p:par>
                          <p:cTn id="55" fill="hold">
                            <p:stCondLst>
                              <p:cond delay="400"/>
                            </p:stCondLst>
                            <p:childTnLst>
                              <p:par>
                                <p:cTn id="56" presetID="1" presetClass="entr" presetSubtype="0" fill="hold" grpId="0" nodeType="afterEffect">
                                  <p:stCondLst>
                                    <p:cond delay="0"/>
                                  </p:stCondLst>
                                  <p:childTnLst>
                                    <p:set>
                                      <p:cBhvr>
                                        <p:cTn id="57" dur="1" fill="hold">
                                          <p:stCondLst>
                                            <p:cond delay="99"/>
                                          </p:stCondLst>
                                        </p:cTn>
                                        <p:tgtEl>
                                          <p:spTgt spid="58"/>
                                        </p:tgtEl>
                                        <p:attrNameLst>
                                          <p:attrName>style.visibility</p:attrName>
                                        </p:attrNameLst>
                                      </p:cBhvr>
                                      <p:to>
                                        <p:strVal val="visible"/>
                                      </p:to>
                                    </p:set>
                                  </p:childTnLst>
                                </p:cTn>
                              </p:par>
                            </p:childTnLst>
                          </p:cTn>
                        </p:par>
                        <p:par>
                          <p:cTn id="58" fill="hold">
                            <p:stCondLst>
                              <p:cond delay="500"/>
                            </p:stCondLst>
                            <p:childTnLst>
                              <p:par>
                                <p:cTn id="59" presetID="1" presetClass="entr" presetSubtype="0" fill="hold" grpId="0" nodeType="afterEffect">
                                  <p:stCondLst>
                                    <p:cond delay="0"/>
                                  </p:stCondLst>
                                  <p:childTnLst>
                                    <p:set>
                                      <p:cBhvr>
                                        <p:cTn id="60" dur="1" fill="hold">
                                          <p:stCondLst>
                                            <p:cond delay="99"/>
                                          </p:stCondLst>
                                        </p:cTn>
                                        <p:tgtEl>
                                          <p:spTgt spid="66"/>
                                        </p:tgtEl>
                                        <p:attrNameLst>
                                          <p:attrName>style.visibility</p:attrName>
                                        </p:attrNameLst>
                                      </p:cBhvr>
                                      <p:to>
                                        <p:strVal val="visible"/>
                                      </p:to>
                                    </p:set>
                                  </p:childTnLst>
                                </p:cTn>
                              </p:par>
                            </p:childTnLst>
                          </p:cTn>
                        </p:par>
                        <p:par>
                          <p:cTn id="61" fill="hold">
                            <p:stCondLst>
                              <p:cond delay="600"/>
                            </p:stCondLst>
                            <p:childTnLst>
                              <p:par>
                                <p:cTn id="62" presetID="1" presetClass="entr" presetSubtype="0" fill="hold" grpId="0" nodeType="afterEffect">
                                  <p:stCondLst>
                                    <p:cond delay="0"/>
                                  </p:stCondLst>
                                  <p:childTnLst>
                                    <p:set>
                                      <p:cBhvr>
                                        <p:cTn id="63" dur="1" fill="hold">
                                          <p:stCondLst>
                                            <p:cond delay="99"/>
                                          </p:stCondLst>
                                        </p:cTn>
                                        <p:tgtEl>
                                          <p:spTgt spid="30"/>
                                        </p:tgtEl>
                                        <p:attrNameLst>
                                          <p:attrName>style.visibility</p:attrName>
                                        </p:attrNameLst>
                                      </p:cBhvr>
                                      <p:to>
                                        <p:strVal val="visible"/>
                                      </p:to>
                                    </p:set>
                                  </p:childTnLst>
                                </p:cTn>
                              </p:par>
                            </p:childTnLst>
                          </p:cTn>
                        </p:par>
                        <p:par>
                          <p:cTn id="64" fill="hold">
                            <p:stCondLst>
                              <p:cond delay="700"/>
                            </p:stCondLst>
                            <p:childTnLst>
                              <p:par>
                                <p:cTn id="65" presetID="1" presetClass="entr" presetSubtype="0" fill="hold" grpId="0" nodeType="afterEffect">
                                  <p:stCondLst>
                                    <p:cond delay="0"/>
                                  </p:stCondLst>
                                  <p:childTnLst>
                                    <p:set>
                                      <p:cBhvr>
                                        <p:cTn id="66" dur="1" fill="hold">
                                          <p:stCondLst>
                                            <p:cond delay="99"/>
                                          </p:stCondLst>
                                        </p:cTn>
                                        <p:tgtEl>
                                          <p:spTgt spid="52"/>
                                        </p:tgtEl>
                                        <p:attrNameLst>
                                          <p:attrName>style.visibility</p:attrName>
                                        </p:attrNameLst>
                                      </p:cBhvr>
                                      <p:to>
                                        <p:strVal val="visible"/>
                                      </p:to>
                                    </p:set>
                                  </p:childTnLst>
                                </p:cTn>
                              </p:par>
                            </p:childTnLst>
                          </p:cTn>
                        </p:par>
                        <p:par>
                          <p:cTn id="67" fill="hold">
                            <p:stCondLst>
                              <p:cond delay="800"/>
                            </p:stCondLst>
                            <p:childTnLst>
                              <p:par>
                                <p:cTn id="68" presetID="1" presetClass="entr" presetSubtype="0" fill="hold" grpId="0" nodeType="afterEffect">
                                  <p:stCondLst>
                                    <p:cond delay="0"/>
                                  </p:stCondLst>
                                  <p:childTnLst>
                                    <p:set>
                                      <p:cBhvr>
                                        <p:cTn id="69" dur="1" fill="hold">
                                          <p:stCondLst>
                                            <p:cond delay="99"/>
                                          </p:stCondLst>
                                        </p:cTn>
                                        <p:tgtEl>
                                          <p:spTgt spid="42"/>
                                        </p:tgtEl>
                                        <p:attrNameLst>
                                          <p:attrName>style.visibility</p:attrName>
                                        </p:attrNameLst>
                                      </p:cBhvr>
                                      <p:to>
                                        <p:strVal val="visible"/>
                                      </p:to>
                                    </p:set>
                                  </p:childTnLst>
                                </p:cTn>
                              </p:par>
                            </p:childTnLst>
                          </p:cTn>
                        </p:par>
                        <p:par>
                          <p:cTn id="70" fill="hold">
                            <p:stCondLst>
                              <p:cond delay="900"/>
                            </p:stCondLst>
                            <p:childTnLst>
                              <p:par>
                                <p:cTn id="71" presetID="1" presetClass="entr" presetSubtype="0" fill="hold" grpId="0" nodeType="afterEffect">
                                  <p:stCondLst>
                                    <p:cond delay="0"/>
                                  </p:stCondLst>
                                  <p:childTnLst>
                                    <p:set>
                                      <p:cBhvr>
                                        <p:cTn id="72" dur="1" fill="hold">
                                          <p:stCondLst>
                                            <p:cond delay="99"/>
                                          </p:stCondLst>
                                        </p:cTn>
                                        <p:tgtEl>
                                          <p:spTgt spid="118"/>
                                        </p:tgtEl>
                                        <p:attrNameLst>
                                          <p:attrName>style.visibility</p:attrName>
                                        </p:attrNameLst>
                                      </p:cBhvr>
                                      <p:to>
                                        <p:strVal val="visible"/>
                                      </p:to>
                                    </p:set>
                                  </p:childTnLst>
                                </p:cTn>
                              </p:par>
                            </p:childTnLst>
                          </p:cTn>
                        </p:par>
                        <p:par>
                          <p:cTn id="73" fill="hold">
                            <p:stCondLst>
                              <p:cond delay="1000"/>
                            </p:stCondLst>
                            <p:childTnLst>
                              <p:par>
                                <p:cTn id="74" presetID="1" presetClass="entr" presetSubtype="0" fill="hold" grpId="0" nodeType="afterEffect">
                                  <p:stCondLst>
                                    <p:cond delay="0"/>
                                  </p:stCondLst>
                                  <p:childTnLst>
                                    <p:set>
                                      <p:cBhvr>
                                        <p:cTn id="75" dur="1" fill="hold">
                                          <p:stCondLst>
                                            <p:cond delay="99"/>
                                          </p:stCondLst>
                                        </p:cTn>
                                        <p:tgtEl>
                                          <p:spTgt spid="22"/>
                                        </p:tgtEl>
                                        <p:attrNameLst>
                                          <p:attrName>style.visibility</p:attrName>
                                        </p:attrNameLst>
                                      </p:cBhvr>
                                      <p:to>
                                        <p:strVal val="visible"/>
                                      </p:to>
                                    </p:set>
                                  </p:childTnLst>
                                </p:cTn>
                              </p:par>
                            </p:childTnLst>
                          </p:cTn>
                        </p:par>
                        <p:par>
                          <p:cTn id="76" fill="hold">
                            <p:stCondLst>
                              <p:cond delay="1100"/>
                            </p:stCondLst>
                            <p:childTnLst>
                              <p:par>
                                <p:cTn id="77" presetID="1" presetClass="entr" presetSubtype="0" fill="hold" grpId="0" nodeType="afterEffect">
                                  <p:stCondLst>
                                    <p:cond delay="0"/>
                                  </p:stCondLst>
                                  <p:childTnLst>
                                    <p:set>
                                      <p:cBhvr>
                                        <p:cTn id="78" dur="1" fill="hold">
                                          <p:stCondLst>
                                            <p:cond delay="99"/>
                                          </p:stCondLst>
                                        </p:cTn>
                                        <p:tgtEl>
                                          <p:spTgt spid="59"/>
                                        </p:tgtEl>
                                        <p:attrNameLst>
                                          <p:attrName>style.visibility</p:attrName>
                                        </p:attrNameLst>
                                      </p:cBhvr>
                                      <p:to>
                                        <p:strVal val="visible"/>
                                      </p:to>
                                    </p:set>
                                  </p:childTnLst>
                                </p:cTn>
                              </p:par>
                            </p:childTnLst>
                          </p:cTn>
                        </p:par>
                        <p:par>
                          <p:cTn id="79" fill="hold">
                            <p:stCondLst>
                              <p:cond delay="1200"/>
                            </p:stCondLst>
                            <p:childTnLst>
                              <p:par>
                                <p:cTn id="80" presetID="1" presetClass="entr" presetSubtype="0" fill="hold" grpId="0" nodeType="afterEffect">
                                  <p:stCondLst>
                                    <p:cond delay="0"/>
                                  </p:stCondLst>
                                  <p:childTnLst>
                                    <p:set>
                                      <p:cBhvr>
                                        <p:cTn id="81" dur="1" fill="hold">
                                          <p:stCondLst>
                                            <p:cond delay="99"/>
                                          </p:stCondLst>
                                        </p:cTn>
                                        <p:tgtEl>
                                          <p:spTgt spid="34"/>
                                        </p:tgtEl>
                                        <p:attrNameLst>
                                          <p:attrName>style.visibility</p:attrName>
                                        </p:attrNameLst>
                                      </p:cBhvr>
                                      <p:to>
                                        <p:strVal val="visible"/>
                                      </p:to>
                                    </p:set>
                                  </p:childTnLst>
                                </p:cTn>
                              </p:par>
                            </p:childTnLst>
                          </p:cTn>
                        </p:par>
                        <p:par>
                          <p:cTn id="82" fill="hold">
                            <p:stCondLst>
                              <p:cond delay="1300"/>
                            </p:stCondLst>
                            <p:childTnLst>
                              <p:par>
                                <p:cTn id="83" presetID="1" presetClass="entr" presetSubtype="0" fill="hold" grpId="0" nodeType="afterEffect">
                                  <p:stCondLst>
                                    <p:cond delay="0"/>
                                  </p:stCondLst>
                                  <p:childTnLst>
                                    <p:set>
                                      <p:cBhvr>
                                        <p:cTn id="84" dur="1" fill="hold">
                                          <p:stCondLst>
                                            <p:cond delay="99"/>
                                          </p:stCondLst>
                                        </p:cTn>
                                        <p:tgtEl>
                                          <p:spTgt spid="51"/>
                                        </p:tgtEl>
                                        <p:attrNameLst>
                                          <p:attrName>style.visibility</p:attrName>
                                        </p:attrNameLst>
                                      </p:cBhvr>
                                      <p:to>
                                        <p:strVal val="visible"/>
                                      </p:to>
                                    </p:set>
                                  </p:childTnLst>
                                </p:cTn>
                              </p:par>
                            </p:childTnLst>
                          </p:cTn>
                        </p:par>
                        <p:par>
                          <p:cTn id="85" fill="hold">
                            <p:stCondLst>
                              <p:cond delay="1400"/>
                            </p:stCondLst>
                            <p:childTnLst>
                              <p:par>
                                <p:cTn id="86" presetID="1" presetClass="entr" presetSubtype="0" fill="hold" grpId="0" nodeType="afterEffect">
                                  <p:stCondLst>
                                    <p:cond delay="0"/>
                                  </p:stCondLst>
                                  <p:childTnLst>
                                    <p:set>
                                      <p:cBhvr>
                                        <p:cTn id="87" dur="1" fill="hold">
                                          <p:stCondLst>
                                            <p:cond delay="99"/>
                                          </p:stCondLst>
                                        </p:cTn>
                                        <p:tgtEl>
                                          <p:spTgt spid="83"/>
                                        </p:tgtEl>
                                        <p:attrNameLst>
                                          <p:attrName>style.visibility</p:attrName>
                                        </p:attrNameLst>
                                      </p:cBhvr>
                                      <p:to>
                                        <p:strVal val="visible"/>
                                      </p:to>
                                    </p:set>
                                  </p:childTnLst>
                                </p:cTn>
                              </p:par>
                            </p:childTnLst>
                          </p:cTn>
                        </p:par>
                        <p:par>
                          <p:cTn id="88" fill="hold">
                            <p:stCondLst>
                              <p:cond delay="1500"/>
                            </p:stCondLst>
                            <p:childTnLst>
                              <p:par>
                                <p:cTn id="89" presetID="1" presetClass="entr" presetSubtype="0" fill="hold" grpId="0" nodeType="afterEffect">
                                  <p:stCondLst>
                                    <p:cond delay="0"/>
                                  </p:stCondLst>
                                  <p:childTnLst>
                                    <p:set>
                                      <p:cBhvr>
                                        <p:cTn id="90" dur="1" fill="hold">
                                          <p:stCondLst>
                                            <p:cond delay="99"/>
                                          </p:stCondLst>
                                        </p:cTn>
                                        <p:tgtEl>
                                          <p:spTgt spid="40"/>
                                        </p:tgtEl>
                                        <p:attrNameLst>
                                          <p:attrName>style.visibility</p:attrName>
                                        </p:attrNameLst>
                                      </p:cBhvr>
                                      <p:to>
                                        <p:strVal val="visible"/>
                                      </p:to>
                                    </p:set>
                                  </p:childTnLst>
                                </p:cTn>
                              </p:par>
                            </p:childTnLst>
                          </p:cTn>
                        </p:par>
                        <p:par>
                          <p:cTn id="91" fill="hold">
                            <p:stCondLst>
                              <p:cond delay="1600"/>
                            </p:stCondLst>
                            <p:childTnLst>
                              <p:par>
                                <p:cTn id="92" presetID="1" presetClass="entr" presetSubtype="0" fill="hold" grpId="0" nodeType="afterEffect">
                                  <p:stCondLst>
                                    <p:cond delay="0"/>
                                  </p:stCondLst>
                                  <p:childTnLst>
                                    <p:set>
                                      <p:cBhvr>
                                        <p:cTn id="93" dur="1" fill="hold">
                                          <p:stCondLst>
                                            <p:cond delay="99"/>
                                          </p:stCondLst>
                                        </p:cTn>
                                        <p:tgtEl>
                                          <p:spTgt spid="55"/>
                                        </p:tgtEl>
                                        <p:attrNameLst>
                                          <p:attrName>style.visibility</p:attrName>
                                        </p:attrNameLst>
                                      </p:cBhvr>
                                      <p:to>
                                        <p:strVal val="visible"/>
                                      </p:to>
                                    </p:set>
                                  </p:childTnLst>
                                </p:cTn>
                              </p:par>
                            </p:childTnLst>
                          </p:cTn>
                        </p:par>
                        <p:par>
                          <p:cTn id="94" fill="hold">
                            <p:stCondLst>
                              <p:cond delay="1700"/>
                            </p:stCondLst>
                            <p:childTnLst>
                              <p:par>
                                <p:cTn id="95" presetID="1" presetClass="entr" presetSubtype="0" fill="hold" grpId="0" nodeType="afterEffect">
                                  <p:stCondLst>
                                    <p:cond delay="0"/>
                                  </p:stCondLst>
                                  <p:childTnLst>
                                    <p:set>
                                      <p:cBhvr>
                                        <p:cTn id="96" dur="1" fill="hold">
                                          <p:stCondLst>
                                            <p:cond delay="99"/>
                                          </p:stCondLst>
                                        </p:cTn>
                                        <p:tgtEl>
                                          <p:spTgt spid="31"/>
                                        </p:tgtEl>
                                        <p:attrNameLst>
                                          <p:attrName>style.visibility</p:attrName>
                                        </p:attrNameLst>
                                      </p:cBhvr>
                                      <p:to>
                                        <p:strVal val="visible"/>
                                      </p:to>
                                    </p:set>
                                  </p:childTnLst>
                                </p:cTn>
                              </p:par>
                            </p:childTnLst>
                          </p:cTn>
                        </p:par>
                        <p:par>
                          <p:cTn id="97" fill="hold">
                            <p:stCondLst>
                              <p:cond delay="1800"/>
                            </p:stCondLst>
                            <p:childTnLst>
                              <p:par>
                                <p:cTn id="98" presetID="1" presetClass="entr" presetSubtype="0" fill="hold" grpId="0" nodeType="afterEffect">
                                  <p:stCondLst>
                                    <p:cond delay="0"/>
                                  </p:stCondLst>
                                  <p:childTnLst>
                                    <p:set>
                                      <p:cBhvr>
                                        <p:cTn id="99" dur="1" fill="hold">
                                          <p:stCondLst>
                                            <p:cond delay="99"/>
                                          </p:stCondLst>
                                        </p:cTn>
                                        <p:tgtEl>
                                          <p:spTgt spid="39"/>
                                        </p:tgtEl>
                                        <p:attrNameLst>
                                          <p:attrName>style.visibility</p:attrName>
                                        </p:attrNameLst>
                                      </p:cBhvr>
                                      <p:to>
                                        <p:strVal val="visible"/>
                                      </p:to>
                                    </p:set>
                                  </p:childTnLst>
                                </p:cTn>
                              </p:par>
                            </p:childTnLst>
                          </p:cTn>
                        </p:par>
                        <p:par>
                          <p:cTn id="100" fill="hold">
                            <p:stCondLst>
                              <p:cond delay="1900"/>
                            </p:stCondLst>
                            <p:childTnLst>
                              <p:par>
                                <p:cTn id="101" presetID="1" presetClass="entr" presetSubtype="0" fill="hold" grpId="0" nodeType="afterEffect">
                                  <p:stCondLst>
                                    <p:cond delay="0"/>
                                  </p:stCondLst>
                                  <p:childTnLst>
                                    <p:set>
                                      <p:cBhvr>
                                        <p:cTn id="102" dur="1" fill="hold">
                                          <p:stCondLst>
                                            <p:cond delay="99"/>
                                          </p:stCondLst>
                                        </p:cTn>
                                        <p:tgtEl>
                                          <p:spTgt spid="47"/>
                                        </p:tgtEl>
                                        <p:attrNameLst>
                                          <p:attrName>style.visibility</p:attrName>
                                        </p:attrNameLst>
                                      </p:cBhvr>
                                      <p:to>
                                        <p:strVal val="visible"/>
                                      </p:to>
                                    </p:set>
                                  </p:childTnLst>
                                </p:cTn>
                              </p:par>
                            </p:childTnLst>
                          </p:cTn>
                        </p:par>
                        <p:par>
                          <p:cTn id="103" fill="hold">
                            <p:stCondLst>
                              <p:cond delay="2000"/>
                            </p:stCondLst>
                            <p:childTnLst>
                              <p:par>
                                <p:cTn id="104" presetID="1" presetClass="entr" presetSubtype="0" fill="hold" grpId="0" nodeType="afterEffect">
                                  <p:stCondLst>
                                    <p:cond delay="0"/>
                                  </p:stCondLst>
                                  <p:childTnLst>
                                    <p:set>
                                      <p:cBhvr>
                                        <p:cTn id="105" dur="1" fill="hold">
                                          <p:stCondLst>
                                            <p:cond delay="99"/>
                                          </p:stCondLst>
                                        </p:cTn>
                                        <p:tgtEl>
                                          <p:spTgt spid="49"/>
                                        </p:tgtEl>
                                        <p:attrNameLst>
                                          <p:attrName>style.visibility</p:attrName>
                                        </p:attrNameLst>
                                      </p:cBhvr>
                                      <p:to>
                                        <p:strVal val="visible"/>
                                      </p:to>
                                    </p:set>
                                  </p:childTnLst>
                                </p:cTn>
                              </p:par>
                            </p:childTnLst>
                          </p:cTn>
                        </p:par>
                        <p:par>
                          <p:cTn id="106" fill="hold">
                            <p:stCondLst>
                              <p:cond delay="2100"/>
                            </p:stCondLst>
                            <p:childTnLst>
                              <p:par>
                                <p:cTn id="107" presetID="1" presetClass="entr" presetSubtype="0" fill="hold" grpId="1" nodeType="afterEffect">
                                  <p:stCondLst>
                                    <p:cond delay="0"/>
                                  </p:stCondLst>
                                  <p:childTnLst>
                                    <p:set>
                                      <p:cBhvr>
                                        <p:cTn id="108" dur="1" fill="hold">
                                          <p:stCondLst>
                                            <p:cond delay="99"/>
                                          </p:stCondLst>
                                        </p:cTn>
                                        <p:tgtEl>
                                          <p:spTgt spid="51"/>
                                        </p:tgtEl>
                                        <p:attrNameLst>
                                          <p:attrName>style.visibility</p:attrName>
                                        </p:attrNameLst>
                                      </p:cBhvr>
                                      <p:to>
                                        <p:strVal val="visible"/>
                                      </p:to>
                                    </p:set>
                                  </p:childTnLst>
                                </p:cTn>
                              </p:par>
                            </p:childTnLst>
                          </p:cTn>
                        </p:par>
                        <p:par>
                          <p:cTn id="109" fill="hold">
                            <p:stCondLst>
                              <p:cond delay="2200"/>
                            </p:stCondLst>
                            <p:childTnLst>
                              <p:par>
                                <p:cTn id="110" presetID="1" presetClass="entr" presetSubtype="0" fill="hold" grpId="0" nodeType="afterEffect">
                                  <p:stCondLst>
                                    <p:cond delay="0"/>
                                  </p:stCondLst>
                                  <p:childTnLst>
                                    <p:set>
                                      <p:cBhvr>
                                        <p:cTn id="111" dur="1" fill="hold">
                                          <p:stCondLst>
                                            <p:cond delay="99"/>
                                          </p:stCondLst>
                                        </p:cTn>
                                        <p:tgtEl>
                                          <p:spTgt spid="53"/>
                                        </p:tgtEl>
                                        <p:attrNameLst>
                                          <p:attrName>style.visibility</p:attrName>
                                        </p:attrNameLst>
                                      </p:cBhvr>
                                      <p:to>
                                        <p:strVal val="visible"/>
                                      </p:to>
                                    </p:set>
                                  </p:childTnLst>
                                </p:cTn>
                              </p:par>
                            </p:childTnLst>
                          </p:cTn>
                        </p:par>
                        <p:par>
                          <p:cTn id="112" fill="hold">
                            <p:stCondLst>
                              <p:cond delay="2300"/>
                            </p:stCondLst>
                            <p:childTnLst>
                              <p:par>
                                <p:cTn id="113" presetID="1" presetClass="entr" presetSubtype="0" fill="hold" grpId="0" nodeType="afterEffect">
                                  <p:stCondLst>
                                    <p:cond delay="0"/>
                                  </p:stCondLst>
                                  <p:childTnLst>
                                    <p:set>
                                      <p:cBhvr>
                                        <p:cTn id="114" dur="1" fill="hold">
                                          <p:stCondLst>
                                            <p:cond delay="99"/>
                                          </p:stCondLst>
                                        </p:cTn>
                                        <p:tgtEl>
                                          <p:spTgt spid="54"/>
                                        </p:tgtEl>
                                        <p:attrNameLst>
                                          <p:attrName>style.visibility</p:attrName>
                                        </p:attrNameLst>
                                      </p:cBhvr>
                                      <p:to>
                                        <p:strVal val="visible"/>
                                      </p:to>
                                    </p:set>
                                  </p:childTnLst>
                                </p:cTn>
                              </p:par>
                            </p:childTnLst>
                          </p:cTn>
                        </p:par>
                        <p:par>
                          <p:cTn id="115" fill="hold">
                            <p:stCondLst>
                              <p:cond delay="2400"/>
                            </p:stCondLst>
                            <p:childTnLst>
                              <p:par>
                                <p:cTn id="116" presetID="1" presetClass="entr" presetSubtype="0" fill="hold" grpId="1" nodeType="afterEffect">
                                  <p:stCondLst>
                                    <p:cond delay="0"/>
                                  </p:stCondLst>
                                  <p:childTnLst>
                                    <p:set>
                                      <p:cBhvr>
                                        <p:cTn id="117" dur="1" fill="hold">
                                          <p:stCondLst>
                                            <p:cond delay="99"/>
                                          </p:stCondLst>
                                        </p:cTn>
                                        <p:tgtEl>
                                          <p:spTgt spid="55"/>
                                        </p:tgtEl>
                                        <p:attrNameLst>
                                          <p:attrName>style.visibility</p:attrName>
                                        </p:attrNameLst>
                                      </p:cBhvr>
                                      <p:to>
                                        <p:strVal val="visible"/>
                                      </p:to>
                                    </p:set>
                                  </p:childTnLst>
                                </p:cTn>
                              </p:par>
                            </p:childTnLst>
                          </p:cTn>
                        </p:par>
                        <p:par>
                          <p:cTn id="118" fill="hold">
                            <p:stCondLst>
                              <p:cond delay="2500"/>
                            </p:stCondLst>
                            <p:childTnLst>
                              <p:par>
                                <p:cTn id="119" presetID="1" presetClass="entr" presetSubtype="0" fill="hold" grpId="0" nodeType="afterEffect">
                                  <p:stCondLst>
                                    <p:cond delay="0"/>
                                  </p:stCondLst>
                                  <p:childTnLst>
                                    <p:set>
                                      <p:cBhvr>
                                        <p:cTn id="120" dur="1" fill="hold">
                                          <p:stCondLst>
                                            <p:cond delay="99"/>
                                          </p:stCondLst>
                                        </p:cTn>
                                        <p:tgtEl>
                                          <p:spTgt spid="56"/>
                                        </p:tgtEl>
                                        <p:attrNameLst>
                                          <p:attrName>style.visibility</p:attrName>
                                        </p:attrNameLst>
                                      </p:cBhvr>
                                      <p:to>
                                        <p:strVal val="visible"/>
                                      </p:to>
                                    </p:set>
                                  </p:childTnLst>
                                </p:cTn>
                              </p:par>
                            </p:childTnLst>
                          </p:cTn>
                        </p:par>
                        <p:par>
                          <p:cTn id="121" fill="hold">
                            <p:stCondLst>
                              <p:cond delay="2600"/>
                            </p:stCondLst>
                            <p:childTnLst>
                              <p:par>
                                <p:cTn id="122" presetID="1" presetClass="entr" presetSubtype="0" fill="hold" grpId="0" nodeType="afterEffect">
                                  <p:stCondLst>
                                    <p:cond delay="0"/>
                                  </p:stCondLst>
                                  <p:childTnLst>
                                    <p:set>
                                      <p:cBhvr>
                                        <p:cTn id="123" dur="1" fill="hold">
                                          <p:stCondLst>
                                            <p:cond delay="99"/>
                                          </p:stCondLst>
                                        </p:cTn>
                                        <p:tgtEl>
                                          <p:spTgt spid="57"/>
                                        </p:tgtEl>
                                        <p:attrNameLst>
                                          <p:attrName>style.visibility</p:attrName>
                                        </p:attrNameLst>
                                      </p:cBhvr>
                                      <p:to>
                                        <p:strVal val="visible"/>
                                      </p:to>
                                    </p:set>
                                  </p:childTnLst>
                                </p:cTn>
                              </p:par>
                            </p:childTnLst>
                          </p:cTn>
                        </p:par>
                        <p:par>
                          <p:cTn id="124" fill="hold">
                            <p:stCondLst>
                              <p:cond delay="2700"/>
                            </p:stCondLst>
                            <p:childTnLst>
                              <p:par>
                                <p:cTn id="125" presetID="1" presetClass="entr" presetSubtype="0" fill="hold" grpId="0" nodeType="afterEffect">
                                  <p:stCondLst>
                                    <p:cond delay="0"/>
                                  </p:stCondLst>
                                  <p:childTnLst>
                                    <p:set>
                                      <p:cBhvr>
                                        <p:cTn id="126" dur="1" fill="hold">
                                          <p:stCondLst>
                                            <p:cond delay="99"/>
                                          </p:stCondLst>
                                        </p:cTn>
                                        <p:tgtEl>
                                          <p:spTgt spid="60"/>
                                        </p:tgtEl>
                                        <p:attrNameLst>
                                          <p:attrName>style.visibility</p:attrName>
                                        </p:attrNameLst>
                                      </p:cBhvr>
                                      <p:to>
                                        <p:strVal val="visible"/>
                                      </p:to>
                                    </p:set>
                                  </p:childTnLst>
                                </p:cTn>
                              </p:par>
                            </p:childTnLst>
                          </p:cTn>
                        </p:par>
                        <p:par>
                          <p:cTn id="127" fill="hold">
                            <p:stCondLst>
                              <p:cond delay="2800"/>
                            </p:stCondLst>
                            <p:childTnLst>
                              <p:par>
                                <p:cTn id="128" presetID="1" presetClass="entr" presetSubtype="0" fill="hold" grpId="0" nodeType="afterEffect">
                                  <p:stCondLst>
                                    <p:cond delay="0"/>
                                  </p:stCondLst>
                                  <p:childTnLst>
                                    <p:set>
                                      <p:cBhvr>
                                        <p:cTn id="129" dur="1" fill="hold">
                                          <p:stCondLst>
                                            <p:cond delay="99"/>
                                          </p:stCondLst>
                                        </p:cTn>
                                        <p:tgtEl>
                                          <p:spTgt spid="61"/>
                                        </p:tgtEl>
                                        <p:attrNameLst>
                                          <p:attrName>style.visibility</p:attrName>
                                        </p:attrNameLst>
                                      </p:cBhvr>
                                      <p:to>
                                        <p:strVal val="visible"/>
                                      </p:to>
                                    </p:set>
                                  </p:childTnLst>
                                </p:cTn>
                              </p:par>
                            </p:childTnLst>
                          </p:cTn>
                        </p:par>
                        <p:par>
                          <p:cTn id="130" fill="hold">
                            <p:stCondLst>
                              <p:cond delay="2900"/>
                            </p:stCondLst>
                            <p:childTnLst>
                              <p:par>
                                <p:cTn id="131" presetID="1" presetClass="entr" presetSubtype="0" fill="hold" grpId="0" nodeType="afterEffect">
                                  <p:stCondLst>
                                    <p:cond delay="0"/>
                                  </p:stCondLst>
                                  <p:childTnLst>
                                    <p:set>
                                      <p:cBhvr>
                                        <p:cTn id="132" dur="1" fill="hold">
                                          <p:stCondLst>
                                            <p:cond delay="99"/>
                                          </p:stCondLst>
                                        </p:cTn>
                                        <p:tgtEl>
                                          <p:spTgt spid="62"/>
                                        </p:tgtEl>
                                        <p:attrNameLst>
                                          <p:attrName>style.visibility</p:attrName>
                                        </p:attrNameLst>
                                      </p:cBhvr>
                                      <p:to>
                                        <p:strVal val="visible"/>
                                      </p:to>
                                    </p:set>
                                  </p:childTnLst>
                                </p:cTn>
                              </p:par>
                            </p:childTnLst>
                          </p:cTn>
                        </p:par>
                        <p:par>
                          <p:cTn id="133" fill="hold">
                            <p:stCondLst>
                              <p:cond delay="3000"/>
                            </p:stCondLst>
                            <p:childTnLst>
                              <p:par>
                                <p:cTn id="134" presetID="1" presetClass="entr" presetSubtype="0" fill="hold" grpId="0" nodeType="afterEffect">
                                  <p:stCondLst>
                                    <p:cond delay="0"/>
                                  </p:stCondLst>
                                  <p:childTnLst>
                                    <p:set>
                                      <p:cBhvr>
                                        <p:cTn id="135" dur="1" fill="hold">
                                          <p:stCondLst>
                                            <p:cond delay="99"/>
                                          </p:stCondLst>
                                        </p:cTn>
                                        <p:tgtEl>
                                          <p:spTgt spid="64"/>
                                        </p:tgtEl>
                                        <p:attrNameLst>
                                          <p:attrName>style.visibility</p:attrName>
                                        </p:attrNameLst>
                                      </p:cBhvr>
                                      <p:to>
                                        <p:strVal val="visible"/>
                                      </p:to>
                                    </p:set>
                                  </p:childTnLst>
                                </p:cTn>
                              </p:par>
                            </p:childTnLst>
                          </p:cTn>
                        </p:par>
                        <p:par>
                          <p:cTn id="136" fill="hold">
                            <p:stCondLst>
                              <p:cond delay="3100"/>
                            </p:stCondLst>
                            <p:childTnLst>
                              <p:par>
                                <p:cTn id="137" presetID="1" presetClass="entr" presetSubtype="0" fill="hold" grpId="0" nodeType="afterEffect">
                                  <p:stCondLst>
                                    <p:cond delay="0"/>
                                  </p:stCondLst>
                                  <p:childTnLst>
                                    <p:set>
                                      <p:cBhvr>
                                        <p:cTn id="138" dur="1" fill="hold">
                                          <p:stCondLst>
                                            <p:cond delay="99"/>
                                          </p:stCondLst>
                                        </p:cTn>
                                        <p:tgtEl>
                                          <p:spTgt spid="65"/>
                                        </p:tgtEl>
                                        <p:attrNameLst>
                                          <p:attrName>style.visibility</p:attrName>
                                        </p:attrNameLst>
                                      </p:cBhvr>
                                      <p:to>
                                        <p:strVal val="visible"/>
                                      </p:to>
                                    </p:set>
                                  </p:childTnLst>
                                </p:cTn>
                              </p:par>
                            </p:childTnLst>
                          </p:cTn>
                        </p:par>
                        <p:par>
                          <p:cTn id="139" fill="hold">
                            <p:stCondLst>
                              <p:cond delay="3200"/>
                            </p:stCondLst>
                            <p:childTnLst>
                              <p:par>
                                <p:cTn id="140" presetID="1" presetClass="entr" presetSubtype="0" fill="hold" grpId="0" nodeType="afterEffect">
                                  <p:stCondLst>
                                    <p:cond delay="0"/>
                                  </p:stCondLst>
                                  <p:childTnLst>
                                    <p:set>
                                      <p:cBhvr>
                                        <p:cTn id="141" dur="1" fill="hold">
                                          <p:stCondLst>
                                            <p:cond delay="99"/>
                                          </p:stCondLst>
                                        </p:cTn>
                                        <p:tgtEl>
                                          <p:spTgt spid="68"/>
                                        </p:tgtEl>
                                        <p:attrNameLst>
                                          <p:attrName>style.visibility</p:attrName>
                                        </p:attrNameLst>
                                      </p:cBhvr>
                                      <p:to>
                                        <p:strVal val="visible"/>
                                      </p:to>
                                    </p:set>
                                  </p:childTnLst>
                                </p:cTn>
                              </p:par>
                            </p:childTnLst>
                          </p:cTn>
                        </p:par>
                        <p:par>
                          <p:cTn id="142" fill="hold">
                            <p:stCondLst>
                              <p:cond delay="3300"/>
                            </p:stCondLst>
                            <p:childTnLst>
                              <p:par>
                                <p:cTn id="143" presetID="1" presetClass="entr" presetSubtype="0" fill="hold" grpId="0" nodeType="afterEffect">
                                  <p:stCondLst>
                                    <p:cond delay="0"/>
                                  </p:stCondLst>
                                  <p:childTnLst>
                                    <p:set>
                                      <p:cBhvr>
                                        <p:cTn id="144" dur="1" fill="hold">
                                          <p:stCondLst>
                                            <p:cond delay="99"/>
                                          </p:stCondLst>
                                        </p:cTn>
                                        <p:tgtEl>
                                          <p:spTgt spid="69"/>
                                        </p:tgtEl>
                                        <p:attrNameLst>
                                          <p:attrName>style.visibility</p:attrName>
                                        </p:attrNameLst>
                                      </p:cBhvr>
                                      <p:to>
                                        <p:strVal val="visible"/>
                                      </p:to>
                                    </p:set>
                                  </p:childTnLst>
                                </p:cTn>
                              </p:par>
                            </p:childTnLst>
                          </p:cTn>
                        </p:par>
                        <p:par>
                          <p:cTn id="145" fill="hold">
                            <p:stCondLst>
                              <p:cond delay="3400"/>
                            </p:stCondLst>
                            <p:childTnLst>
                              <p:par>
                                <p:cTn id="146" presetID="1" presetClass="entr" presetSubtype="0" fill="hold" grpId="0" nodeType="afterEffect">
                                  <p:stCondLst>
                                    <p:cond delay="0"/>
                                  </p:stCondLst>
                                  <p:childTnLst>
                                    <p:set>
                                      <p:cBhvr>
                                        <p:cTn id="147" dur="1" fill="hold">
                                          <p:stCondLst>
                                            <p:cond delay="99"/>
                                          </p:stCondLst>
                                        </p:cTn>
                                        <p:tgtEl>
                                          <p:spTgt spid="70"/>
                                        </p:tgtEl>
                                        <p:attrNameLst>
                                          <p:attrName>style.visibility</p:attrName>
                                        </p:attrNameLst>
                                      </p:cBhvr>
                                      <p:to>
                                        <p:strVal val="visible"/>
                                      </p:to>
                                    </p:set>
                                  </p:childTnLst>
                                </p:cTn>
                              </p:par>
                            </p:childTnLst>
                          </p:cTn>
                        </p:par>
                        <p:par>
                          <p:cTn id="148" fill="hold">
                            <p:stCondLst>
                              <p:cond delay="3500"/>
                            </p:stCondLst>
                            <p:childTnLst>
                              <p:par>
                                <p:cTn id="149" presetID="1" presetClass="entr" presetSubtype="0" fill="hold" grpId="0" nodeType="afterEffect">
                                  <p:stCondLst>
                                    <p:cond delay="0"/>
                                  </p:stCondLst>
                                  <p:childTnLst>
                                    <p:set>
                                      <p:cBhvr>
                                        <p:cTn id="150" dur="1" fill="hold">
                                          <p:stCondLst>
                                            <p:cond delay="99"/>
                                          </p:stCondLst>
                                        </p:cTn>
                                        <p:tgtEl>
                                          <p:spTgt spid="71"/>
                                        </p:tgtEl>
                                        <p:attrNameLst>
                                          <p:attrName>style.visibility</p:attrName>
                                        </p:attrNameLst>
                                      </p:cBhvr>
                                      <p:to>
                                        <p:strVal val="visible"/>
                                      </p:to>
                                    </p:set>
                                  </p:childTnLst>
                                </p:cTn>
                              </p:par>
                            </p:childTnLst>
                          </p:cTn>
                        </p:par>
                        <p:par>
                          <p:cTn id="151" fill="hold">
                            <p:stCondLst>
                              <p:cond delay="3600"/>
                            </p:stCondLst>
                            <p:childTnLst>
                              <p:par>
                                <p:cTn id="152" presetID="1" presetClass="entr" presetSubtype="0" fill="hold" grpId="0" nodeType="afterEffect">
                                  <p:stCondLst>
                                    <p:cond delay="0"/>
                                  </p:stCondLst>
                                  <p:childTnLst>
                                    <p:set>
                                      <p:cBhvr>
                                        <p:cTn id="153" dur="1" fill="hold">
                                          <p:stCondLst>
                                            <p:cond delay="99"/>
                                          </p:stCondLst>
                                        </p:cTn>
                                        <p:tgtEl>
                                          <p:spTgt spid="72"/>
                                        </p:tgtEl>
                                        <p:attrNameLst>
                                          <p:attrName>style.visibility</p:attrName>
                                        </p:attrNameLst>
                                      </p:cBhvr>
                                      <p:to>
                                        <p:strVal val="visible"/>
                                      </p:to>
                                    </p:set>
                                  </p:childTnLst>
                                </p:cTn>
                              </p:par>
                            </p:childTnLst>
                          </p:cTn>
                        </p:par>
                        <p:par>
                          <p:cTn id="154" fill="hold">
                            <p:stCondLst>
                              <p:cond delay="3700"/>
                            </p:stCondLst>
                            <p:childTnLst>
                              <p:par>
                                <p:cTn id="155" presetID="1" presetClass="entr" presetSubtype="0" fill="hold" grpId="0" nodeType="afterEffect">
                                  <p:stCondLst>
                                    <p:cond delay="0"/>
                                  </p:stCondLst>
                                  <p:childTnLst>
                                    <p:set>
                                      <p:cBhvr>
                                        <p:cTn id="156" dur="1" fill="hold">
                                          <p:stCondLst>
                                            <p:cond delay="99"/>
                                          </p:stCondLst>
                                        </p:cTn>
                                        <p:tgtEl>
                                          <p:spTgt spid="73"/>
                                        </p:tgtEl>
                                        <p:attrNameLst>
                                          <p:attrName>style.visibility</p:attrName>
                                        </p:attrNameLst>
                                      </p:cBhvr>
                                      <p:to>
                                        <p:strVal val="visible"/>
                                      </p:to>
                                    </p:set>
                                  </p:childTnLst>
                                </p:cTn>
                              </p:par>
                            </p:childTnLst>
                          </p:cTn>
                        </p:par>
                        <p:par>
                          <p:cTn id="157" fill="hold">
                            <p:stCondLst>
                              <p:cond delay="3800"/>
                            </p:stCondLst>
                            <p:childTnLst>
                              <p:par>
                                <p:cTn id="158" presetID="1" presetClass="entr" presetSubtype="0" fill="hold" grpId="0" nodeType="afterEffect">
                                  <p:stCondLst>
                                    <p:cond delay="0"/>
                                  </p:stCondLst>
                                  <p:childTnLst>
                                    <p:set>
                                      <p:cBhvr>
                                        <p:cTn id="159" dur="1" fill="hold">
                                          <p:stCondLst>
                                            <p:cond delay="99"/>
                                          </p:stCondLst>
                                        </p:cTn>
                                        <p:tgtEl>
                                          <p:spTgt spid="74"/>
                                        </p:tgtEl>
                                        <p:attrNameLst>
                                          <p:attrName>style.visibility</p:attrName>
                                        </p:attrNameLst>
                                      </p:cBhvr>
                                      <p:to>
                                        <p:strVal val="visible"/>
                                      </p:to>
                                    </p:set>
                                  </p:childTnLst>
                                </p:cTn>
                              </p:par>
                            </p:childTnLst>
                          </p:cTn>
                        </p:par>
                        <p:par>
                          <p:cTn id="160" fill="hold">
                            <p:stCondLst>
                              <p:cond delay="3900"/>
                            </p:stCondLst>
                            <p:childTnLst>
                              <p:par>
                                <p:cTn id="161" presetID="1" presetClass="entr" presetSubtype="0" fill="hold" grpId="0" nodeType="afterEffect">
                                  <p:stCondLst>
                                    <p:cond delay="0"/>
                                  </p:stCondLst>
                                  <p:childTnLst>
                                    <p:set>
                                      <p:cBhvr>
                                        <p:cTn id="162" dur="1" fill="hold">
                                          <p:stCondLst>
                                            <p:cond delay="99"/>
                                          </p:stCondLst>
                                        </p:cTn>
                                        <p:tgtEl>
                                          <p:spTgt spid="75"/>
                                        </p:tgtEl>
                                        <p:attrNameLst>
                                          <p:attrName>style.visibility</p:attrName>
                                        </p:attrNameLst>
                                      </p:cBhvr>
                                      <p:to>
                                        <p:strVal val="visible"/>
                                      </p:to>
                                    </p:set>
                                  </p:childTnLst>
                                </p:cTn>
                              </p:par>
                            </p:childTnLst>
                          </p:cTn>
                        </p:par>
                        <p:par>
                          <p:cTn id="163" fill="hold">
                            <p:stCondLst>
                              <p:cond delay="4000"/>
                            </p:stCondLst>
                            <p:childTnLst>
                              <p:par>
                                <p:cTn id="164" presetID="1" presetClass="entr" presetSubtype="0" fill="hold" grpId="0" nodeType="afterEffect">
                                  <p:stCondLst>
                                    <p:cond delay="0"/>
                                  </p:stCondLst>
                                  <p:childTnLst>
                                    <p:set>
                                      <p:cBhvr>
                                        <p:cTn id="165" dur="1" fill="hold">
                                          <p:stCondLst>
                                            <p:cond delay="99"/>
                                          </p:stCondLst>
                                        </p:cTn>
                                        <p:tgtEl>
                                          <p:spTgt spid="77"/>
                                        </p:tgtEl>
                                        <p:attrNameLst>
                                          <p:attrName>style.visibility</p:attrName>
                                        </p:attrNameLst>
                                      </p:cBhvr>
                                      <p:to>
                                        <p:strVal val="visible"/>
                                      </p:to>
                                    </p:set>
                                  </p:childTnLst>
                                </p:cTn>
                              </p:par>
                            </p:childTnLst>
                          </p:cTn>
                        </p:par>
                        <p:par>
                          <p:cTn id="166" fill="hold">
                            <p:stCondLst>
                              <p:cond delay="4100"/>
                            </p:stCondLst>
                            <p:childTnLst>
                              <p:par>
                                <p:cTn id="167" presetID="1" presetClass="entr" presetSubtype="0" fill="hold" grpId="0" nodeType="afterEffect">
                                  <p:stCondLst>
                                    <p:cond delay="0"/>
                                  </p:stCondLst>
                                  <p:childTnLst>
                                    <p:set>
                                      <p:cBhvr>
                                        <p:cTn id="168" dur="1" fill="hold">
                                          <p:stCondLst>
                                            <p:cond delay="99"/>
                                          </p:stCondLst>
                                        </p:cTn>
                                        <p:tgtEl>
                                          <p:spTgt spid="78"/>
                                        </p:tgtEl>
                                        <p:attrNameLst>
                                          <p:attrName>style.visibility</p:attrName>
                                        </p:attrNameLst>
                                      </p:cBhvr>
                                      <p:to>
                                        <p:strVal val="visible"/>
                                      </p:to>
                                    </p:set>
                                  </p:childTnLst>
                                </p:cTn>
                              </p:par>
                            </p:childTnLst>
                          </p:cTn>
                        </p:par>
                        <p:par>
                          <p:cTn id="169" fill="hold">
                            <p:stCondLst>
                              <p:cond delay="4200"/>
                            </p:stCondLst>
                            <p:childTnLst>
                              <p:par>
                                <p:cTn id="170" presetID="1" presetClass="entr" presetSubtype="0" fill="hold" grpId="0" nodeType="afterEffect">
                                  <p:stCondLst>
                                    <p:cond delay="0"/>
                                  </p:stCondLst>
                                  <p:childTnLst>
                                    <p:set>
                                      <p:cBhvr>
                                        <p:cTn id="171" dur="1" fill="hold">
                                          <p:stCondLst>
                                            <p:cond delay="99"/>
                                          </p:stCondLst>
                                        </p:cTn>
                                        <p:tgtEl>
                                          <p:spTgt spid="79"/>
                                        </p:tgtEl>
                                        <p:attrNameLst>
                                          <p:attrName>style.visibility</p:attrName>
                                        </p:attrNameLst>
                                      </p:cBhvr>
                                      <p:to>
                                        <p:strVal val="visible"/>
                                      </p:to>
                                    </p:set>
                                  </p:childTnLst>
                                </p:cTn>
                              </p:par>
                            </p:childTnLst>
                          </p:cTn>
                        </p:par>
                        <p:par>
                          <p:cTn id="172" fill="hold">
                            <p:stCondLst>
                              <p:cond delay="4300"/>
                            </p:stCondLst>
                            <p:childTnLst>
                              <p:par>
                                <p:cTn id="173" presetID="1" presetClass="entr" presetSubtype="0" fill="hold" grpId="0" nodeType="afterEffect">
                                  <p:stCondLst>
                                    <p:cond delay="0"/>
                                  </p:stCondLst>
                                  <p:childTnLst>
                                    <p:set>
                                      <p:cBhvr>
                                        <p:cTn id="174" dur="1" fill="hold">
                                          <p:stCondLst>
                                            <p:cond delay="99"/>
                                          </p:stCondLst>
                                        </p:cTn>
                                        <p:tgtEl>
                                          <p:spTgt spid="80"/>
                                        </p:tgtEl>
                                        <p:attrNameLst>
                                          <p:attrName>style.visibility</p:attrName>
                                        </p:attrNameLst>
                                      </p:cBhvr>
                                      <p:to>
                                        <p:strVal val="visible"/>
                                      </p:to>
                                    </p:set>
                                  </p:childTnLst>
                                </p:cTn>
                              </p:par>
                            </p:childTnLst>
                          </p:cTn>
                        </p:par>
                        <p:par>
                          <p:cTn id="175" fill="hold">
                            <p:stCondLst>
                              <p:cond delay="4400"/>
                            </p:stCondLst>
                            <p:childTnLst>
                              <p:par>
                                <p:cTn id="176" presetID="1" presetClass="entr" presetSubtype="0" fill="hold" grpId="0" nodeType="afterEffect">
                                  <p:stCondLst>
                                    <p:cond delay="0"/>
                                  </p:stCondLst>
                                  <p:childTnLst>
                                    <p:set>
                                      <p:cBhvr>
                                        <p:cTn id="177" dur="1" fill="hold">
                                          <p:stCondLst>
                                            <p:cond delay="99"/>
                                          </p:stCondLst>
                                        </p:cTn>
                                        <p:tgtEl>
                                          <p:spTgt spid="81"/>
                                        </p:tgtEl>
                                        <p:attrNameLst>
                                          <p:attrName>style.visibility</p:attrName>
                                        </p:attrNameLst>
                                      </p:cBhvr>
                                      <p:to>
                                        <p:strVal val="visible"/>
                                      </p:to>
                                    </p:set>
                                  </p:childTnLst>
                                </p:cTn>
                              </p:par>
                            </p:childTnLst>
                          </p:cTn>
                        </p:par>
                        <p:par>
                          <p:cTn id="178" fill="hold">
                            <p:stCondLst>
                              <p:cond delay="4500"/>
                            </p:stCondLst>
                            <p:childTnLst>
                              <p:par>
                                <p:cTn id="179" presetID="1" presetClass="entr" presetSubtype="0" fill="hold" grpId="0" nodeType="afterEffect">
                                  <p:stCondLst>
                                    <p:cond delay="0"/>
                                  </p:stCondLst>
                                  <p:childTnLst>
                                    <p:set>
                                      <p:cBhvr>
                                        <p:cTn id="180" dur="1" fill="hold">
                                          <p:stCondLst>
                                            <p:cond delay="99"/>
                                          </p:stCondLst>
                                        </p:cTn>
                                        <p:tgtEl>
                                          <p:spTgt spid="82"/>
                                        </p:tgtEl>
                                        <p:attrNameLst>
                                          <p:attrName>style.visibility</p:attrName>
                                        </p:attrNameLst>
                                      </p:cBhvr>
                                      <p:to>
                                        <p:strVal val="visible"/>
                                      </p:to>
                                    </p:set>
                                  </p:childTnLst>
                                </p:cTn>
                              </p:par>
                            </p:childTnLst>
                          </p:cTn>
                        </p:par>
                        <p:par>
                          <p:cTn id="181" fill="hold">
                            <p:stCondLst>
                              <p:cond delay="4600"/>
                            </p:stCondLst>
                            <p:childTnLst>
                              <p:par>
                                <p:cTn id="182" presetID="1" presetClass="entr" presetSubtype="0" fill="hold" grpId="0" nodeType="afterEffect">
                                  <p:stCondLst>
                                    <p:cond delay="0"/>
                                  </p:stCondLst>
                                  <p:childTnLst>
                                    <p:set>
                                      <p:cBhvr>
                                        <p:cTn id="183" dur="1" fill="hold">
                                          <p:stCondLst>
                                            <p:cond delay="99"/>
                                          </p:stCondLst>
                                        </p:cTn>
                                        <p:tgtEl>
                                          <p:spTgt spid="84"/>
                                        </p:tgtEl>
                                        <p:attrNameLst>
                                          <p:attrName>style.visibility</p:attrName>
                                        </p:attrNameLst>
                                      </p:cBhvr>
                                      <p:to>
                                        <p:strVal val="visible"/>
                                      </p:to>
                                    </p:set>
                                  </p:childTnLst>
                                </p:cTn>
                              </p:par>
                            </p:childTnLst>
                          </p:cTn>
                        </p:par>
                        <p:par>
                          <p:cTn id="184" fill="hold">
                            <p:stCondLst>
                              <p:cond delay="4700"/>
                            </p:stCondLst>
                            <p:childTnLst>
                              <p:par>
                                <p:cTn id="185" presetID="1" presetClass="entr" presetSubtype="0" fill="hold" grpId="0" nodeType="afterEffect">
                                  <p:stCondLst>
                                    <p:cond delay="0"/>
                                  </p:stCondLst>
                                  <p:childTnLst>
                                    <p:set>
                                      <p:cBhvr>
                                        <p:cTn id="186" dur="1" fill="hold">
                                          <p:stCondLst>
                                            <p:cond delay="99"/>
                                          </p:stCondLst>
                                        </p:cTn>
                                        <p:tgtEl>
                                          <p:spTgt spid="85"/>
                                        </p:tgtEl>
                                        <p:attrNameLst>
                                          <p:attrName>style.visibility</p:attrName>
                                        </p:attrNameLst>
                                      </p:cBhvr>
                                      <p:to>
                                        <p:strVal val="visible"/>
                                      </p:to>
                                    </p:set>
                                  </p:childTnLst>
                                </p:cTn>
                              </p:par>
                            </p:childTnLst>
                          </p:cTn>
                        </p:par>
                        <p:par>
                          <p:cTn id="187" fill="hold">
                            <p:stCondLst>
                              <p:cond delay="4800"/>
                            </p:stCondLst>
                            <p:childTnLst>
                              <p:par>
                                <p:cTn id="188" presetID="1" presetClass="entr" presetSubtype="0" fill="hold" grpId="0" nodeType="afterEffect">
                                  <p:stCondLst>
                                    <p:cond delay="0"/>
                                  </p:stCondLst>
                                  <p:childTnLst>
                                    <p:set>
                                      <p:cBhvr>
                                        <p:cTn id="189" dur="1" fill="hold">
                                          <p:stCondLst>
                                            <p:cond delay="99"/>
                                          </p:stCondLst>
                                        </p:cTn>
                                        <p:tgtEl>
                                          <p:spTgt spid="86"/>
                                        </p:tgtEl>
                                        <p:attrNameLst>
                                          <p:attrName>style.visibility</p:attrName>
                                        </p:attrNameLst>
                                      </p:cBhvr>
                                      <p:to>
                                        <p:strVal val="visible"/>
                                      </p:to>
                                    </p:set>
                                  </p:childTnLst>
                                </p:cTn>
                              </p:par>
                            </p:childTnLst>
                          </p:cTn>
                        </p:par>
                        <p:par>
                          <p:cTn id="190" fill="hold">
                            <p:stCondLst>
                              <p:cond delay="4900"/>
                            </p:stCondLst>
                            <p:childTnLst>
                              <p:par>
                                <p:cTn id="191" presetID="1" presetClass="entr" presetSubtype="0" fill="hold" grpId="0" nodeType="afterEffect">
                                  <p:stCondLst>
                                    <p:cond delay="0"/>
                                  </p:stCondLst>
                                  <p:childTnLst>
                                    <p:set>
                                      <p:cBhvr>
                                        <p:cTn id="192" dur="1" fill="hold">
                                          <p:stCondLst>
                                            <p:cond delay="99"/>
                                          </p:stCondLst>
                                        </p:cTn>
                                        <p:tgtEl>
                                          <p:spTgt spid="87"/>
                                        </p:tgtEl>
                                        <p:attrNameLst>
                                          <p:attrName>style.visibility</p:attrName>
                                        </p:attrNameLst>
                                      </p:cBhvr>
                                      <p:to>
                                        <p:strVal val="visible"/>
                                      </p:to>
                                    </p:set>
                                  </p:childTnLst>
                                </p:cTn>
                              </p:par>
                            </p:childTnLst>
                          </p:cTn>
                        </p:par>
                        <p:par>
                          <p:cTn id="193" fill="hold">
                            <p:stCondLst>
                              <p:cond delay="5000"/>
                            </p:stCondLst>
                            <p:childTnLst>
                              <p:par>
                                <p:cTn id="194" presetID="1" presetClass="entr" presetSubtype="0" fill="hold" grpId="0" nodeType="afterEffect">
                                  <p:stCondLst>
                                    <p:cond delay="0"/>
                                  </p:stCondLst>
                                  <p:childTnLst>
                                    <p:set>
                                      <p:cBhvr>
                                        <p:cTn id="195" dur="1" fill="hold">
                                          <p:stCondLst>
                                            <p:cond delay="99"/>
                                          </p:stCondLst>
                                        </p:cTn>
                                        <p:tgtEl>
                                          <p:spTgt spid="88"/>
                                        </p:tgtEl>
                                        <p:attrNameLst>
                                          <p:attrName>style.visibility</p:attrName>
                                        </p:attrNameLst>
                                      </p:cBhvr>
                                      <p:to>
                                        <p:strVal val="visible"/>
                                      </p:to>
                                    </p:set>
                                  </p:childTnLst>
                                </p:cTn>
                              </p:par>
                            </p:childTnLst>
                          </p:cTn>
                        </p:par>
                        <p:par>
                          <p:cTn id="196" fill="hold">
                            <p:stCondLst>
                              <p:cond delay="5100"/>
                            </p:stCondLst>
                            <p:childTnLst>
                              <p:par>
                                <p:cTn id="197" presetID="1" presetClass="entr" presetSubtype="0" fill="hold" grpId="0" nodeType="afterEffect">
                                  <p:stCondLst>
                                    <p:cond delay="0"/>
                                  </p:stCondLst>
                                  <p:childTnLst>
                                    <p:set>
                                      <p:cBhvr>
                                        <p:cTn id="198" dur="1" fill="hold">
                                          <p:stCondLst>
                                            <p:cond delay="99"/>
                                          </p:stCondLst>
                                        </p:cTn>
                                        <p:tgtEl>
                                          <p:spTgt spid="89"/>
                                        </p:tgtEl>
                                        <p:attrNameLst>
                                          <p:attrName>style.visibility</p:attrName>
                                        </p:attrNameLst>
                                      </p:cBhvr>
                                      <p:to>
                                        <p:strVal val="visible"/>
                                      </p:to>
                                    </p:set>
                                  </p:childTnLst>
                                </p:cTn>
                              </p:par>
                            </p:childTnLst>
                          </p:cTn>
                        </p:par>
                        <p:par>
                          <p:cTn id="199" fill="hold">
                            <p:stCondLst>
                              <p:cond delay="5200"/>
                            </p:stCondLst>
                            <p:childTnLst>
                              <p:par>
                                <p:cTn id="200" presetID="1" presetClass="entr" presetSubtype="0" fill="hold" grpId="0" nodeType="afterEffect">
                                  <p:stCondLst>
                                    <p:cond delay="0"/>
                                  </p:stCondLst>
                                  <p:childTnLst>
                                    <p:set>
                                      <p:cBhvr>
                                        <p:cTn id="201" dur="1" fill="hold">
                                          <p:stCondLst>
                                            <p:cond delay="99"/>
                                          </p:stCondLst>
                                        </p:cTn>
                                        <p:tgtEl>
                                          <p:spTgt spid="91"/>
                                        </p:tgtEl>
                                        <p:attrNameLst>
                                          <p:attrName>style.visibility</p:attrName>
                                        </p:attrNameLst>
                                      </p:cBhvr>
                                      <p:to>
                                        <p:strVal val="visible"/>
                                      </p:to>
                                    </p:set>
                                  </p:childTnLst>
                                </p:cTn>
                              </p:par>
                            </p:childTnLst>
                          </p:cTn>
                        </p:par>
                        <p:par>
                          <p:cTn id="202" fill="hold">
                            <p:stCondLst>
                              <p:cond delay="5300"/>
                            </p:stCondLst>
                            <p:childTnLst>
                              <p:par>
                                <p:cTn id="203" presetID="1" presetClass="entr" presetSubtype="0" fill="hold" grpId="0" nodeType="afterEffect">
                                  <p:stCondLst>
                                    <p:cond delay="0"/>
                                  </p:stCondLst>
                                  <p:childTnLst>
                                    <p:set>
                                      <p:cBhvr>
                                        <p:cTn id="204" dur="1" fill="hold">
                                          <p:stCondLst>
                                            <p:cond delay="99"/>
                                          </p:stCondLst>
                                        </p:cTn>
                                        <p:tgtEl>
                                          <p:spTgt spid="92"/>
                                        </p:tgtEl>
                                        <p:attrNameLst>
                                          <p:attrName>style.visibility</p:attrName>
                                        </p:attrNameLst>
                                      </p:cBhvr>
                                      <p:to>
                                        <p:strVal val="visible"/>
                                      </p:to>
                                    </p:set>
                                  </p:childTnLst>
                                </p:cTn>
                              </p:par>
                            </p:childTnLst>
                          </p:cTn>
                        </p:par>
                        <p:par>
                          <p:cTn id="205" fill="hold">
                            <p:stCondLst>
                              <p:cond delay="5400"/>
                            </p:stCondLst>
                            <p:childTnLst>
                              <p:par>
                                <p:cTn id="206" presetID="1" presetClass="entr" presetSubtype="0" fill="hold" grpId="0" nodeType="afterEffect">
                                  <p:stCondLst>
                                    <p:cond delay="0"/>
                                  </p:stCondLst>
                                  <p:childTnLst>
                                    <p:set>
                                      <p:cBhvr>
                                        <p:cTn id="207" dur="1" fill="hold">
                                          <p:stCondLst>
                                            <p:cond delay="99"/>
                                          </p:stCondLst>
                                        </p:cTn>
                                        <p:tgtEl>
                                          <p:spTgt spid="93"/>
                                        </p:tgtEl>
                                        <p:attrNameLst>
                                          <p:attrName>style.visibility</p:attrName>
                                        </p:attrNameLst>
                                      </p:cBhvr>
                                      <p:to>
                                        <p:strVal val="visible"/>
                                      </p:to>
                                    </p:set>
                                  </p:childTnLst>
                                </p:cTn>
                              </p:par>
                            </p:childTnLst>
                          </p:cTn>
                        </p:par>
                        <p:par>
                          <p:cTn id="208" fill="hold">
                            <p:stCondLst>
                              <p:cond delay="5500"/>
                            </p:stCondLst>
                            <p:childTnLst>
                              <p:par>
                                <p:cTn id="209" presetID="1" presetClass="entr" presetSubtype="0" fill="hold" grpId="0" nodeType="afterEffect">
                                  <p:stCondLst>
                                    <p:cond delay="0"/>
                                  </p:stCondLst>
                                  <p:childTnLst>
                                    <p:set>
                                      <p:cBhvr>
                                        <p:cTn id="210" dur="1" fill="hold">
                                          <p:stCondLst>
                                            <p:cond delay="99"/>
                                          </p:stCondLst>
                                        </p:cTn>
                                        <p:tgtEl>
                                          <p:spTgt spid="94"/>
                                        </p:tgtEl>
                                        <p:attrNameLst>
                                          <p:attrName>style.visibility</p:attrName>
                                        </p:attrNameLst>
                                      </p:cBhvr>
                                      <p:to>
                                        <p:strVal val="visible"/>
                                      </p:to>
                                    </p:set>
                                  </p:childTnLst>
                                </p:cTn>
                              </p:par>
                            </p:childTnLst>
                          </p:cTn>
                        </p:par>
                        <p:par>
                          <p:cTn id="211" fill="hold">
                            <p:stCondLst>
                              <p:cond delay="5600"/>
                            </p:stCondLst>
                            <p:childTnLst>
                              <p:par>
                                <p:cTn id="212" presetID="1" presetClass="entr" presetSubtype="0" fill="hold" grpId="0" nodeType="afterEffect">
                                  <p:stCondLst>
                                    <p:cond delay="0"/>
                                  </p:stCondLst>
                                  <p:childTnLst>
                                    <p:set>
                                      <p:cBhvr>
                                        <p:cTn id="213" dur="1" fill="hold">
                                          <p:stCondLst>
                                            <p:cond delay="99"/>
                                          </p:stCondLst>
                                        </p:cTn>
                                        <p:tgtEl>
                                          <p:spTgt spid="95"/>
                                        </p:tgtEl>
                                        <p:attrNameLst>
                                          <p:attrName>style.visibility</p:attrName>
                                        </p:attrNameLst>
                                      </p:cBhvr>
                                      <p:to>
                                        <p:strVal val="visible"/>
                                      </p:to>
                                    </p:set>
                                  </p:childTnLst>
                                </p:cTn>
                              </p:par>
                            </p:childTnLst>
                          </p:cTn>
                        </p:par>
                        <p:par>
                          <p:cTn id="214" fill="hold">
                            <p:stCondLst>
                              <p:cond delay="5700"/>
                            </p:stCondLst>
                            <p:childTnLst>
                              <p:par>
                                <p:cTn id="215" presetID="1" presetClass="entr" presetSubtype="0" fill="hold" grpId="0" nodeType="afterEffect">
                                  <p:stCondLst>
                                    <p:cond delay="0"/>
                                  </p:stCondLst>
                                  <p:childTnLst>
                                    <p:set>
                                      <p:cBhvr>
                                        <p:cTn id="216" dur="1" fill="hold">
                                          <p:stCondLst>
                                            <p:cond delay="99"/>
                                          </p:stCondLst>
                                        </p:cTn>
                                        <p:tgtEl>
                                          <p:spTgt spid="96"/>
                                        </p:tgtEl>
                                        <p:attrNameLst>
                                          <p:attrName>style.visibility</p:attrName>
                                        </p:attrNameLst>
                                      </p:cBhvr>
                                      <p:to>
                                        <p:strVal val="visible"/>
                                      </p:to>
                                    </p:set>
                                  </p:childTnLst>
                                </p:cTn>
                              </p:par>
                            </p:childTnLst>
                          </p:cTn>
                        </p:par>
                        <p:par>
                          <p:cTn id="217" fill="hold">
                            <p:stCondLst>
                              <p:cond delay="5800"/>
                            </p:stCondLst>
                            <p:childTnLst>
                              <p:par>
                                <p:cTn id="218" presetID="1" presetClass="entr" presetSubtype="0" fill="hold" grpId="0" nodeType="afterEffect">
                                  <p:stCondLst>
                                    <p:cond delay="0"/>
                                  </p:stCondLst>
                                  <p:childTnLst>
                                    <p:set>
                                      <p:cBhvr>
                                        <p:cTn id="219" dur="1" fill="hold">
                                          <p:stCondLst>
                                            <p:cond delay="99"/>
                                          </p:stCondLst>
                                        </p:cTn>
                                        <p:tgtEl>
                                          <p:spTgt spid="97"/>
                                        </p:tgtEl>
                                        <p:attrNameLst>
                                          <p:attrName>style.visibility</p:attrName>
                                        </p:attrNameLst>
                                      </p:cBhvr>
                                      <p:to>
                                        <p:strVal val="visible"/>
                                      </p:to>
                                    </p:set>
                                  </p:childTnLst>
                                </p:cTn>
                              </p:par>
                            </p:childTnLst>
                          </p:cTn>
                        </p:par>
                        <p:par>
                          <p:cTn id="220" fill="hold">
                            <p:stCondLst>
                              <p:cond delay="5900"/>
                            </p:stCondLst>
                            <p:childTnLst>
                              <p:par>
                                <p:cTn id="221" presetID="1" presetClass="entr" presetSubtype="0" fill="hold" grpId="0" nodeType="afterEffect">
                                  <p:stCondLst>
                                    <p:cond delay="0"/>
                                  </p:stCondLst>
                                  <p:childTnLst>
                                    <p:set>
                                      <p:cBhvr>
                                        <p:cTn id="222" dur="1" fill="hold">
                                          <p:stCondLst>
                                            <p:cond delay="99"/>
                                          </p:stCondLst>
                                        </p:cTn>
                                        <p:tgtEl>
                                          <p:spTgt spid="98"/>
                                        </p:tgtEl>
                                        <p:attrNameLst>
                                          <p:attrName>style.visibility</p:attrName>
                                        </p:attrNameLst>
                                      </p:cBhvr>
                                      <p:to>
                                        <p:strVal val="visible"/>
                                      </p:to>
                                    </p:set>
                                  </p:childTnLst>
                                </p:cTn>
                              </p:par>
                            </p:childTnLst>
                          </p:cTn>
                        </p:par>
                        <p:par>
                          <p:cTn id="223" fill="hold">
                            <p:stCondLst>
                              <p:cond delay="6000"/>
                            </p:stCondLst>
                            <p:childTnLst>
                              <p:par>
                                <p:cTn id="224" presetID="1" presetClass="entr" presetSubtype="0" fill="hold" grpId="0" nodeType="afterEffect">
                                  <p:stCondLst>
                                    <p:cond delay="0"/>
                                  </p:stCondLst>
                                  <p:childTnLst>
                                    <p:set>
                                      <p:cBhvr>
                                        <p:cTn id="225" dur="1" fill="hold">
                                          <p:stCondLst>
                                            <p:cond delay="99"/>
                                          </p:stCondLst>
                                        </p:cTn>
                                        <p:tgtEl>
                                          <p:spTgt spid="99"/>
                                        </p:tgtEl>
                                        <p:attrNameLst>
                                          <p:attrName>style.visibility</p:attrName>
                                        </p:attrNameLst>
                                      </p:cBhvr>
                                      <p:to>
                                        <p:strVal val="visible"/>
                                      </p:to>
                                    </p:set>
                                  </p:childTnLst>
                                </p:cTn>
                              </p:par>
                            </p:childTnLst>
                          </p:cTn>
                        </p:par>
                        <p:par>
                          <p:cTn id="226" fill="hold">
                            <p:stCondLst>
                              <p:cond delay="6100"/>
                            </p:stCondLst>
                            <p:childTnLst>
                              <p:par>
                                <p:cTn id="227" presetID="1" presetClass="entr" presetSubtype="0" fill="hold" grpId="0" nodeType="afterEffect">
                                  <p:stCondLst>
                                    <p:cond delay="0"/>
                                  </p:stCondLst>
                                  <p:childTnLst>
                                    <p:set>
                                      <p:cBhvr>
                                        <p:cTn id="228" dur="1" fill="hold">
                                          <p:stCondLst>
                                            <p:cond delay="99"/>
                                          </p:stCondLst>
                                        </p:cTn>
                                        <p:tgtEl>
                                          <p:spTgt spid="100"/>
                                        </p:tgtEl>
                                        <p:attrNameLst>
                                          <p:attrName>style.visibility</p:attrName>
                                        </p:attrNameLst>
                                      </p:cBhvr>
                                      <p:to>
                                        <p:strVal val="visible"/>
                                      </p:to>
                                    </p:set>
                                  </p:childTnLst>
                                </p:cTn>
                              </p:par>
                            </p:childTnLst>
                          </p:cTn>
                        </p:par>
                        <p:par>
                          <p:cTn id="229" fill="hold">
                            <p:stCondLst>
                              <p:cond delay="6200"/>
                            </p:stCondLst>
                            <p:childTnLst>
                              <p:par>
                                <p:cTn id="230" presetID="1" presetClass="entr" presetSubtype="0" fill="hold" grpId="0" nodeType="afterEffect">
                                  <p:stCondLst>
                                    <p:cond delay="0"/>
                                  </p:stCondLst>
                                  <p:childTnLst>
                                    <p:set>
                                      <p:cBhvr>
                                        <p:cTn id="231" dur="1" fill="hold">
                                          <p:stCondLst>
                                            <p:cond delay="99"/>
                                          </p:stCondLst>
                                        </p:cTn>
                                        <p:tgtEl>
                                          <p:spTgt spid="101"/>
                                        </p:tgtEl>
                                        <p:attrNameLst>
                                          <p:attrName>style.visibility</p:attrName>
                                        </p:attrNameLst>
                                      </p:cBhvr>
                                      <p:to>
                                        <p:strVal val="visible"/>
                                      </p:to>
                                    </p:set>
                                  </p:childTnLst>
                                </p:cTn>
                              </p:par>
                            </p:childTnLst>
                          </p:cTn>
                        </p:par>
                        <p:par>
                          <p:cTn id="232" fill="hold">
                            <p:stCondLst>
                              <p:cond delay="6300"/>
                            </p:stCondLst>
                            <p:childTnLst>
                              <p:par>
                                <p:cTn id="233" presetID="1" presetClass="entr" presetSubtype="0" fill="hold" grpId="0" nodeType="afterEffect">
                                  <p:stCondLst>
                                    <p:cond delay="0"/>
                                  </p:stCondLst>
                                  <p:childTnLst>
                                    <p:set>
                                      <p:cBhvr>
                                        <p:cTn id="234" dur="1" fill="hold">
                                          <p:stCondLst>
                                            <p:cond delay="99"/>
                                          </p:stCondLst>
                                        </p:cTn>
                                        <p:tgtEl>
                                          <p:spTgt spid="102"/>
                                        </p:tgtEl>
                                        <p:attrNameLst>
                                          <p:attrName>style.visibility</p:attrName>
                                        </p:attrNameLst>
                                      </p:cBhvr>
                                      <p:to>
                                        <p:strVal val="visible"/>
                                      </p:to>
                                    </p:set>
                                  </p:childTnLst>
                                </p:cTn>
                              </p:par>
                            </p:childTnLst>
                          </p:cTn>
                        </p:par>
                        <p:par>
                          <p:cTn id="235" fill="hold">
                            <p:stCondLst>
                              <p:cond delay="6400"/>
                            </p:stCondLst>
                            <p:childTnLst>
                              <p:par>
                                <p:cTn id="236" presetID="1" presetClass="entr" presetSubtype="0" fill="hold" grpId="0" nodeType="afterEffect">
                                  <p:stCondLst>
                                    <p:cond delay="0"/>
                                  </p:stCondLst>
                                  <p:childTnLst>
                                    <p:set>
                                      <p:cBhvr>
                                        <p:cTn id="237" dur="1" fill="hold">
                                          <p:stCondLst>
                                            <p:cond delay="99"/>
                                          </p:stCondLst>
                                        </p:cTn>
                                        <p:tgtEl>
                                          <p:spTgt spid="103"/>
                                        </p:tgtEl>
                                        <p:attrNameLst>
                                          <p:attrName>style.visibility</p:attrName>
                                        </p:attrNameLst>
                                      </p:cBhvr>
                                      <p:to>
                                        <p:strVal val="visible"/>
                                      </p:to>
                                    </p:set>
                                  </p:childTnLst>
                                </p:cTn>
                              </p:par>
                            </p:childTnLst>
                          </p:cTn>
                        </p:par>
                        <p:par>
                          <p:cTn id="238" fill="hold">
                            <p:stCondLst>
                              <p:cond delay="6500"/>
                            </p:stCondLst>
                            <p:childTnLst>
                              <p:par>
                                <p:cTn id="239" presetID="1" presetClass="entr" presetSubtype="0" fill="hold" grpId="0" nodeType="afterEffect">
                                  <p:stCondLst>
                                    <p:cond delay="0"/>
                                  </p:stCondLst>
                                  <p:childTnLst>
                                    <p:set>
                                      <p:cBhvr>
                                        <p:cTn id="240" dur="1" fill="hold">
                                          <p:stCondLst>
                                            <p:cond delay="99"/>
                                          </p:stCondLst>
                                        </p:cTn>
                                        <p:tgtEl>
                                          <p:spTgt spid="104"/>
                                        </p:tgtEl>
                                        <p:attrNameLst>
                                          <p:attrName>style.visibility</p:attrName>
                                        </p:attrNameLst>
                                      </p:cBhvr>
                                      <p:to>
                                        <p:strVal val="visible"/>
                                      </p:to>
                                    </p:set>
                                  </p:childTnLst>
                                </p:cTn>
                              </p:par>
                            </p:childTnLst>
                          </p:cTn>
                        </p:par>
                        <p:par>
                          <p:cTn id="241" fill="hold">
                            <p:stCondLst>
                              <p:cond delay="6600"/>
                            </p:stCondLst>
                            <p:childTnLst>
                              <p:par>
                                <p:cTn id="242" presetID="1" presetClass="entr" presetSubtype="0" fill="hold" grpId="0" nodeType="afterEffect">
                                  <p:stCondLst>
                                    <p:cond delay="0"/>
                                  </p:stCondLst>
                                  <p:childTnLst>
                                    <p:set>
                                      <p:cBhvr>
                                        <p:cTn id="243" dur="1" fill="hold">
                                          <p:stCondLst>
                                            <p:cond delay="99"/>
                                          </p:stCondLst>
                                        </p:cTn>
                                        <p:tgtEl>
                                          <p:spTgt spid="105"/>
                                        </p:tgtEl>
                                        <p:attrNameLst>
                                          <p:attrName>style.visibility</p:attrName>
                                        </p:attrNameLst>
                                      </p:cBhvr>
                                      <p:to>
                                        <p:strVal val="visible"/>
                                      </p:to>
                                    </p:set>
                                  </p:childTnLst>
                                </p:cTn>
                              </p:par>
                            </p:childTnLst>
                          </p:cTn>
                        </p:par>
                        <p:par>
                          <p:cTn id="244" fill="hold">
                            <p:stCondLst>
                              <p:cond delay="6700"/>
                            </p:stCondLst>
                            <p:childTnLst>
                              <p:par>
                                <p:cTn id="245" presetID="1" presetClass="entr" presetSubtype="0" fill="hold" grpId="0" nodeType="afterEffect">
                                  <p:stCondLst>
                                    <p:cond delay="0"/>
                                  </p:stCondLst>
                                  <p:childTnLst>
                                    <p:set>
                                      <p:cBhvr>
                                        <p:cTn id="246" dur="1" fill="hold">
                                          <p:stCondLst>
                                            <p:cond delay="99"/>
                                          </p:stCondLst>
                                        </p:cTn>
                                        <p:tgtEl>
                                          <p:spTgt spid="106"/>
                                        </p:tgtEl>
                                        <p:attrNameLst>
                                          <p:attrName>style.visibility</p:attrName>
                                        </p:attrNameLst>
                                      </p:cBhvr>
                                      <p:to>
                                        <p:strVal val="visible"/>
                                      </p:to>
                                    </p:set>
                                  </p:childTnLst>
                                </p:cTn>
                              </p:par>
                            </p:childTnLst>
                          </p:cTn>
                        </p:par>
                        <p:par>
                          <p:cTn id="247" fill="hold">
                            <p:stCondLst>
                              <p:cond delay="6800"/>
                            </p:stCondLst>
                            <p:childTnLst>
                              <p:par>
                                <p:cTn id="248" presetID="1" presetClass="entr" presetSubtype="0" fill="hold" grpId="0" nodeType="afterEffect">
                                  <p:stCondLst>
                                    <p:cond delay="0"/>
                                  </p:stCondLst>
                                  <p:childTnLst>
                                    <p:set>
                                      <p:cBhvr>
                                        <p:cTn id="249" dur="1" fill="hold">
                                          <p:stCondLst>
                                            <p:cond delay="99"/>
                                          </p:stCondLst>
                                        </p:cTn>
                                        <p:tgtEl>
                                          <p:spTgt spid="107"/>
                                        </p:tgtEl>
                                        <p:attrNameLst>
                                          <p:attrName>style.visibility</p:attrName>
                                        </p:attrNameLst>
                                      </p:cBhvr>
                                      <p:to>
                                        <p:strVal val="visible"/>
                                      </p:to>
                                    </p:set>
                                  </p:childTnLst>
                                </p:cTn>
                              </p:par>
                            </p:childTnLst>
                          </p:cTn>
                        </p:par>
                        <p:par>
                          <p:cTn id="250" fill="hold">
                            <p:stCondLst>
                              <p:cond delay="6900"/>
                            </p:stCondLst>
                            <p:childTnLst>
                              <p:par>
                                <p:cTn id="251" presetID="1" presetClass="entr" presetSubtype="0" fill="hold" grpId="0" nodeType="afterEffect">
                                  <p:stCondLst>
                                    <p:cond delay="0"/>
                                  </p:stCondLst>
                                  <p:childTnLst>
                                    <p:set>
                                      <p:cBhvr>
                                        <p:cTn id="252" dur="1" fill="hold">
                                          <p:stCondLst>
                                            <p:cond delay="99"/>
                                          </p:stCondLst>
                                        </p:cTn>
                                        <p:tgtEl>
                                          <p:spTgt spid="108"/>
                                        </p:tgtEl>
                                        <p:attrNameLst>
                                          <p:attrName>style.visibility</p:attrName>
                                        </p:attrNameLst>
                                      </p:cBhvr>
                                      <p:to>
                                        <p:strVal val="visible"/>
                                      </p:to>
                                    </p:set>
                                  </p:childTnLst>
                                </p:cTn>
                              </p:par>
                            </p:childTnLst>
                          </p:cTn>
                        </p:par>
                        <p:par>
                          <p:cTn id="253" fill="hold">
                            <p:stCondLst>
                              <p:cond delay="7000"/>
                            </p:stCondLst>
                            <p:childTnLst>
                              <p:par>
                                <p:cTn id="254" presetID="1" presetClass="entr" presetSubtype="0" fill="hold" grpId="0" nodeType="afterEffect">
                                  <p:stCondLst>
                                    <p:cond delay="0"/>
                                  </p:stCondLst>
                                  <p:childTnLst>
                                    <p:set>
                                      <p:cBhvr>
                                        <p:cTn id="255" dur="1" fill="hold">
                                          <p:stCondLst>
                                            <p:cond delay="99"/>
                                          </p:stCondLst>
                                        </p:cTn>
                                        <p:tgtEl>
                                          <p:spTgt spid="109"/>
                                        </p:tgtEl>
                                        <p:attrNameLst>
                                          <p:attrName>style.visibility</p:attrName>
                                        </p:attrNameLst>
                                      </p:cBhvr>
                                      <p:to>
                                        <p:strVal val="visible"/>
                                      </p:to>
                                    </p:set>
                                  </p:childTnLst>
                                </p:cTn>
                              </p:par>
                            </p:childTnLst>
                          </p:cTn>
                        </p:par>
                        <p:par>
                          <p:cTn id="256" fill="hold">
                            <p:stCondLst>
                              <p:cond delay="7100"/>
                            </p:stCondLst>
                            <p:childTnLst>
                              <p:par>
                                <p:cTn id="257" presetID="1" presetClass="entr" presetSubtype="0" fill="hold" grpId="0" nodeType="afterEffect">
                                  <p:stCondLst>
                                    <p:cond delay="0"/>
                                  </p:stCondLst>
                                  <p:childTnLst>
                                    <p:set>
                                      <p:cBhvr>
                                        <p:cTn id="258" dur="1" fill="hold">
                                          <p:stCondLst>
                                            <p:cond delay="99"/>
                                          </p:stCondLst>
                                        </p:cTn>
                                        <p:tgtEl>
                                          <p:spTgt spid="110"/>
                                        </p:tgtEl>
                                        <p:attrNameLst>
                                          <p:attrName>style.visibility</p:attrName>
                                        </p:attrNameLst>
                                      </p:cBhvr>
                                      <p:to>
                                        <p:strVal val="visible"/>
                                      </p:to>
                                    </p:set>
                                  </p:childTnLst>
                                </p:cTn>
                              </p:par>
                            </p:childTnLst>
                          </p:cTn>
                        </p:par>
                        <p:par>
                          <p:cTn id="259" fill="hold">
                            <p:stCondLst>
                              <p:cond delay="7200"/>
                            </p:stCondLst>
                            <p:childTnLst>
                              <p:par>
                                <p:cTn id="260" presetID="1" presetClass="entr" presetSubtype="0" fill="hold" grpId="0" nodeType="afterEffect">
                                  <p:stCondLst>
                                    <p:cond delay="0"/>
                                  </p:stCondLst>
                                  <p:childTnLst>
                                    <p:set>
                                      <p:cBhvr>
                                        <p:cTn id="261" dur="1" fill="hold">
                                          <p:stCondLst>
                                            <p:cond delay="99"/>
                                          </p:stCondLst>
                                        </p:cTn>
                                        <p:tgtEl>
                                          <p:spTgt spid="111"/>
                                        </p:tgtEl>
                                        <p:attrNameLst>
                                          <p:attrName>style.visibility</p:attrName>
                                        </p:attrNameLst>
                                      </p:cBhvr>
                                      <p:to>
                                        <p:strVal val="visible"/>
                                      </p:to>
                                    </p:set>
                                  </p:childTnLst>
                                </p:cTn>
                              </p:par>
                            </p:childTnLst>
                          </p:cTn>
                        </p:par>
                        <p:par>
                          <p:cTn id="262" fill="hold">
                            <p:stCondLst>
                              <p:cond delay="7300"/>
                            </p:stCondLst>
                            <p:childTnLst>
                              <p:par>
                                <p:cTn id="263" presetID="1" presetClass="entr" presetSubtype="0" fill="hold" grpId="0" nodeType="afterEffect">
                                  <p:stCondLst>
                                    <p:cond delay="0"/>
                                  </p:stCondLst>
                                  <p:childTnLst>
                                    <p:set>
                                      <p:cBhvr>
                                        <p:cTn id="264" dur="1" fill="hold">
                                          <p:stCondLst>
                                            <p:cond delay="99"/>
                                          </p:stCondLst>
                                        </p:cTn>
                                        <p:tgtEl>
                                          <p:spTgt spid="112"/>
                                        </p:tgtEl>
                                        <p:attrNameLst>
                                          <p:attrName>style.visibility</p:attrName>
                                        </p:attrNameLst>
                                      </p:cBhvr>
                                      <p:to>
                                        <p:strVal val="visible"/>
                                      </p:to>
                                    </p:set>
                                  </p:childTnLst>
                                </p:cTn>
                              </p:par>
                            </p:childTnLst>
                          </p:cTn>
                        </p:par>
                        <p:par>
                          <p:cTn id="265" fill="hold">
                            <p:stCondLst>
                              <p:cond delay="7400"/>
                            </p:stCondLst>
                            <p:childTnLst>
                              <p:par>
                                <p:cTn id="266" presetID="1" presetClass="entr" presetSubtype="0" fill="hold" grpId="0" nodeType="afterEffect">
                                  <p:stCondLst>
                                    <p:cond delay="0"/>
                                  </p:stCondLst>
                                  <p:childTnLst>
                                    <p:set>
                                      <p:cBhvr>
                                        <p:cTn id="267" dur="1" fill="hold">
                                          <p:stCondLst>
                                            <p:cond delay="99"/>
                                          </p:stCondLst>
                                        </p:cTn>
                                        <p:tgtEl>
                                          <p:spTgt spid="113"/>
                                        </p:tgtEl>
                                        <p:attrNameLst>
                                          <p:attrName>style.visibility</p:attrName>
                                        </p:attrNameLst>
                                      </p:cBhvr>
                                      <p:to>
                                        <p:strVal val="visible"/>
                                      </p:to>
                                    </p:set>
                                  </p:childTnLst>
                                </p:cTn>
                              </p:par>
                            </p:childTnLst>
                          </p:cTn>
                        </p:par>
                        <p:par>
                          <p:cTn id="268" fill="hold">
                            <p:stCondLst>
                              <p:cond delay="7500"/>
                            </p:stCondLst>
                            <p:childTnLst>
                              <p:par>
                                <p:cTn id="269" presetID="1" presetClass="entr" presetSubtype="0" fill="hold" grpId="0" nodeType="afterEffect">
                                  <p:stCondLst>
                                    <p:cond delay="0"/>
                                  </p:stCondLst>
                                  <p:childTnLst>
                                    <p:set>
                                      <p:cBhvr>
                                        <p:cTn id="270" dur="1" fill="hold">
                                          <p:stCondLst>
                                            <p:cond delay="99"/>
                                          </p:stCondLst>
                                        </p:cTn>
                                        <p:tgtEl>
                                          <p:spTgt spid="114"/>
                                        </p:tgtEl>
                                        <p:attrNameLst>
                                          <p:attrName>style.visibility</p:attrName>
                                        </p:attrNameLst>
                                      </p:cBhvr>
                                      <p:to>
                                        <p:strVal val="visible"/>
                                      </p:to>
                                    </p:set>
                                  </p:childTnLst>
                                </p:cTn>
                              </p:par>
                            </p:childTnLst>
                          </p:cTn>
                        </p:par>
                        <p:par>
                          <p:cTn id="271" fill="hold">
                            <p:stCondLst>
                              <p:cond delay="7600"/>
                            </p:stCondLst>
                            <p:childTnLst>
                              <p:par>
                                <p:cTn id="272" presetID="1" presetClass="entr" presetSubtype="0" fill="hold" grpId="0" nodeType="afterEffect">
                                  <p:stCondLst>
                                    <p:cond delay="0"/>
                                  </p:stCondLst>
                                  <p:childTnLst>
                                    <p:set>
                                      <p:cBhvr>
                                        <p:cTn id="273" dur="1" fill="hold">
                                          <p:stCondLst>
                                            <p:cond delay="99"/>
                                          </p:stCondLst>
                                        </p:cTn>
                                        <p:tgtEl>
                                          <p:spTgt spid="115"/>
                                        </p:tgtEl>
                                        <p:attrNameLst>
                                          <p:attrName>style.visibility</p:attrName>
                                        </p:attrNameLst>
                                      </p:cBhvr>
                                      <p:to>
                                        <p:strVal val="visible"/>
                                      </p:to>
                                    </p:set>
                                  </p:childTnLst>
                                </p:cTn>
                              </p:par>
                            </p:childTnLst>
                          </p:cTn>
                        </p:par>
                        <p:par>
                          <p:cTn id="274" fill="hold">
                            <p:stCondLst>
                              <p:cond delay="7700"/>
                            </p:stCondLst>
                            <p:childTnLst>
                              <p:par>
                                <p:cTn id="275" presetID="1" presetClass="entr" presetSubtype="0" fill="hold" grpId="0" nodeType="afterEffect">
                                  <p:stCondLst>
                                    <p:cond delay="0"/>
                                  </p:stCondLst>
                                  <p:childTnLst>
                                    <p:set>
                                      <p:cBhvr>
                                        <p:cTn id="276" dur="1" fill="hold">
                                          <p:stCondLst>
                                            <p:cond delay="99"/>
                                          </p:stCondLst>
                                        </p:cTn>
                                        <p:tgtEl>
                                          <p:spTgt spid="116"/>
                                        </p:tgtEl>
                                        <p:attrNameLst>
                                          <p:attrName>style.visibility</p:attrName>
                                        </p:attrNameLst>
                                      </p:cBhvr>
                                      <p:to>
                                        <p:strVal val="visible"/>
                                      </p:to>
                                    </p:set>
                                  </p:childTnLst>
                                </p:cTn>
                              </p:par>
                            </p:childTnLst>
                          </p:cTn>
                        </p:par>
                        <p:par>
                          <p:cTn id="277" fill="hold">
                            <p:stCondLst>
                              <p:cond delay="7800"/>
                            </p:stCondLst>
                            <p:childTnLst>
                              <p:par>
                                <p:cTn id="278" presetID="1" presetClass="entr" presetSubtype="0" fill="hold" grpId="0" nodeType="afterEffect">
                                  <p:stCondLst>
                                    <p:cond delay="0"/>
                                  </p:stCondLst>
                                  <p:childTnLst>
                                    <p:set>
                                      <p:cBhvr>
                                        <p:cTn id="279" dur="1" fill="hold">
                                          <p:stCondLst>
                                            <p:cond delay="99"/>
                                          </p:stCondLst>
                                        </p:cTn>
                                        <p:tgtEl>
                                          <p:spTgt spid="117"/>
                                        </p:tgtEl>
                                        <p:attrNameLst>
                                          <p:attrName>style.visibility</p:attrName>
                                        </p:attrNameLst>
                                      </p:cBhvr>
                                      <p:to>
                                        <p:strVal val="visible"/>
                                      </p:to>
                                    </p:set>
                                  </p:childTnLst>
                                </p:cTn>
                              </p:par>
                            </p:childTnLst>
                          </p:cTn>
                        </p:par>
                        <p:par>
                          <p:cTn id="280" fill="hold">
                            <p:stCondLst>
                              <p:cond delay="7900"/>
                            </p:stCondLst>
                            <p:childTnLst>
                              <p:par>
                                <p:cTn id="281" presetID="1" presetClass="entr" presetSubtype="0" fill="hold" grpId="0" nodeType="afterEffect">
                                  <p:stCondLst>
                                    <p:cond delay="0"/>
                                  </p:stCondLst>
                                  <p:childTnLst>
                                    <p:set>
                                      <p:cBhvr>
                                        <p:cTn id="282" dur="1" fill="hold">
                                          <p:stCondLst>
                                            <p:cond delay="99"/>
                                          </p:stCondLst>
                                        </p:cTn>
                                        <p:tgtEl>
                                          <p:spTgt spid="119"/>
                                        </p:tgtEl>
                                        <p:attrNameLst>
                                          <p:attrName>style.visibility</p:attrName>
                                        </p:attrNameLst>
                                      </p:cBhvr>
                                      <p:to>
                                        <p:strVal val="visible"/>
                                      </p:to>
                                    </p:set>
                                  </p:childTnLst>
                                </p:cTn>
                              </p:par>
                            </p:childTnLst>
                          </p:cTn>
                        </p:par>
                        <p:par>
                          <p:cTn id="283" fill="hold">
                            <p:stCondLst>
                              <p:cond delay="8000"/>
                            </p:stCondLst>
                            <p:childTnLst>
                              <p:par>
                                <p:cTn id="284" presetID="1" presetClass="entr" presetSubtype="0" fill="hold" grpId="0" nodeType="afterEffect">
                                  <p:stCondLst>
                                    <p:cond delay="0"/>
                                  </p:stCondLst>
                                  <p:childTnLst>
                                    <p:set>
                                      <p:cBhvr>
                                        <p:cTn id="285" dur="1" fill="hold">
                                          <p:stCondLst>
                                            <p:cond delay="99"/>
                                          </p:stCondLst>
                                        </p:cTn>
                                        <p:tgtEl>
                                          <p:spTgt spid="120"/>
                                        </p:tgtEl>
                                        <p:attrNameLst>
                                          <p:attrName>style.visibility</p:attrName>
                                        </p:attrNameLst>
                                      </p:cBhvr>
                                      <p:to>
                                        <p:strVal val="visible"/>
                                      </p:to>
                                    </p:set>
                                  </p:childTnLst>
                                </p:cTn>
                              </p:par>
                            </p:childTnLst>
                          </p:cTn>
                        </p:par>
                        <p:par>
                          <p:cTn id="286" fill="hold">
                            <p:stCondLst>
                              <p:cond delay="8100"/>
                            </p:stCondLst>
                            <p:childTnLst>
                              <p:par>
                                <p:cTn id="287" presetID="1" presetClass="entr" presetSubtype="0" fill="hold" grpId="0" nodeType="afterEffect">
                                  <p:stCondLst>
                                    <p:cond delay="0"/>
                                  </p:stCondLst>
                                  <p:childTnLst>
                                    <p:set>
                                      <p:cBhvr>
                                        <p:cTn id="288" dur="1" fill="hold">
                                          <p:stCondLst>
                                            <p:cond delay="99"/>
                                          </p:stCondLst>
                                        </p:cTn>
                                        <p:tgtEl>
                                          <p:spTgt spid="121"/>
                                        </p:tgtEl>
                                        <p:attrNameLst>
                                          <p:attrName>style.visibility</p:attrName>
                                        </p:attrNameLst>
                                      </p:cBhvr>
                                      <p:to>
                                        <p:strVal val="visible"/>
                                      </p:to>
                                    </p:set>
                                  </p:childTnLst>
                                </p:cTn>
                              </p:par>
                            </p:childTnLst>
                          </p:cTn>
                        </p:par>
                        <p:par>
                          <p:cTn id="289" fill="hold">
                            <p:stCondLst>
                              <p:cond delay="8200"/>
                            </p:stCondLst>
                            <p:childTnLst>
                              <p:par>
                                <p:cTn id="290" presetID="1" presetClass="entr" presetSubtype="0" fill="hold" grpId="0" nodeType="afterEffect">
                                  <p:stCondLst>
                                    <p:cond delay="0"/>
                                  </p:stCondLst>
                                  <p:childTnLst>
                                    <p:set>
                                      <p:cBhvr>
                                        <p:cTn id="291" dur="1" fill="hold">
                                          <p:stCondLst>
                                            <p:cond delay="99"/>
                                          </p:stCondLst>
                                        </p:cTn>
                                        <p:tgtEl>
                                          <p:spTgt spid="122"/>
                                        </p:tgtEl>
                                        <p:attrNameLst>
                                          <p:attrName>style.visibility</p:attrName>
                                        </p:attrNameLst>
                                      </p:cBhvr>
                                      <p:to>
                                        <p:strVal val="visible"/>
                                      </p:to>
                                    </p:set>
                                  </p:childTnLst>
                                </p:cTn>
                              </p:par>
                            </p:childTnLst>
                          </p:cTn>
                        </p:par>
                        <p:par>
                          <p:cTn id="292" fill="hold">
                            <p:stCondLst>
                              <p:cond delay="8300"/>
                            </p:stCondLst>
                            <p:childTnLst>
                              <p:par>
                                <p:cTn id="293" presetID="1" presetClass="entr" presetSubtype="0" fill="hold" grpId="0" nodeType="afterEffect">
                                  <p:stCondLst>
                                    <p:cond delay="0"/>
                                  </p:stCondLst>
                                  <p:childTnLst>
                                    <p:set>
                                      <p:cBhvr>
                                        <p:cTn id="294" dur="1" fill="hold">
                                          <p:stCondLst>
                                            <p:cond delay="99"/>
                                          </p:stCondLst>
                                        </p:cTn>
                                        <p:tgtEl>
                                          <p:spTgt spid="123"/>
                                        </p:tgtEl>
                                        <p:attrNameLst>
                                          <p:attrName>style.visibility</p:attrName>
                                        </p:attrNameLst>
                                      </p:cBhvr>
                                      <p:to>
                                        <p:strVal val="visible"/>
                                      </p:to>
                                    </p:set>
                                  </p:childTnLst>
                                </p:cTn>
                              </p:par>
                            </p:childTnLst>
                          </p:cTn>
                        </p:par>
                        <p:par>
                          <p:cTn id="295" fill="hold">
                            <p:stCondLst>
                              <p:cond delay="8400"/>
                            </p:stCondLst>
                            <p:childTnLst>
                              <p:par>
                                <p:cTn id="296" presetID="1" presetClass="entr" presetSubtype="0" fill="hold" grpId="0" nodeType="afterEffect">
                                  <p:stCondLst>
                                    <p:cond delay="0"/>
                                  </p:stCondLst>
                                  <p:childTnLst>
                                    <p:set>
                                      <p:cBhvr>
                                        <p:cTn id="297" dur="1" fill="hold">
                                          <p:stCondLst>
                                            <p:cond delay="99"/>
                                          </p:stCondLst>
                                        </p:cTn>
                                        <p:tgtEl>
                                          <p:spTgt spid="124"/>
                                        </p:tgtEl>
                                        <p:attrNameLst>
                                          <p:attrName>style.visibility</p:attrName>
                                        </p:attrNameLst>
                                      </p:cBhvr>
                                      <p:to>
                                        <p:strVal val="visible"/>
                                      </p:to>
                                    </p:set>
                                  </p:childTnLst>
                                </p:cTn>
                              </p:par>
                            </p:childTnLst>
                          </p:cTn>
                        </p:par>
                        <p:par>
                          <p:cTn id="298" fill="hold">
                            <p:stCondLst>
                              <p:cond delay="8500"/>
                            </p:stCondLst>
                            <p:childTnLst>
                              <p:par>
                                <p:cTn id="299" presetID="1" presetClass="entr" presetSubtype="0" fill="hold" grpId="0" nodeType="afterEffect">
                                  <p:stCondLst>
                                    <p:cond delay="0"/>
                                  </p:stCondLst>
                                  <p:childTnLst>
                                    <p:set>
                                      <p:cBhvr>
                                        <p:cTn id="300" dur="1" fill="hold">
                                          <p:stCondLst>
                                            <p:cond delay="99"/>
                                          </p:stCondLst>
                                        </p:cTn>
                                        <p:tgtEl>
                                          <p:spTgt spid="125"/>
                                        </p:tgtEl>
                                        <p:attrNameLst>
                                          <p:attrName>style.visibility</p:attrName>
                                        </p:attrNameLst>
                                      </p:cBhvr>
                                      <p:to>
                                        <p:strVal val="visible"/>
                                      </p:to>
                                    </p:set>
                                  </p:childTnLst>
                                </p:cTn>
                              </p:par>
                            </p:childTnLst>
                          </p:cTn>
                        </p:par>
                        <p:par>
                          <p:cTn id="301" fill="hold">
                            <p:stCondLst>
                              <p:cond delay="8600"/>
                            </p:stCondLst>
                            <p:childTnLst>
                              <p:par>
                                <p:cTn id="302" presetID="1" presetClass="entr" presetSubtype="0" fill="hold" grpId="0" nodeType="afterEffect">
                                  <p:stCondLst>
                                    <p:cond delay="0"/>
                                  </p:stCondLst>
                                  <p:childTnLst>
                                    <p:set>
                                      <p:cBhvr>
                                        <p:cTn id="303" dur="1" fill="hold">
                                          <p:stCondLst>
                                            <p:cond delay="99"/>
                                          </p:stCondLst>
                                        </p:cTn>
                                        <p:tgtEl>
                                          <p:spTgt spid="126"/>
                                        </p:tgtEl>
                                        <p:attrNameLst>
                                          <p:attrName>style.visibility</p:attrName>
                                        </p:attrNameLst>
                                      </p:cBhvr>
                                      <p:to>
                                        <p:strVal val="visible"/>
                                      </p:to>
                                    </p:set>
                                  </p:childTnLst>
                                </p:cTn>
                              </p:par>
                            </p:childTnLst>
                          </p:cTn>
                        </p:par>
                        <p:par>
                          <p:cTn id="304" fill="hold">
                            <p:stCondLst>
                              <p:cond delay="8700"/>
                            </p:stCondLst>
                            <p:childTnLst>
                              <p:par>
                                <p:cTn id="305" presetID="1" presetClass="entr" presetSubtype="0" fill="hold" grpId="0" nodeType="afterEffect">
                                  <p:stCondLst>
                                    <p:cond delay="0"/>
                                  </p:stCondLst>
                                  <p:childTnLst>
                                    <p:set>
                                      <p:cBhvr>
                                        <p:cTn id="306" dur="1" fill="hold">
                                          <p:stCondLst>
                                            <p:cond delay="99"/>
                                          </p:stCondLst>
                                        </p:cTn>
                                        <p:tgtEl>
                                          <p:spTgt spid="127"/>
                                        </p:tgtEl>
                                        <p:attrNameLst>
                                          <p:attrName>style.visibility</p:attrName>
                                        </p:attrNameLst>
                                      </p:cBhvr>
                                      <p:to>
                                        <p:strVal val="visible"/>
                                      </p:to>
                                    </p:set>
                                  </p:childTnLst>
                                </p:cTn>
                              </p:par>
                            </p:childTnLst>
                          </p:cTn>
                        </p:par>
                        <p:par>
                          <p:cTn id="307" fill="hold">
                            <p:stCondLst>
                              <p:cond delay="8800"/>
                            </p:stCondLst>
                            <p:childTnLst>
                              <p:par>
                                <p:cTn id="308" presetID="1" presetClass="entr" presetSubtype="0" fill="hold" grpId="0" nodeType="afterEffect">
                                  <p:stCondLst>
                                    <p:cond delay="0"/>
                                  </p:stCondLst>
                                  <p:childTnLst>
                                    <p:set>
                                      <p:cBhvr>
                                        <p:cTn id="309" dur="1" fill="hold">
                                          <p:stCondLst>
                                            <p:cond delay="99"/>
                                          </p:stCondLst>
                                        </p:cTn>
                                        <p:tgtEl>
                                          <p:spTgt spid="128"/>
                                        </p:tgtEl>
                                        <p:attrNameLst>
                                          <p:attrName>style.visibility</p:attrName>
                                        </p:attrNameLst>
                                      </p:cBhvr>
                                      <p:to>
                                        <p:strVal val="visible"/>
                                      </p:to>
                                    </p:set>
                                  </p:childTnLst>
                                </p:cTn>
                              </p:par>
                            </p:childTnLst>
                          </p:cTn>
                        </p:par>
                        <p:par>
                          <p:cTn id="310" fill="hold">
                            <p:stCondLst>
                              <p:cond delay="8900"/>
                            </p:stCondLst>
                            <p:childTnLst>
                              <p:par>
                                <p:cTn id="311" presetID="1" presetClass="entr" presetSubtype="0" fill="hold" grpId="0" nodeType="afterEffect">
                                  <p:stCondLst>
                                    <p:cond delay="0"/>
                                  </p:stCondLst>
                                  <p:childTnLst>
                                    <p:set>
                                      <p:cBhvr>
                                        <p:cTn id="312" dur="1" fill="hold">
                                          <p:stCondLst>
                                            <p:cond delay="99"/>
                                          </p:stCondLst>
                                        </p:cTn>
                                        <p:tgtEl>
                                          <p:spTgt spid="129"/>
                                        </p:tgtEl>
                                        <p:attrNameLst>
                                          <p:attrName>style.visibility</p:attrName>
                                        </p:attrNameLst>
                                      </p:cBhvr>
                                      <p:to>
                                        <p:strVal val="visible"/>
                                      </p:to>
                                    </p:set>
                                  </p:childTnLst>
                                </p:cTn>
                              </p:par>
                            </p:childTnLst>
                          </p:cTn>
                        </p:par>
                        <p:par>
                          <p:cTn id="313" fill="hold">
                            <p:stCondLst>
                              <p:cond delay="9000"/>
                            </p:stCondLst>
                            <p:childTnLst>
                              <p:par>
                                <p:cTn id="314" presetID="1" presetClass="entr" presetSubtype="0" fill="hold" grpId="0" nodeType="afterEffect">
                                  <p:stCondLst>
                                    <p:cond delay="0"/>
                                  </p:stCondLst>
                                  <p:childTnLst>
                                    <p:set>
                                      <p:cBhvr>
                                        <p:cTn id="315" dur="1" fill="hold">
                                          <p:stCondLst>
                                            <p:cond delay="99"/>
                                          </p:stCondLst>
                                        </p:cTn>
                                        <p:tgtEl>
                                          <p:spTgt spid="130"/>
                                        </p:tgtEl>
                                        <p:attrNameLst>
                                          <p:attrName>style.visibility</p:attrName>
                                        </p:attrNameLst>
                                      </p:cBhvr>
                                      <p:to>
                                        <p:strVal val="visible"/>
                                      </p:to>
                                    </p:set>
                                  </p:childTnLst>
                                </p:cTn>
                              </p:par>
                            </p:childTnLst>
                          </p:cTn>
                        </p:par>
                        <p:par>
                          <p:cTn id="316" fill="hold">
                            <p:stCondLst>
                              <p:cond delay="9100"/>
                            </p:stCondLst>
                            <p:childTnLst>
                              <p:par>
                                <p:cTn id="317" presetID="1" presetClass="entr" presetSubtype="0" fill="hold" grpId="0" nodeType="afterEffect">
                                  <p:stCondLst>
                                    <p:cond delay="0"/>
                                  </p:stCondLst>
                                  <p:childTnLst>
                                    <p:set>
                                      <p:cBhvr>
                                        <p:cTn id="318" dur="1" fill="hold">
                                          <p:stCondLst>
                                            <p:cond delay="99"/>
                                          </p:stCondLst>
                                        </p:cTn>
                                        <p:tgtEl>
                                          <p:spTgt spid="131"/>
                                        </p:tgtEl>
                                        <p:attrNameLst>
                                          <p:attrName>style.visibility</p:attrName>
                                        </p:attrNameLst>
                                      </p:cBhvr>
                                      <p:to>
                                        <p:strVal val="visible"/>
                                      </p:to>
                                    </p:set>
                                  </p:childTnLst>
                                </p:cTn>
                              </p:par>
                            </p:childTnLst>
                          </p:cTn>
                        </p:par>
                        <p:par>
                          <p:cTn id="319" fill="hold">
                            <p:stCondLst>
                              <p:cond delay="9200"/>
                            </p:stCondLst>
                            <p:childTnLst>
                              <p:par>
                                <p:cTn id="320" presetID="1" presetClass="entr" presetSubtype="0" fill="hold" grpId="0" nodeType="afterEffect">
                                  <p:stCondLst>
                                    <p:cond delay="0"/>
                                  </p:stCondLst>
                                  <p:childTnLst>
                                    <p:set>
                                      <p:cBhvr>
                                        <p:cTn id="321" dur="1" fill="hold">
                                          <p:stCondLst>
                                            <p:cond delay="99"/>
                                          </p:stCondLst>
                                        </p:cTn>
                                        <p:tgtEl>
                                          <p:spTgt spid="132"/>
                                        </p:tgtEl>
                                        <p:attrNameLst>
                                          <p:attrName>style.visibility</p:attrName>
                                        </p:attrNameLst>
                                      </p:cBhvr>
                                      <p:to>
                                        <p:strVal val="visible"/>
                                      </p:to>
                                    </p:set>
                                  </p:childTnLst>
                                </p:cTn>
                              </p:par>
                            </p:childTnLst>
                          </p:cTn>
                        </p:par>
                        <p:par>
                          <p:cTn id="322" fill="hold">
                            <p:stCondLst>
                              <p:cond delay="9300"/>
                            </p:stCondLst>
                            <p:childTnLst>
                              <p:par>
                                <p:cTn id="323" presetID="1" presetClass="entr" presetSubtype="0" fill="hold" grpId="0" nodeType="afterEffect">
                                  <p:stCondLst>
                                    <p:cond delay="0"/>
                                  </p:stCondLst>
                                  <p:childTnLst>
                                    <p:set>
                                      <p:cBhvr>
                                        <p:cTn id="324" dur="1" fill="hold">
                                          <p:stCondLst>
                                            <p:cond delay="99"/>
                                          </p:stCondLst>
                                        </p:cTn>
                                        <p:tgtEl>
                                          <p:spTgt spid="133"/>
                                        </p:tgtEl>
                                        <p:attrNameLst>
                                          <p:attrName>style.visibility</p:attrName>
                                        </p:attrNameLst>
                                      </p:cBhvr>
                                      <p:to>
                                        <p:strVal val="visible"/>
                                      </p:to>
                                    </p:set>
                                  </p:childTnLst>
                                </p:cTn>
                              </p:par>
                            </p:childTnLst>
                          </p:cTn>
                        </p:par>
                        <p:par>
                          <p:cTn id="325" fill="hold">
                            <p:stCondLst>
                              <p:cond delay="9400"/>
                            </p:stCondLst>
                            <p:childTnLst>
                              <p:par>
                                <p:cTn id="326" presetID="1" presetClass="entr" presetSubtype="0" fill="hold" grpId="0" nodeType="afterEffect">
                                  <p:stCondLst>
                                    <p:cond delay="0"/>
                                  </p:stCondLst>
                                  <p:childTnLst>
                                    <p:set>
                                      <p:cBhvr>
                                        <p:cTn id="327" dur="1" fill="hold">
                                          <p:stCondLst>
                                            <p:cond delay="99"/>
                                          </p:stCondLst>
                                        </p:cTn>
                                        <p:tgtEl>
                                          <p:spTgt spid="134"/>
                                        </p:tgtEl>
                                        <p:attrNameLst>
                                          <p:attrName>style.visibility</p:attrName>
                                        </p:attrNameLst>
                                      </p:cBhvr>
                                      <p:to>
                                        <p:strVal val="visible"/>
                                      </p:to>
                                    </p:set>
                                  </p:childTnLst>
                                </p:cTn>
                              </p:par>
                            </p:childTnLst>
                          </p:cTn>
                        </p:par>
                        <p:par>
                          <p:cTn id="328" fill="hold">
                            <p:stCondLst>
                              <p:cond delay="9500"/>
                            </p:stCondLst>
                            <p:childTnLst>
                              <p:par>
                                <p:cTn id="329" presetID="1" presetClass="entr" presetSubtype="0" fill="hold" grpId="0" nodeType="afterEffect">
                                  <p:stCondLst>
                                    <p:cond delay="0"/>
                                  </p:stCondLst>
                                  <p:childTnLst>
                                    <p:set>
                                      <p:cBhvr>
                                        <p:cTn id="330" dur="1" fill="hold">
                                          <p:stCondLst>
                                            <p:cond delay="99"/>
                                          </p:stCondLst>
                                        </p:cTn>
                                        <p:tgtEl>
                                          <p:spTgt spid="135"/>
                                        </p:tgtEl>
                                        <p:attrNameLst>
                                          <p:attrName>style.visibility</p:attrName>
                                        </p:attrNameLst>
                                      </p:cBhvr>
                                      <p:to>
                                        <p:strVal val="visible"/>
                                      </p:to>
                                    </p:set>
                                  </p:childTnLst>
                                </p:cTn>
                              </p:par>
                            </p:childTnLst>
                          </p:cTn>
                        </p:par>
                        <p:par>
                          <p:cTn id="331" fill="hold">
                            <p:stCondLst>
                              <p:cond delay="9600"/>
                            </p:stCondLst>
                            <p:childTnLst>
                              <p:par>
                                <p:cTn id="332" presetID="1" presetClass="entr" presetSubtype="0" fill="hold" grpId="0" nodeType="afterEffect">
                                  <p:stCondLst>
                                    <p:cond delay="0"/>
                                  </p:stCondLst>
                                  <p:childTnLst>
                                    <p:set>
                                      <p:cBhvr>
                                        <p:cTn id="333" dur="1" fill="hold">
                                          <p:stCondLst>
                                            <p:cond delay="99"/>
                                          </p:stCondLst>
                                        </p:cTn>
                                        <p:tgtEl>
                                          <p:spTgt spid="136"/>
                                        </p:tgtEl>
                                        <p:attrNameLst>
                                          <p:attrName>style.visibility</p:attrName>
                                        </p:attrNameLst>
                                      </p:cBhvr>
                                      <p:to>
                                        <p:strVal val="visible"/>
                                      </p:to>
                                    </p:set>
                                  </p:childTnLst>
                                </p:cTn>
                              </p:par>
                            </p:childTnLst>
                          </p:cTn>
                        </p:par>
                        <p:par>
                          <p:cTn id="334" fill="hold">
                            <p:stCondLst>
                              <p:cond delay="9700"/>
                            </p:stCondLst>
                            <p:childTnLst>
                              <p:par>
                                <p:cTn id="335" presetID="1" presetClass="entr" presetSubtype="0" fill="hold" grpId="0" nodeType="afterEffect">
                                  <p:stCondLst>
                                    <p:cond delay="0"/>
                                  </p:stCondLst>
                                  <p:childTnLst>
                                    <p:set>
                                      <p:cBhvr>
                                        <p:cTn id="336" dur="1" fill="hold">
                                          <p:stCondLst>
                                            <p:cond delay="99"/>
                                          </p:stCondLst>
                                        </p:cTn>
                                        <p:tgtEl>
                                          <p:spTgt spid="137"/>
                                        </p:tgtEl>
                                        <p:attrNameLst>
                                          <p:attrName>style.visibility</p:attrName>
                                        </p:attrNameLst>
                                      </p:cBhvr>
                                      <p:to>
                                        <p:strVal val="visible"/>
                                      </p:to>
                                    </p:set>
                                  </p:childTnLst>
                                </p:cTn>
                              </p:par>
                            </p:childTnLst>
                          </p:cTn>
                        </p:par>
                        <p:par>
                          <p:cTn id="337" fill="hold">
                            <p:stCondLst>
                              <p:cond delay="9800"/>
                            </p:stCondLst>
                            <p:childTnLst>
                              <p:par>
                                <p:cTn id="338" presetID="1" presetClass="entr" presetSubtype="0" fill="hold" grpId="0" nodeType="afterEffect">
                                  <p:stCondLst>
                                    <p:cond delay="0"/>
                                  </p:stCondLst>
                                  <p:childTnLst>
                                    <p:set>
                                      <p:cBhvr>
                                        <p:cTn id="339" dur="1" fill="hold">
                                          <p:stCondLst>
                                            <p:cond delay="99"/>
                                          </p:stCondLst>
                                        </p:cTn>
                                        <p:tgtEl>
                                          <p:spTgt spid="138"/>
                                        </p:tgtEl>
                                        <p:attrNameLst>
                                          <p:attrName>style.visibility</p:attrName>
                                        </p:attrNameLst>
                                      </p:cBhvr>
                                      <p:to>
                                        <p:strVal val="visible"/>
                                      </p:to>
                                    </p:set>
                                  </p:childTnLst>
                                </p:cTn>
                              </p:par>
                            </p:childTnLst>
                          </p:cTn>
                        </p:par>
                        <p:par>
                          <p:cTn id="340" fill="hold">
                            <p:stCondLst>
                              <p:cond delay="9900"/>
                            </p:stCondLst>
                            <p:childTnLst>
                              <p:par>
                                <p:cTn id="341" presetID="1" presetClass="entr" presetSubtype="0" fill="hold" grpId="0" nodeType="afterEffect">
                                  <p:stCondLst>
                                    <p:cond delay="0"/>
                                  </p:stCondLst>
                                  <p:childTnLst>
                                    <p:set>
                                      <p:cBhvr>
                                        <p:cTn id="342" dur="1" fill="hold">
                                          <p:stCondLst>
                                            <p:cond delay="99"/>
                                          </p:stCondLst>
                                        </p:cTn>
                                        <p:tgtEl>
                                          <p:spTgt spid="139"/>
                                        </p:tgtEl>
                                        <p:attrNameLst>
                                          <p:attrName>style.visibility</p:attrName>
                                        </p:attrNameLst>
                                      </p:cBhvr>
                                      <p:to>
                                        <p:strVal val="visible"/>
                                      </p:to>
                                    </p:set>
                                  </p:childTnLst>
                                </p:cTn>
                              </p:par>
                            </p:childTnLst>
                          </p:cTn>
                        </p:par>
                        <p:par>
                          <p:cTn id="343" fill="hold">
                            <p:stCondLst>
                              <p:cond delay="10000"/>
                            </p:stCondLst>
                            <p:childTnLst>
                              <p:par>
                                <p:cTn id="344" presetID="1" presetClass="entr" presetSubtype="0" fill="hold" grpId="0" nodeType="afterEffect">
                                  <p:stCondLst>
                                    <p:cond delay="0"/>
                                  </p:stCondLst>
                                  <p:childTnLst>
                                    <p:set>
                                      <p:cBhvr>
                                        <p:cTn id="345" dur="1" fill="hold">
                                          <p:stCondLst>
                                            <p:cond delay="99"/>
                                          </p:stCondLst>
                                        </p:cTn>
                                        <p:tgtEl>
                                          <p:spTgt spid="140"/>
                                        </p:tgtEl>
                                        <p:attrNameLst>
                                          <p:attrName>style.visibility</p:attrName>
                                        </p:attrNameLst>
                                      </p:cBhvr>
                                      <p:to>
                                        <p:strVal val="visible"/>
                                      </p:to>
                                    </p:set>
                                  </p:childTnLst>
                                </p:cTn>
                              </p:par>
                            </p:childTnLst>
                          </p:cTn>
                        </p:par>
                        <p:par>
                          <p:cTn id="346" fill="hold">
                            <p:stCondLst>
                              <p:cond delay="10100"/>
                            </p:stCondLst>
                            <p:childTnLst>
                              <p:par>
                                <p:cTn id="347" presetID="1" presetClass="entr" presetSubtype="0" fill="hold" grpId="0" nodeType="afterEffect">
                                  <p:stCondLst>
                                    <p:cond delay="0"/>
                                  </p:stCondLst>
                                  <p:childTnLst>
                                    <p:set>
                                      <p:cBhvr>
                                        <p:cTn id="348" dur="1" fill="hold">
                                          <p:stCondLst>
                                            <p:cond delay="99"/>
                                          </p:stCondLst>
                                        </p:cTn>
                                        <p:tgtEl>
                                          <p:spTgt spid="141"/>
                                        </p:tgtEl>
                                        <p:attrNameLst>
                                          <p:attrName>style.visibility</p:attrName>
                                        </p:attrNameLst>
                                      </p:cBhvr>
                                      <p:to>
                                        <p:strVal val="visible"/>
                                      </p:to>
                                    </p:set>
                                  </p:childTnLst>
                                </p:cTn>
                              </p:par>
                            </p:childTnLst>
                          </p:cTn>
                        </p:par>
                        <p:par>
                          <p:cTn id="349" fill="hold">
                            <p:stCondLst>
                              <p:cond delay="10200"/>
                            </p:stCondLst>
                            <p:childTnLst>
                              <p:par>
                                <p:cTn id="350" presetID="1" presetClass="entr" presetSubtype="0" fill="hold" grpId="0" nodeType="afterEffect">
                                  <p:stCondLst>
                                    <p:cond delay="0"/>
                                  </p:stCondLst>
                                  <p:childTnLst>
                                    <p:set>
                                      <p:cBhvr>
                                        <p:cTn id="351" dur="1" fill="hold">
                                          <p:stCondLst>
                                            <p:cond delay="99"/>
                                          </p:stCondLst>
                                        </p:cTn>
                                        <p:tgtEl>
                                          <p:spTgt spid="142"/>
                                        </p:tgtEl>
                                        <p:attrNameLst>
                                          <p:attrName>style.visibility</p:attrName>
                                        </p:attrNameLst>
                                      </p:cBhvr>
                                      <p:to>
                                        <p:strVal val="visible"/>
                                      </p:to>
                                    </p:set>
                                  </p:childTnLst>
                                </p:cTn>
                              </p:par>
                            </p:childTnLst>
                          </p:cTn>
                        </p:par>
                        <p:par>
                          <p:cTn id="352" fill="hold">
                            <p:stCondLst>
                              <p:cond delay="10300"/>
                            </p:stCondLst>
                            <p:childTnLst>
                              <p:par>
                                <p:cTn id="353" presetID="1" presetClass="entr" presetSubtype="0" fill="hold" grpId="0" nodeType="afterEffect">
                                  <p:stCondLst>
                                    <p:cond delay="0"/>
                                  </p:stCondLst>
                                  <p:childTnLst>
                                    <p:set>
                                      <p:cBhvr>
                                        <p:cTn id="354" dur="1" fill="hold">
                                          <p:stCondLst>
                                            <p:cond delay="99"/>
                                          </p:stCondLst>
                                        </p:cTn>
                                        <p:tgtEl>
                                          <p:spTgt spid="143"/>
                                        </p:tgtEl>
                                        <p:attrNameLst>
                                          <p:attrName>style.visibility</p:attrName>
                                        </p:attrNameLst>
                                      </p:cBhvr>
                                      <p:to>
                                        <p:strVal val="visible"/>
                                      </p:to>
                                    </p:set>
                                  </p:childTnLst>
                                </p:cTn>
                              </p:par>
                            </p:childTnLst>
                          </p:cTn>
                        </p:par>
                        <p:par>
                          <p:cTn id="355" fill="hold">
                            <p:stCondLst>
                              <p:cond delay="10400"/>
                            </p:stCondLst>
                            <p:childTnLst>
                              <p:par>
                                <p:cTn id="356" presetID="1" presetClass="entr" presetSubtype="0" fill="hold" grpId="0" nodeType="afterEffect">
                                  <p:stCondLst>
                                    <p:cond delay="0"/>
                                  </p:stCondLst>
                                  <p:childTnLst>
                                    <p:set>
                                      <p:cBhvr>
                                        <p:cTn id="357" dur="1" fill="hold">
                                          <p:stCondLst>
                                            <p:cond delay="99"/>
                                          </p:stCondLst>
                                        </p:cTn>
                                        <p:tgtEl>
                                          <p:spTgt spid="144"/>
                                        </p:tgtEl>
                                        <p:attrNameLst>
                                          <p:attrName>style.visibility</p:attrName>
                                        </p:attrNameLst>
                                      </p:cBhvr>
                                      <p:to>
                                        <p:strVal val="visible"/>
                                      </p:to>
                                    </p:set>
                                  </p:childTnLst>
                                </p:cTn>
                              </p:par>
                            </p:childTnLst>
                          </p:cTn>
                        </p:par>
                        <p:par>
                          <p:cTn id="358" fill="hold">
                            <p:stCondLst>
                              <p:cond delay="10500"/>
                            </p:stCondLst>
                            <p:childTnLst>
                              <p:par>
                                <p:cTn id="359" presetID="1" presetClass="entr" presetSubtype="0" fill="hold" grpId="0" nodeType="afterEffect">
                                  <p:stCondLst>
                                    <p:cond delay="0"/>
                                  </p:stCondLst>
                                  <p:childTnLst>
                                    <p:set>
                                      <p:cBhvr>
                                        <p:cTn id="360" dur="1" fill="hold">
                                          <p:stCondLst>
                                            <p:cond delay="99"/>
                                          </p:stCondLst>
                                        </p:cTn>
                                        <p:tgtEl>
                                          <p:spTgt spid="145"/>
                                        </p:tgtEl>
                                        <p:attrNameLst>
                                          <p:attrName>style.visibility</p:attrName>
                                        </p:attrNameLst>
                                      </p:cBhvr>
                                      <p:to>
                                        <p:strVal val="visible"/>
                                      </p:to>
                                    </p:set>
                                  </p:childTnLst>
                                </p:cTn>
                              </p:par>
                            </p:childTnLst>
                          </p:cTn>
                        </p:par>
                        <p:par>
                          <p:cTn id="361" fill="hold">
                            <p:stCondLst>
                              <p:cond delay="10600"/>
                            </p:stCondLst>
                            <p:childTnLst>
                              <p:par>
                                <p:cTn id="362" presetID="1" presetClass="entr" presetSubtype="0" fill="hold" grpId="0" nodeType="afterEffect">
                                  <p:stCondLst>
                                    <p:cond delay="0"/>
                                  </p:stCondLst>
                                  <p:childTnLst>
                                    <p:set>
                                      <p:cBhvr>
                                        <p:cTn id="363" dur="1" fill="hold">
                                          <p:stCondLst>
                                            <p:cond delay="99"/>
                                          </p:stCondLst>
                                        </p:cTn>
                                        <p:tgtEl>
                                          <p:spTgt spid="146"/>
                                        </p:tgtEl>
                                        <p:attrNameLst>
                                          <p:attrName>style.visibility</p:attrName>
                                        </p:attrNameLst>
                                      </p:cBhvr>
                                      <p:to>
                                        <p:strVal val="visible"/>
                                      </p:to>
                                    </p:set>
                                  </p:childTnLst>
                                </p:cTn>
                              </p:par>
                            </p:childTnLst>
                          </p:cTn>
                        </p:par>
                        <p:par>
                          <p:cTn id="364" fill="hold">
                            <p:stCondLst>
                              <p:cond delay="10700"/>
                            </p:stCondLst>
                            <p:childTnLst>
                              <p:par>
                                <p:cTn id="365" presetID="1" presetClass="entr" presetSubtype="0" fill="hold" grpId="0" nodeType="afterEffect">
                                  <p:stCondLst>
                                    <p:cond delay="0"/>
                                  </p:stCondLst>
                                  <p:childTnLst>
                                    <p:set>
                                      <p:cBhvr>
                                        <p:cTn id="366" dur="1" fill="hold">
                                          <p:stCondLst>
                                            <p:cond delay="99"/>
                                          </p:stCondLst>
                                        </p:cTn>
                                        <p:tgtEl>
                                          <p:spTgt spid="147"/>
                                        </p:tgtEl>
                                        <p:attrNameLst>
                                          <p:attrName>style.visibility</p:attrName>
                                        </p:attrNameLst>
                                      </p:cBhvr>
                                      <p:to>
                                        <p:strVal val="visible"/>
                                      </p:to>
                                    </p:set>
                                  </p:childTnLst>
                                </p:cTn>
                              </p:par>
                            </p:childTnLst>
                          </p:cTn>
                        </p:par>
                        <p:par>
                          <p:cTn id="367" fill="hold">
                            <p:stCondLst>
                              <p:cond delay="10800"/>
                            </p:stCondLst>
                            <p:childTnLst>
                              <p:par>
                                <p:cTn id="368" presetID="1" presetClass="entr" presetSubtype="0" fill="hold" grpId="0" nodeType="afterEffect">
                                  <p:stCondLst>
                                    <p:cond delay="0"/>
                                  </p:stCondLst>
                                  <p:childTnLst>
                                    <p:set>
                                      <p:cBhvr>
                                        <p:cTn id="369" dur="1" fill="hold">
                                          <p:stCondLst>
                                            <p:cond delay="99"/>
                                          </p:stCondLst>
                                        </p:cTn>
                                        <p:tgtEl>
                                          <p:spTgt spid="148"/>
                                        </p:tgtEl>
                                        <p:attrNameLst>
                                          <p:attrName>style.visibility</p:attrName>
                                        </p:attrNameLst>
                                      </p:cBhvr>
                                      <p:to>
                                        <p:strVal val="visible"/>
                                      </p:to>
                                    </p:set>
                                  </p:childTnLst>
                                </p:cTn>
                              </p:par>
                            </p:childTnLst>
                          </p:cTn>
                        </p:par>
                        <p:par>
                          <p:cTn id="370" fill="hold">
                            <p:stCondLst>
                              <p:cond delay="10900"/>
                            </p:stCondLst>
                            <p:childTnLst>
                              <p:par>
                                <p:cTn id="371" presetID="1" presetClass="entr" presetSubtype="0" fill="hold" grpId="0" nodeType="afterEffect">
                                  <p:stCondLst>
                                    <p:cond delay="0"/>
                                  </p:stCondLst>
                                  <p:childTnLst>
                                    <p:set>
                                      <p:cBhvr>
                                        <p:cTn id="372" dur="1" fill="hold">
                                          <p:stCondLst>
                                            <p:cond delay="99"/>
                                          </p:stCondLst>
                                        </p:cTn>
                                        <p:tgtEl>
                                          <p:spTgt spid="149"/>
                                        </p:tgtEl>
                                        <p:attrNameLst>
                                          <p:attrName>style.visibility</p:attrName>
                                        </p:attrNameLst>
                                      </p:cBhvr>
                                      <p:to>
                                        <p:strVal val="visible"/>
                                      </p:to>
                                    </p:set>
                                  </p:childTnLst>
                                </p:cTn>
                              </p:par>
                            </p:childTnLst>
                          </p:cTn>
                        </p:par>
                        <p:par>
                          <p:cTn id="373" fill="hold">
                            <p:stCondLst>
                              <p:cond delay="11000"/>
                            </p:stCondLst>
                            <p:childTnLst>
                              <p:par>
                                <p:cTn id="374" presetID="1" presetClass="entr" presetSubtype="0" fill="hold" grpId="0" nodeType="afterEffect">
                                  <p:stCondLst>
                                    <p:cond delay="0"/>
                                  </p:stCondLst>
                                  <p:childTnLst>
                                    <p:set>
                                      <p:cBhvr>
                                        <p:cTn id="375" dur="1" fill="hold">
                                          <p:stCondLst>
                                            <p:cond delay="99"/>
                                          </p:stCondLst>
                                        </p:cTn>
                                        <p:tgtEl>
                                          <p:spTgt spid="150"/>
                                        </p:tgtEl>
                                        <p:attrNameLst>
                                          <p:attrName>style.visibility</p:attrName>
                                        </p:attrNameLst>
                                      </p:cBhvr>
                                      <p:to>
                                        <p:strVal val="visible"/>
                                      </p:to>
                                    </p:set>
                                  </p:childTnLst>
                                </p:cTn>
                              </p:par>
                            </p:childTnLst>
                          </p:cTn>
                        </p:par>
                        <p:par>
                          <p:cTn id="376" fill="hold">
                            <p:stCondLst>
                              <p:cond delay="11100"/>
                            </p:stCondLst>
                            <p:childTnLst>
                              <p:par>
                                <p:cTn id="377" presetID="1" presetClass="entr" presetSubtype="0" fill="hold" grpId="0" nodeType="afterEffect">
                                  <p:stCondLst>
                                    <p:cond delay="0"/>
                                  </p:stCondLst>
                                  <p:childTnLst>
                                    <p:set>
                                      <p:cBhvr>
                                        <p:cTn id="378" dur="1" fill="hold">
                                          <p:stCondLst>
                                            <p:cond delay="99"/>
                                          </p:stCondLst>
                                        </p:cTn>
                                        <p:tgtEl>
                                          <p:spTgt spid="151"/>
                                        </p:tgtEl>
                                        <p:attrNameLst>
                                          <p:attrName>style.visibility</p:attrName>
                                        </p:attrNameLst>
                                      </p:cBhvr>
                                      <p:to>
                                        <p:strVal val="visible"/>
                                      </p:to>
                                    </p:set>
                                  </p:childTnLst>
                                </p:cTn>
                              </p:par>
                            </p:childTnLst>
                          </p:cTn>
                        </p:par>
                        <p:par>
                          <p:cTn id="379" fill="hold">
                            <p:stCondLst>
                              <p:cond delay="11200"/>
                            </p:stCondLst>
                            <p:childTnLst>
                              <p:par>
                                <p:cTn id="380" presetID="1" presetClass="entr" presetSubtype="0" fill="hold" grpId="0" nodeType="afterEffect">
                                  <p:stCondLst>
                                    <p:cond delay="0"/>
                                  </p:stCondLst>
                                  <p:childTnLst>
                                    <p:set>
                                      <p:cBhvr>
                                        <p:cTn id="381" dur="1" fill="hold">
                                          <p:stCondLst>
                                            <p:cond delay="99"/>
                                          </p:stCondLst>
                                        </p:cTn>
                                        <p:tgtEl>
                                          <p:spTgt spid="152"/>
                                        </p:tgtEl>
                                        <p:attrNameLst>
                                          <p:attrName>style.visibility</p:attrName>
                                        </p:attrNameLst>
                                      </p:cBhvr>
                                      <p:to>
                                        <p:strVal val="visible"/>
                                      </p:to>
                                    </p:set>
                                  </p:childTnLst>
                                </p:cTn>
                              </p:par>
                            </p:childTnLst>
                          </p:cTn>
                        </p:par>
                        <p:par>
                          <p:cTn id="382" fill="hold">
                            <p:stCondLst>
                              <p:cond delay="11300"/>
                            </p:stCondLst>
                            <p:childTnLst>
                              <p:par>
                                <p:cTn id="383" presetID="1" presetClass="entr" presetSubtype="0" fill="hold" grpId="0" nodeType="afterEffect">
                                  <p:stCondLst>
                                    <p:cond delay="0"/>
                                  </p:stCondLst>
                                  <p:childTnLst>
                                    <p:set>
                                      <p:cBhvr>
                                        <p:cTn id="384" dur="1" fill="hold">
                                          <p:stCondLst>
                                            <p:cond delay="99"/>
                                          </p:stCondLst>
                                        </p:cTn>
                                        <p:tgtEl>
                                          <p:spTgt spid="153"/>
                                        </p:tgtEl>
                                        <p:attrNameLst>
                                          <p:attrName>style.visibility</p:attrName>
                                        </p:attrNameLst>
                                      </p:cBhvr>
                                      <p:to>
                                        <p:strVal val="visible"/>
                                      </p:to>
                                    </p:set>
                                  </p:childTnLst>
                                </p:cTn>
                              </p:par>
                            </p:childTnLst>
                          </p:cTn>
                        </p:par>
                        <p:par>
                          <p:cTn id="385" fill="hold">
                            <p:stCondLst>
                              <p:cond delay="11400"/>
                            </p:stCondLst>
                            <p:childTnLst>
                              <p:par>
                                <p:cTn id="386" presetID="1" presetClass="entr" presetSubtype="0" fill="hold" grpId="0" nodeType="afterEffect">
                                  <p:stCondLst>
                                    <p:cond delay="0"/>
                                  </p:stCondLst>
                                  <p:childTnLst>
                                    <p:set>
                                      <p:cBhvr>
                                        <p:cTn id="387" dur="1" fill="hold">
                                          <p:stCondLst>
                                            <p:cond delay="99"/>
                                          </p:stCondLst>
                                        </p:cTn>
                                        <p:tgtEl>
                                          <p:spTgt spid="154"/>
                                        </p:tgtEl>
                                        <p:attrNameLst>
                                          <p:attrName>style.visibility</p:attrName>
                                        </p:attrNameLst>
                                      </p:cBhvr>
                                      <p:to>
                                        <p:strVal val="visible"/>
                                      </p:to>
                                    </p:set>
                                  </p:childTnLst>
                                </p:cTn>
                              </p:par>
                            </p:childTnLst>
                          </p:cTn>
                        </p:par>
                        <p:par>
                          <p:cTn id="388" fill="hold">
                            <p:stCondLst>
                              <p:cond delay="11500"/>
                            </p:stCondLst>
                            <p:childTnLst>
                              <p:par>
                                <p:cTn id="389" presetID="1" presetClass="entr" presetSubtype="0" fill="hold" grpId="0" nodeType="afterEffect">
                                  <p:stCondLst>
                                    <p:cond delay="0"/>
                                  </p:stCondLst>
                                  <p:childTnLst>
                                    <p:set>
                                      <p:cBhvr>
                                        <p:cTn id="390" dur="1" fill="hold">
                                          <p:stCondLst>
                                            <p:cond delay="99"/>
                                          </p:stCondLst>
                                        </p:cTn>
                                        <p:tgtEl>
                                          <p:spTgt spid="155"/>
                                        </p:tgtEl>
                                        <p:attrNameLst>
                                          <p:attrName>style.visibility</p:attrName>
                                        </p:attrNameLst>
                                      </p:cBhvr>
                                      <p:to>
                                        <p:strVal val="visible"/>
                                      </p:to>
                                    </p:set>
                                  </p:childTnLst>
                                </p:cTn>
                              </p:par>
                            </p:childTnLst>
                          </p:cTn>
                        </p:par>
                        <p:par>
                          <p:cTn id="391" fill="hold">
                            <p:stCondLst>
                              <p:cond delay="11600"/>
                            </p:stCondLst>
                            <p:childTnLst>
                              <p:par>
                                <p:cTn id="392" presetID="1" presetClass="entr" presetSubtype="0" fill="hold" grpId="0" nodeType="afterEffect">
                                  <p:stCondLst>
                                    <p:cond delay="0"/>
                                  </p:stCondLst>
                                  <p:childTnLst>
                                    <p:set>
                                      <p:cBhvr>
                                        <p:cTn id="393" dur="1" fill="hold">
                                          <p:stCondLst>
                                            <p:cond delay="99"/>
                                          </p:stCondLst>
                                        </p:cTn>
                                        <p:tgtEl>
                                          <p:spTgt spid="156"/>
                                        </p:tgtEl>
                                        <p:attrNameLst>
                                          <p:attrName>style.visibility</p:attrName>
                                        </p:attrNameLst>
                                      </p:cBhvr>
                                      <p:to>
                                        <p:strVal val="visible"/>
                                      </p:to>
                                    </p:set>
                                  </p:childTnLst>
                                </p:cTn>
                              </p:par>
                            </p:childTnLst>
                          </p:cTn>
                        </p:par>
                      </p:childTnLst>
                    </p:cTn>
                  </p:par>
                  <p:par>
                    <p:cTn id="394" fill="hold">
                      <p:stCondLst>
                        <p:cond delay="indefinite"/>
                      </p:stCondLst>
                      <p:childTnLst>
                        <p:par>
                          <p:cTn id="395" fill="hold">
                            <p:stCondLst>
                              <p:cond delay="0"/>
                            </p:stCondLst>
                            <p:childTnLst>
                              <p:par>
                                <p:cTn id="396" presetID="1" presetClass="entr" presetSubtype="0" fill="hold" grpId="0" nodeType="clickEffect">
                                  <p:stCondLst>
                                    <p:cond delay="0"/>
                                  </p:stCondLst>
                                  <p:childTnLst>
                                    <p:set>
                                      <p:cBhvr>
                                        <p:cTn id="397" dur="1" fill="hold">
                                          <p:stCondLst>
                                            <p:cond delay="0"/>
                                          </p:stCondLst>
                                        </p:cTn>
                                        <p:tgtEl>
                                          <p:spTgt spid="160"/>
                                        </p:tgtEl>
                                        <p:attrNameLst>
                                          <p:attrName>style.visibility</p:attrName>
                                        </p:attrNameLst>
                                      </p:cBhvr>
                                      <p:to>
                                        <p:strVal val="visible"/>
                                      </p:to>
                                    </p:set>
                                  </p:childTnLst>
                                </p:cTn>
                              </p:par>
                            </p:childTnLst>
                          </p:cTn>
                        </p:par>
                      </p:childTnLst>
                    </p:cTn>
                  </p:par>
                  <p:par>
                    <p:cTn id="398" fill="hold">
                      <p:stCondLst>
                        <p:cond delay="indefinite"/>
                      </p:stCondLst>
                      <p:childTnLst>
                        <p:par>
                          <p:cTn id="399" fill="hold">
                            <p:stCondLst>
                              <p:cond delay="0"/>
                            </p:stCondLst>
                            <p:childTnLst>
                              <p:par>
                                <p:cTn id="400" presetID="1" presetClass="entr" presetSubtype="0" fill="hold" grpId="0" nodeType="clickEffect">
                                  <p:stCondLst>
                                    <p:cond delay="0"/>
                                  </p:stCondLst>
                                  <p:childTnLst>
                                    <p:set>
                                      <p:cBhvr>
                                        <p:cTn id="401" dur="1" fill="hold">
                                          <p:stCondLst>
                                            <p:cond delay="0"/>
                                          </p:stCondLst>
                                        </p:cTn>
                                        <p:tgtEl>
                                          <p:spTgt spid="1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9" grpId="0" animBg="1"/>
      <p:bldP spid="20" grpId="0" animBg="1"/>
      <p:bldP spid="22" grpId="0" animBg="1"/>
      <p:bldP spid="27" grpId="0" animBg="1"/>
      <p:bldP spid="28" grpId="0" animBg="1"/>
      <p:bldP spid="30" grpId="0" animBg="1"/>
      <p:bldP spid="31" grpId="0" animBg="1"/>
      <p:bldP spid="33" grpId="0" animBg="1"/>
      <p:bldP spid="34" grpId="0" animBg="1"/>
      <p:bldP spid="35" grpId="0" animBg="1"/>
      <p:bldP spid="37" grpId="0" animBg="1"/>
      <p:bldP spid="38" grpId="0" animBg="1"/>
      <p:bldP spid="39" grpId="0" animBg="1"/>
      <p:bldP spid="40" grpId="0" animBg="1"/>
      <p:bldP spid="41" grpId="0" animBg="1"/>
      <p:bldP spid="42" grpId="0" animBg="1"/>
      <p:bldP spid="43" grpId="0" animBg="1"/>
      <p:bldP spid="46" grpId="0" animBg="1"/>
      <p:bldP spid="47" grpId="0" animBg="1"/>
      <p:bldP spid="49" grpId="0" animBg="1"/>
      <p:bldP spid="50" grpId="0" animBg="1"/>
      <p:bldP spid="51" grpId="0" animBg="1"/>
      <p:bldP spid="51" grpId="1" animBg="1"/>
      <p:bldP spid="52" grpId="0" animBg="1"/>
      <p:bldP spid="53" grpId="0" animBg="1"/>
      <p:bldP spid="54" grpId="0" animBg="1"/>
      <p:bldP spid="55" grpId="0" animBg="1"/>
      <p:bldP spid="55" grpId="1" animBg="1"/>
      <p:bldP spid="56" grpId="0" animBg="1"/>
      <p:bldP spid="57" grpId="0" animBg="1"/>
      <p:bldP spid="58" grpId="0" animBg="1"/>
      <p:bldP spid="59" grpId="0" animBg="1"/>
      <p:bldP spid="60" grpId="0" animBg="1"/>
      <p:bldP spid="61" grpId="0" animBg="1"/>
      <p:bldP spid="62" grpId="0" animBg="1"/>
      <p:bldP spid="64" grpId="0" animBg="1"/>
      <p:bldP spid="65" grpId="0" animBg="1"/>
      <p:bldP spid="66" grpId="0" animBg="1"/>
      <p:bldP spid="68" grpId="0" animBg="1"/>
      <p:bldP spid="69" grpId="0" animBg="1"/>
      <p:bldP spid="70" grpId="0" animBg="1"/>
      <p:bldP spid="71" grpId="0" animBg="1"/>
      <p:bldP spid="72" grpId="0" animBg="1"/>
      <p:bldP spid="73" grpId="0" animBg="1"/>
      <p:bldP spid="74" grpId="0" animBg="1"/>
      <p:bldP spid="75"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60" grpId="0"/>
      <p:bldP spid="16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Connector 15"/>
          <p:cNvCxnSpPr>
            <a:stCxn id="12" idx="2"/>
          </p:cNvCxnSpPr>
          <p:nvPr/>
        </p:nvCxnSpPr>
        <p:spPr>
          <a:xfrm flipH="1">
            <a:off x="4622152" y="1366424"/>
            <a:ext cx="13348" cy="398850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2" name="Rectangle 2"/>
          <p:cNvSpPr>
            <a:spLocks noChangeArrowheads="1"/>
          </p:cNvSpPr>
          <p:nvPr/>
        </p:nvSpPr>
        <p:spPr bwMode="auto">
          <a:xfrm>
            <a:off x="749300" y="223424"/>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lang="en-US" sz="3600" dirty="0"/>
              <a:t>Sampling Distribution of the Mean</a:t>
            </a:r>
            <a:endParaRPr lang="en-US" dirty="0"/>
          </a:p>
        </p:txBody>
      </p:sp>
      <p:sp>
        <p:nvSpPr>
          <p:cNvPr id="13" name="Text Box 9"/>
          <p:cNvSpPr txBox="1">
            <a:spLocks noChangeArrowheads="1"/>
          </p:cNvSpPr>
          <p:nvPr/>
        </p:nvSpPr>
        <p:spPr bwMode="auto">
          <a:xfrm>
            <a:off x="828079" y="1752600"/>
            <a:ext cx="2296121"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Population Mean</a:t>
            </a:r>
          </a:p>
        </p:txBody>
      </p:sp>
      <p:sp>
        <p:nvSpPr>
          <p:cNvPr id="14" name="Line 10"/>
          <p:cNvSpPr>
            <a:spLocks noChangeShapeType="1"/>
          </p:cNvSpPr>
          <p:nvPr/>
        </p:nvSpPr>
        <p:spPr bwMode="auto">
          <a:xfrm>
            <a:off x="3048000" y="2105025"/>
            <a:ext cx="1510652" cy="664626"/>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57" name="Group 11"/>
          <p:cNvGrpSpPr>
            <a:grpSpLocks/>
          </p:cNvGrpSpPr>
          <p:nvPr/>
        </p:nvGrpSpPr>
        <p:grpSpPr bwMode="auto">
          <a:xfrm>
            <a:off x="4635500" y="1752600"/>
            <a:ext cx="3902075" cy="708025"/>
            <a:chOff x="2920" y="1104"/>
            <a:chExt cx="2458" cy="446"/>
          </a:xfrm>
        </p:grpSpPr>
        <p:sp>
          <p:nvSpPr>
            <p:cNvPr id="158" name="Text Box 12"/>
            <p:cNvSpPr txBox="1">
              <a:spLocks noChangeArrowheads="1"/>
            </p:cNvSpPr>
            <p:nvPr/>
          </p:nvSpPr>
          <p:spPr bwMode="auto">
            <a:xfrm>
              <a:off x="3413" y="1104"/>
              <a:ext cx="1965" cy="44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dirty="0"/>
                <a:t>Sampling Distribution Mean </a:t>
              </a:r>
            </a:p>
            <a:p>
              <a:pPr algn="ctr"/>
              <a:r>
                <a:rPr lang="en-US" sz="2000" dirty="0"/>
                <a:t>(n = 30)</a:t>
              </a:r>
            </a:p>
          </p:txBody>
        </p:sp>
        <p:sp>
          <p:nvSpPr>
            <p:cNvPr id="162" name="Line 13"/>
            <p:cNvSpPr>
              <a:spLocks noChangeShapeType="1"/>
            </p:cNvSpPr>
            <p:nvPr/>
          </p:nvSpPr>
          <p:spPr bwMode="auto">
            <a:xfrm flipH="1" flipV="1">
              <a:off x="2920" y="1240"/>
              <a:ext cx="420" cy="7"/>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63" name="Group 14"/>
          <p:cNvGrpSpPr>
            <a:grpSpLocks/>
          </p:cNvGrpSpPr>
          <p:nvPr/>
        </p:nvGrpSpPr>
        <p:grpSpPr bwMode="auto">
          <a:xfrm>
            <a:off x="5035644" y="2453120"/>
            <a:ext cx="3297238" cy="708025"/>
            <a:chOff x="3013" y="1718"/>
            <a:chExt cx="2077" cy="446"/>
          </a:xfrm>
        </p:grpSpPr>
        <p:sp>
          <p:nvSpPr>
            <p:cNvPr id="164" name="Text Box 15"/>
            <p:cNvSpPr txBox="1">
              <a:spLocks noChangeArrowheads="1"/>
            </p:cNvSpPr>
            <p:nvPr/>
          </p:nvSpPr>
          <p:spPr bwMode="auto">
            <a:xfrm>
              <a:off x="3302" y="1718"/>
              <a:ext cx="1788" cy="44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Sampling Distribution for </a:t>
              </a:r>
              <a:br>
                <a:rPr lang="en-US" sz="2000" dirty="0"/>
              </a:br>
              <a:r>
                <a:rPr lang="en-US" sz="2000" dirty="0"/>
                <a:t>random groups of 30</a:t>
              </a:r>
            </a:p>
          </p:txBody>
        </p:sp>
        <p:sp>
          <p:nvSpPr>
            <p:cNvPr id="165" name="Line 16"/>
            <p:cNvSpPr>
              <a:spLocks noChangeShapeType="1"/>
            </p:cNvSpPr>
            <p:nvPr/>
          </p:nvSpPr>
          <p:spPr bwMode="auto">
            <a:xfrm flipH="1" flipV="1">
              <a:off x="3013" y="1773"/>
              <a:ext cx="299" cy="99"/>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66" name="Text Box 8"/>
          <p:cNvSpPr txBox="1">
            <a:spLocks noChangeArrowheads="1"/>
          </p:cNvSpPr>
          <p:nvPr/>
        </p:nvSpPr>
        <p:spPr bwMode="auto">
          <a:xfrm>
            <a:off x="473635" y="2769651"/>
            <a:ext cx="30543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Population Distribution</a:t>
            </a:r>
          </a:p>
        </p:txBody>
      </p:sp>
      <p:sp>
        <p:nvSpPr>
          <p:cNvPr id="167" name="Line 9"/>
          <p:cNvSpPr>
            <a:spLocks noChangeShapeType="1"/>
          </p:cNvSpPr>
          <p:nvPr/>
        </p:nvSpPr>
        <p:spPr bwMode="auto">
          <a:xfrm>
            <a:off x="3505200" y="3040526"/>
            <a:ext cx="259171" cy="478083"/>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8" name="Freeform 17"/>
          <p:cNvSpPr/>
          <p:nvPr/>
        </p:nvSpPr>
        <p:spPr>
          <a:xfrm>
            <a:off x="2050921" y="2105025"/>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Freeform 18"/>
          <p:cNvSpPr/>
          <p:nvPr/>
        </p:nvSpPr>
        <p:spPr>
          <a:xfrm>
            <a:off x="767118" y="2752383"/>
            <a:ext cx="5600461" cy="2585520"/>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3 h 1764110"/>
              <a:gd name="connsiteX1" fmla="*/ 3461958 w 4974333"/>
              <a:gd name="connsiteY1" fmla="*/ 1561862 h 1764110"/>
              <a:gd name="connsiteX2" fmla="*/ 2960269 w 4974333"/>
              <a:gd name="connsiteY2" fmla="*/ 487481 h 1764110"/>
              <a:gd name="connsiteX3" fmla="*/ 2963496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3 h 1764110"/>
              <a:gd name="connsiteX1" fmla="*/ 3461958 w 4974333"/>
              <a:gd name="connsiteY1" fmla="*/ 1561862 h 1764110"/>
              <a:gd name="connsiteX2" fmla="*/ 3398044 w 4974333"/>
              <a:gd name="connsiteY2" fmla="*/ 487481 h 1764110"/>
              <a:gd name="connsiteX3" fmla="*/ 2963496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3 h 1766007"/>
              <a:gd name="connsiteX1" fmla="*/ 3697683 w 4974333"/>
              <a:gd name="connsiteY1" fmla="*/ 1577667 h 1766007"/>
              <a:gd name="connsiteX2" fmla="*/ 3398044 w 4974333"/>
              <a:gd name="connsiteY2" fmla="*/ 487481 h 1766007"/>
              <a:gd name="connsiteX3" fmla="*/ 2963496 w 4974333"/>
              <a:gd name="connsiteY3" fmla="*/ 1 h 1766007"/>
              <a:gd name="connsiteX4" fmla="*/ 1986733 w 4974333"/>
              <a:gd name="connsiteY4" fmla="*/ 490688 h 1766007"/>
              <a:gd name="connsiteX5" fmla="*/ 1492851 w 4974333"/>
              <a:gd name="connsiteY5" fmla="*/ 1561862 h 1766007"/>
              <a:gd name="connsiteX6" fmla="*/ 0 w 4974333"/>
              <a:gd name="connsiteY6" fmla="*/ 1763910 h 1766007"/>
              <a:gd name="connsiteX0" fmla="*/ 4974333 w 4974333"/>
              <a:gd name="connsiteY0" fmla="*/ 1772292 h 1777596"/>
              <a:gd name="connsiteX1" fmla="*/ 3697683 w 4974333"/>
              <a:gd name="connsiteY1" fmla="*/ 1589256 h 1777596"/>
              <a:gd name="connsiteX2" fmla="*/ 3398044 w 4974333"/>
              <a:gd name="connsiteY2" fmla="*/ 499070 h 1777596"/>
              <a:gd name="connsiteX3" fmla="*/ 2963496 w 4974333"/>
              <a:gd name="connsiteY3" fmla="*/ 11590 h 1777596"/>
              <a:gd name="connsiteX4" fmla="*/ 2501479 w 4974333"/>
              <a:gd name="connsiteY4" fmla="*/ 277057 h 1777596"/>
              <a:gd name="connsiteX5" fmla="*/ 1492851 w 4974333"/>
              <a:gd name="connsiteY5" fmla="*/ 1573451 h 1777596"/>
              <a:gd name="connsiteX6" fmla="*/ 0 w 4974333"/>
              <a:gd name="connsiteY6" fmla="*/ 1775499 h 1777596"/>
              <a:gd name="connsiteX0" fmla="*/ 4974333 w 4974333"/>
              <a:gd name="connsiteY0" fmla="*/ 1771866 h 1777170"/>
              <a:gd name="connsiteX1" fmla="*/ 3697683 w 4974333"/>
              <a:gd name="connsiteY1" fmla="*/ 1588830 h 1777170"/>
              <a:gd name="connsiteX2" fmla="*/ 3398044 w 4974333"/>
              <a:gd name="connsiteY2" fmla="*/ 498644 h 1777170"/>
              <a:gd name="connsiteX3" fmla="*/ 2963496 w 4974333"/>
              <a:gd name="connsiteY3" fmla="*/ 11164 h 1777170"/>
              <a:gd name="connsiteX4" fmla="*/ 2501479 w 4974333"/>
              <a:gd name="connsiteY4" fmla="*/ 276631 h 1777170"/>
              <a:gd name="connsiteX5" fmla="*/ 1930626 w 4974333"/>
              <a:gd name="connsiteY5" fmla="*/ 1545366 h 1777170"/>
              <a:gd name="connsiteX6" fmla="*/ 0 w 4974333"/>
              <a:gd name="connsiteY6" fmla="*/ 1775073 h 1777170"/>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971 h 1774275"/>
              <a:gd name="connsiteX1" fmla="*/ 3697683 w 4974333"/>
              <a:gd name="connsiteY1" fmla="*/ 1585935 h 1774275"/>
              <a:gd name="connsiteX2" fmla="*/ 3398044 w 4974333"/>
              <a:gd name="connsiteY2" fmla="*/ 495749 h 1774275"/>
              <a:gd name="connsiteX3" fmla="*/ 2963496 w 4974333"/>
              <a:gd name="connsiteY3" fmla="*/ 8269 h 1774275"/>
              <a:gd name="connsiteX4" fmla="*/ 2501479 w 4974333"/>
              <a:gd name="connsiteY4" fmla="*/ 273736 h 1774275"/>
              <a:gd name="connsiteX5" fmla="*/ 1858466 w 4974333"/>
              <a:gd name="connsiteY5" fmla="*/ 1301446 h 1774275"/>
              <a:gd name="connsiteX6" fmla="*/ 0 w 4974333"/>
              <a:gd name="connsiteY6" fmla="*/ 1772178 h 1774275"/>
              <a:gd name="connsiteX0" fmla="*/ 4974333 w 4974333"/>
              <a:gd name="connsiteY0" fmla="*/ 1769863 h 1775167"/>
              <a:gd name="connsiteX1" fmla="*/ 3697683 w 4974333"/>
              <a:gd name="connsiteY1" fmla="*/ 1586827 h 1775167"/>
              <a:gd name="connsiteX2" fmla="*/ 3398044 w 4974333"/>
              <a:gd name="connsiteY2" fmla="*/ 496641 h 1775167"/>
              <a:gd name="connsiteX3" fmla="*/ 2963496 w 4974333"/>
              <a:gd name="connsiteY3" fmla="*/ 9161 h 1775167"/>
              <a:gd name="connsiteX4" fmla="*/ 2501479 w 4974333"/>
              <a:gd name="connsiteY4" fmla="*/ 274628 h 1775167"/>
              <a:gd name="connsiteX5" fmla="*/ 2108623 w 4974333"/>
              <a:gd name="connsiteY5" fmla="*/ 1389265 h 1775167"/>
              <a:gd name="connsiteX6" fmla="*/ 0 w 4974333"/>
              <a:gd name="connsiteY6" fmla="*/ 1773070 h 1775167"/>
              <a:gd name="connsiteX0" fmla="*/ 4974333 w 4974333"/>
              <a:gd name="connsiteY0" fmla="*/ 1777312 h 1782616"/>
              <a:gd name="connsiteX1" fmla="*/ 3697683 w 4974333"/>
              <a:gd name="connsiteY1" fmla="*/ 1594276 h 1782616"/>
              <a:gd name="connsiteX2" fmla="*/ 3398044 w 4974333"/>
              <a:gd name="connsiteY2" fmla="*/ 504090 h 1782616"/>
              <a:gd name="connsiteX3" fmla="*/ 3189599 w 4974333"/>
              <a:gd name="connsiteY3" fmla="*/ 8707 h 1782616"/>
              <a:gd name="connsiteX4" fmla="*/ 2501479 w 4974333"/>
              <a:gd name="connsiteY4" fmla="*/ 282077 h 1782616"/>
              <a:gd name="connsiteX5" fmla="*/ 2108623 w 4974333"/>
              <a:gd name="connsiteY5" fmla="*/ 1396714 h 1782616"/>
              <a:gd name="connsiteX6" fmla="*/ 0 w 4974333"/>
              <a:gd name="connsiteY6" fmla="*/ 1780519 h 1782616"/>
              <a:gd name="connsiteX0" fmla="*/ 4974333 w 4974333"/>
              <a:gd name="connsiteY0" fmla="*/ 1777312 h 1782616"/>
              <a:gd name="connsiteX1" fmla="*/ 3697683 w 4974333"/>
              <a:gd name="connsiteY1" fmla="*/ 1594276 h 1782616"/>
              <a:gd name="connsiteX2" fmla="*/ 3398044 w 4974333"/>
              <a:gd name="connsiteY2" fmla="*/ 504090 h 1782616"/>
              <a:gd name="connsiteX3" fmla="*/ 3189599 w 4974333"/>
              <a:gd name="connsiteY3" fmla="*/ 8707 h 1782616"/>
              <a:gd name="connsiteX4" fmla="*/ 2501479 w 4974333"/>
              <a:gd name="connsiteY4" fmla="*/ 282077 h 1782616"/>
              <a:gd name="connsiteX5" fmla="*/ 2108623 w 4974333"/>
              <a:gd name="connsiteY5" fmla="*/ 1396714 h 1782616"/>
              <a:gd name="connsiteX6" fmla="*/ 0 w 4974333"/>
              <a:gd name="connsiteY6" fmla="*/ 1780519 h 1782616"/>
              <a:gd name="connsiteX0" fmla="*/ 4974333 w 4974333"/>
              <a:gd name="connsiteY0" fmla="*/ 1774467 h 1779771"/>
              <a:gd name="connsiteX1" fmla="*/ 3697683 w 4974333"/>
              <a:gd name="connsiteY1" fmla="*/ 1591431 h 1779771"/>
              <a:gd name="connsiteX2" fmla="*/ 3398044 w 4974333"/>
              <a:gd name="connsiteY2" fmla="*/ 501245 h 1779771"/>
              <a:gd name="connsiteX3" fmla="*/ 3189599 w 4974333"/>
              <a:gd name="connsiteY3" fmla="*/ 5862 h 1779771"/>
              <a:gd name="connsiteX4" fmla="*/ 2636180 w 4974333"/>
              <a:gd name="connsiteY4" fmla="*/ 306890 h 1779771"/>
              <a:gd name="connsiteX5" fmla="*/ 2108623 w 4974333"/>
              <a:gd name="connsiteY5" fmla="*/ 1393869 h 1779771"/>
              <a:gd name="connsiteX6" fmla="*/ 0 w 4974333"/>
              <a:gd name="connsiteY6" fmla="*/ 1777674 h 1779771"/>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36180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36180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79477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83231 h 1788535"/>
              <a:gd name="connsiteX1" fmla="*/ 3697683 w 4974333"/>
              <a:gd name="connsiteY1" fmla="*/ 1600195 h 1788535"/>
              <a:gd name="connsiteX2" fmla="*/ 3398044 w 4974333"/>
              <a:gd name="connsiteY2" fmla="*/ 510009 h 1788535"/>
              <a:gd name="connsiteX3" fmla="*/ 3189599 w 4974333"/>
              <a:gd name="connsiteY3" fmla="*/ 14626 h 1788535"/>
              <a:gd name="connsiteX4" fmla="*/ 2679477 w 4974333"/>
              <a:gd name="connsiteY4" fmla="*/ 315654 h 1788535"/>
              <a:gd name="connsiteX5" fmla="*/ 1988355 w 4974333"/>
              <a:gd name="connsiteY5" fmla="*/ 1303852 h 1788535"/>
              <a:gd name="connsiteX6" fmla="*/ 0 w 4974333"/>
              <a:gd name="connsiteY6" fmla="*/ 1786438 h 1788535"/>
              <a:gd name="connsiteX0" fmla="*/ 4974333 w 4974333"/>
              <a:gd name="connsiteY0" fmla="*/ 1773910 h 1779214"/>
              <a:gd name="connsiteX1" fmla="*/ 3697683 w 4974333"/>
              <a:gd name="connsiteY1" fmla="*/ 1590874 h 1779214"/>
              <a:gd name="connsiteX2" fmla="*/ 3398044 w 4974333"/>
              <a:gd name="connsiteY2" fmla="*/ 500688 h 1779214"/>
              <a:gd name="connsiteX3" fmla="*/ 3189599 w 4974333"/>
              <a:gd name="connsiteY3" fmla="*/ 5305 h 1779214"/>
              <a:gd name="connsiteX4" fmla="*/ 2679477 w 4974333"/>
              <a:gd name="connsiteY4" fmla="*/ 306333 h 1779214"/>
              <a:gd name="connsiteX5" fmla="*/ 1767062 w 4974333"/>
              <a:gd name="connsiteY5" fmla="*/ 1298483 h 1779214"/>
              <a:gd name="connsiteX6" fmla="*/ 0 w 4974333"/>
              <a:gd name="connsiteY6" fmla="*/ 1777117 h 1779214"/>
              <a:gd name="connsiteX0" fmla="*/ 4974333 w 4974333"/>
              <a:gd name="connsiteY0" fmla="*/ 1779875 h 1785179"/>
              <a:gd name="connsiteX1" fmla="*/ 3697683 w 4974333"/>
              <a:gd name="connsiteY1" fmla="*/ 1596839 h 1785179"/>
              <a:gd name="connsiteX2" fmla="*/ 3398044 w 4974333"/>
              <a:gd name="connsiteY2" fmla="*/ 506653 h 1785179"/>
              <a:gd name="connsiteX3" fmla="*/ 3189599 w 4974333"/>
              <a:gd name="connsiteY3" fmla="*/ 11270 h 1785179"/>
              <a:gd name="connsiteX4" fmla="*/ 2698719 w 4974333"/>
              <a:gd name="connsiteY4" fmla="*/ 256980 h 1785179"/>
              <a:gd name="connsiteX5" fmla="*/ 1767062 w 4974333"/>
              <a:gd name="connsiteY5" fmla="*/ 1304448 h 1785179"/>
              <a:gd name="connsiteX6" fmla="*/ 0 w 4974333"/>
              <a:gd name="connsiteY6" fmla="*/ 1783082 h 1785179"/>
              <a:gd name="connsiteX0" fmla="*/ 4974333 w 4974333"/>
              <a:gd name="connsiteY0" fmla="*/ 1795019 h 1800323"/>
              <a:gd name="connsiteX1" fmla="*/ 3697683 w 4974333"/>
              <a:gd name="connsiteY1" fmla="*/ 1611983 h 1800323"/>
              <a:gd name="connsiteX2" fmla="*/ 3398044 w 4974333"/>
              <a:gd name="connsiteY2" fmla="*/ 521797 h 1800323"/>
              <a:gd name="connsiteX3" fmla="*/ 3189599 w 4974333"/>
              <a:gd name="connsiteY3" fmla="*/ 26414 h 1800323"/>
              <a:gd name="connsiteX4" fmla="*/ 2698719 w 4974333"/>
              <a:gd name="connsiteY4" fmla="*/ 272124 h 1800323"/>
              <a:gd name="connsiteX5" fmla="*/ 1767062 w 4974333"/>
              <a:gd name="connsiteY5" fmla="*/ 1319592 h 1800323"/>
              <a:gd name="connsiteX6" fmla="*/ 0 w 4974333"/>
              <a:gd name="connsiteY6" fmla="*/ 1798226 h 1800323"/>
              <a:gd name="connsiteX0" fmla="*/ 4974333 w 4974333"/>
              <a:gd name="connsiteY0" fmla="*/ 1795019 h 1798226"/>
              <a:gd name="connsiteX1" fmla="*/ 3673630 w 4974333"/>
              <a:gd name="connsiteY1" fmla="*/ 1410470 h 1798226"/>
              <a:gd name="connsiteX2" fmla="*/ 3398044 w 4974333"/>
              <a:gd name="connsiteY2" fmla="*/ 521797 h 1798226"/>
              <a:gd name="connsiteX3" fmla="*/ 3189599 w 4974333"/>
              <a:gd name="connsiteY3" fmla="*/ 26414 h 1798226"/>
              <a:gd name="connsiteX4" fmla="*/ 2698719 w 4974333"/>
              <a:gd name="connsiteY4" fmla="*/ 272124 h 1798226"/>
              <a:gd name="connsiteX5" fmla="*/ 1767062 w 4974333"/>
              <a:gd name="connsiteY5" fmla="*/ 1319592 h 1798226"/>
              <a:gd name="connsiteX6" fmla="*/ 0 w 4974333"/>
              <a:gd name="connsiteY6" fmla="*/ 1798226 h 1798226"/>
              <a:gd name="connsiteX0" fmla="*/ 4339319 w 4339319"/>
              <a:gd name="connsiteY0" fmla="*/ 1802921 h 1803273"/>
              <a:gd name="connsiteX1" fmla="*/ 3673630 w 4339319"/>
              <a:gd name="connsiteY1" fmla="*/ 1410470 h 1803273"/>
              <a:gd name="connsiteX2" fmla="*/ 3398044 w 4339319"/>
              <a:gd name="connsiteY2" fmla="*/ 521797 h 1803273"/>
              <a:gd name="connsiteX3" fmla="*/ 3189599 w 4339319"/>
              <a:gd name="connsiteY3" fmla="*/ 26414 h 1803273"/>
              <a:gd name="connsiteX4" fmla="*/ 2698719 w 4339319"/>
              <a:gd name="connsiteY4" fmla="*/ 272124 h 1803273"/>
              <a:gd name="connsiteX5" fmla="*/ 1767062 w 4339319"/>
              <a:gd name="connsiteY5" fmla="*/ 1319592 h 1803273"/>
              <a:gd name="connsiteX6" fmla="*/ 0 w 4339319"/>
              <a:gd name="connsiteY6" fmla="*/ 1798226 h 1803273"/>
              <a:gd name="connsiteX0" fmla="*/ 4339319 w 4339319"/>
              <a:gd name="connsiteY0" fmla="*/ 1802921 h 1803273"/>
              <a:gd name="connsiteX1" fmla="*/ 3673630 w 4339319"/>
              <a:gd name="connsiteY1" fmla="*/ 1410470 h 1803273"/>
              <a:gd name="connsiteX2" fmla="*/ 3398044 w 4339319"/>
              <a:gd name="connsiteY2" fmla="*/ 521797 h 1803273"/>
              <a:gd name="connsiteX3" fmla="*/ 3189599 w 4339319"/>
              <a:gd name="connsiteY3" fmla="*/ 26414 h 1803273"/>
              <a:gd name="connsiteX4" fmla="*/ 2698719 w 4339319"/>
              <a:gd name="connsiteY4" fmla="*/ 272124 h 1803273"/>
              <a:gd name="connsiteX5" fmla="*/ 1767062 w 4339319"/>
              <a:gd name="connsiteY5" fmla="*/ 1319592 h 1803273"/>
              <a:gd name="connsiteX6" fmla="*/ 0 w 4339319"/>
              <a:gd name="connsiteY6" fmla="*/ 1798226 h 1803273"/>
              <a:gd name="connsiteX0" fmla="*/ 4166133 w 4166133"/>
              <a:gd name="connsiteY0" fmla="*/ 1802921 h 1803273"/>
              <a:gd name="connsiteX1" fmla="*/ 3673630 w 4166133"/>
              <a:gd name="connsiteY1" fmla="*/ 1410470 h 1803273"/>
              <a:gd name="connsiteX2" fmla="*/ 3398044 w 4166133"/>
              <a:gd name="connsiteY2" fmla="*/ 521797 h 1803273"/>
              <a:gd name="connsiteX3" fmla="*/ 3189599 w 4166133"/>
              <a:gd name="connsiteY3" fmla="*/ 26414 h 1803273"/>
              <a:gd name="connsiteX4" fmla="*/ 2698719 w 4166133"/>
              <a:gd name="connsiteY4" fmla="*/ 272124 h 1803273"/>
              <a:gd name="connsiteX5" fmla="*/ 1767062 w 4166133"/>
              <a:gd name="connsiteY5" fmla="*/ 1319592 h 1803273"/>
              <a:gd name="connsiteX6" fmla="*/ 0 w 4166133"/>
              <a:gd name="connsiteY6" fmla="*/ 1798226 h 1803273"/>
              <a:gd name="connsiteX0" fmla="*/ 4166133 w 4166133"/>
              <a:gd name="connsiteY0" fmla="*/ 1802921 h 1802921"/>
              <a:gd name="connsiteX1" fmla="*/ 3673630 w 4166133"/>
              <a:gd name="connsiteY1" fmla="*/ 1410470 h 1802921"/>
              <a:gd name="connsiteX2" fmla="*/ 3398044 w 4166133"/>
              <a:gd name="connsiteY2" fmla="*/ 521797 h 1802921"/>
              <a:gd name="connsiteX3" fmla="*/ 3189599 w 4166133"/>
              <a:gd name="connsiteY3" fmla="*/ 26414 h 1802921"/>
              <a:gd name="connsiteX4" fmla="*/ 2698719 w 4166133"/>
              <a:gd name="connsiteY4" fmla="*/ 272124 h 1802921"/>
              <a:gd name="connsiteX5" fmla="*/ 1767062 w 4166133"/>
              <a:gd name="connsiteY5" fmla="*/ 1319592 h 1802921"/>
              <a:gd name="connsiteX6" fmla="*/ 0 w 4166133"/>
              <a:gd name="connsiteY6"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492634 w 4166133"/>
              <a:gd name="connsiteY3" fmla="*/ 933883 h 1802921"/>
              <a:gd name="connsiteX4" fmla="*/ 3398044 w 4166133"/>
              <a:gd name="connsiteY4" fmla="*/ 521797 h 1802921"/>
              <a:gd name="connsiteX5" fmla="*/ 3189599 w 4166133"/>
              <a:gd name="connsiteY5" fmla="*/ 26414 h 1802921"/>
              <a:gd name="connsiteX6" fmla="*/ 2698719 w 4166133"/>
              <a:gd name="connsiteY6" fmla="*/ 272124 h 1802921"/>
              <a:gd name="connsiteX7" fmla="*/ 1767062 w 4166133"/>
              <a:gd name="connsiteY7" fmla="*/ 1319592 h 1802921"/>
              <a:gd name="connsiteX8" fmla="*/ 0 w 4166133"/>
              <a:gd name="connsiteY8"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511878 w 4166133"/>
              <a:gd name="connsiteY3" fmla="*/ 933883 h 1802921"/>
              <a:gd name="connsiteX4" fmla="*/ 3398044 w 4166133"/>
              <a:gd name="connsiteY4" fmla="*/ 521797 h 1802921"/>
              <a:gd name="connsiteX5" fmla="*/ 3189599 w 4166133"/>
              <a:gd name="connsiteY5" fmla="*/ 26414 h 1802921"/>
              <a:gd name="connsiteX6" fmla="*/ 2698719 w 4166133"/>
              <a:gd name="connsiteY6" fmla="*/ 272124 h 1802921"/>
              <a:gd name="connsiteX7" fmla="*/ 1767062 w 4166133"/>
              <a:gd name="connsiteY7" fmla="*/ 1319592 h 1802921"/>
              <a:gd name="connsiteX8" fmla="*/ 0 w 4166133"/>
              <a:gd name="connsiteY8" fmla="*/ 1798226 h 1802921"/>
              <a:gd name="connsiteX0" fmla="*/ 4166133 w 4166133"/>
              <a:gd name="connsiteY0" fmla="*/ 1645833 h 1645833"/>
              <a:gd name="connsiteX1" fmla="*/ 3848628 w 4166133"/>
              <a:gd name="connsiteY1" fmla="*/ 1543334 h 1645833"/>
              <a:gd name="connsiteX2" fmla="*/ 3673630 w 4166133"/>
              <a:gd name="connsiteY2" fmla="*/ 1253382 h 1645833"/>
              <a:gd name="connsiteX3" fmla="*/ 3511878 w 4166133"/>
              <a:gd name="connsiteY3" fmla="*/ 776795 h 1645833"/>
              <a:gd name="connsiteX4" fmla="*/ 3398044 w 4166133"/>
              <a:gd name="connsiteY4" fmla="*/ 364709 h 1645833"/>
              <a:gd name="connsiteX5" fmla="*/ 3204031 w 4166133"/>
              <a:gd name="connsiteY5" fmla="*/ 55034 h 1645833"/>
              <a:gd name="connsiteX6" fmla="*/ 2698719 w 4166133"/>
              <a:gd name="connsiteY6" fmla="*/ 115036 h 1645833"/>
              <a:gd name="connsiteX7" fmla="*/ 1767062 w 4166133"/>
              <a:gd name="connsiteY7" fmla="*/ 1162504 h 1645833"/>
              <a:gd name="connsiteX8" fmla="*/ 0 w 4166133"/>
              <a:gd name="connsiteY8" fmla="*/ 1641138 h 1645833"/>
              <a:gd name="connsiteX0" fmla="*/ 4166133 w 4166133"/>
              <a:gd name="connsiteY0" fmla="*/ 1660534 h 1660534"/>
              <a:gd name="connsiteX1" fmla="*/ 3848628 w 4166133"/>
              <a:gd name="connsiteY1" fmla="*/ 1558035 h 1660534"/>
              <a:gd name="connsiteX2" fmla="*/ 3673630 w 4166133"/>
              <a:gd name="connsiteY2" fmla="*/ 1268083 h 1660534"/>
              <a:gd name="connsiteX3" fmla="*/ 3511878 w 4166133"/>
              <a:gd name="connsiteY3" fmla="*/ 791496 h 1660534"/>
              <a:gd name="connsiteX4" fmla="*/ 3398044 w 4166133"/>
              <a:gd name="connsiteY4" fmla="*/ 379410 h 1660534"/>
              <a:gd name="connsiteX5" fmla="*/ 3204031 w 4166133"/>
              <a:gd name="connsiteY5" fmla="*/ 69735 h 1660534"/>
              <a:gd name="connsiteX6" fmla="*/ 2698719 w 4166133"/>
              <a:gd name="connsiteY6" fmla="*/ 129737 h 1660534"/>
              <a:gd name="connsiteX7" fmla="*/ 1767062 w 4166133"/>
              <a:gd name="connsiteY7" fmla="*/ 1177205 h 1660534"/>
              <a:gd name="connsiteX8" fmla="*/ 0 w 4166133"/>
              <a:gd name="connsiteY8" fmla="*/ 1655839 h 1660534"/>
              <a:gd name="connsiteX0" fmla="*/ 4166133 w 4166133"/>
              <a:gd name="connsiteY0" fmla="*/ 1654450 h 1654450"/>
              <a:gd name="connsiteX1" fmla="*/ 3848628 w 4166133"/>
              <a:gd name="connsiteY1" fmla="*/ 1551951 h 1654450"/>
              <a:gd name="connsiteX2" fmla="*/ 3673630 w 4166133"/>
              <a:gd name="connsiteY2" fmla="*/ 1261999 h 1654450"/>
              <a:gd name="connsiteX3" fmla="*/ 3511878 w 4166133"/>
              <a:gd name="connsiteY3" fmla="*/ 785412 h 1654450"/>
              <a:gd name="connsiteX4" fmla="*/ 3398044 w 4166133"/>
              <a:gd name="connsiteY4" fmla="*/ 373326 h 1654450"/>
              <a:gd name="connsiteX5" fmla="*/ 3204031 w 4166133"/>
              <a:gd name="connsiteY5" fmla="*/ 63651 h 1654450"/>
              <a:gd name="connsiteX6" fmla="*/ 2698719 w 4166133"/>
              <a:gd name="connsiteY6" fmla="*/ 123653 h 1654450"/>
              <a:gd name="connsiteX7" fmla="*/ 1848844 w 4166133"/>
              <a:gd name="connsiteY7" fmla="*/ 1068389 h 1654450"/>
              <a:gd name="connsiteX8" fmla="*/ 0 w 4166133"/>
              <a:gd name="connsiteY8" fmla="*/ 1649755 h 1654450"/>
              <a:gd name="connsiteX0" fmla="*/ 4166133 w 4166133"/>
              <a:gd name="connsiteY0" fmla="*/ 1642808 h 1642808"/>
              <a:gd name="connsiteX1" fmla="*/ 3848628 w 4166133"/>
              <a:gd name="connsiteY1" fmla="*/ 1540309 h 1642808"/>
              <a:gd name="connsiteX2" fmla="*/ 3673630 w 4166133"/>
              <a:gd name="connsiteY2" fmla="*/ 1250357 h 1642808"/>
              <a:gd name="connsiteX3" fmla="*/ 3511878 w 4166133"/>
              <a:gd name="connsiteY3" fmla="*/ 773770 h 1642808"/>
              <a:gd name="connsiteX4" fmla="*/ 3398044 w 4166133"/>
              <a:gd name="connsiteY4" fmla="*/ 361684 h 1642808"/>
              <a:gd name="connsiteX5" fmla="*/ 3204031 w 4166133"/>
              <a:gd name="connsiteY5" fmla="*/ 52009 h 1642808"/>
              <a:gd name="connsiteX6" fmla="*/ 2698719 w 4166133"/>
              <a:gd name="connsiteY6" fmla="*/ 112011 h 1642808"/>
              <a:gd name="connsiteX7" fmla="*/ 1848844 w 4166133"/>
              <a:gd name="connsiteY7" fmla="*/ 1056747 h 1642808"/>
              <a:gd name="connsiteX8" fmla="*/ 0 w 4166133"/>
              <a:gd name="connsiteY8" fmla="*/ 1638113 h 1642808"/>
              <a:gd name="connsiteX0" fmla="*/ 4166133 w 4166133"/>
              <a:gd name="connsiteY0" fmla="*/ 1645259 h 1645259"/>
              <a:gd name="connsiteX1" fmla="*/ 3848628 w 4166133"/>
              <a:gd name="connsiteY1" fmla="*/ 1542760 h 1645259"/>
              <a:gd name="connsiteX2" fmla="*/ 3673630 w 4166133"/>
              <a:gd name="connsiteY2" fmla="*/ 1252808 h 1645259"/>
              <a:gd name="connsiteX3" fmla="*/ 3511878 w 4166133"/>
              <a:gd name="connsiteY3" fmla="*/ 776221 h 1645259"/>
              <a:gd name="connsiteX4" fmla="*/ 3398044 w 4166133"/>
              <a:gd name="connsiteY4" fmla="*/ 364135 h 1645259"/>
              <a:gd name="connsiteX5" fmla="*/ 3204031 w 4166133"/>
              <a:gd name="connsiteY5" fmla="*/ 54460 h 1645259"/>
              <a:gd name="connsiteX6" fmla="*/ 2698719 w 4166133"/>
              <a:gd name="connsiteY6" fmla="*/ 114462 h 1645259"/>
              <a:gd name="connsiteX7" fmla="*/ 1848844 w 4166133"/>
              <a:gd name="connsiteY7" fmla="*/ 1059198 h 1645259"/>
              <a:gd name="connsiteX8" fmla="*/ 0 w 4166133"/>
              <a:gd name="connsiteY8" fmla="*/ 1640564 h 1645259"/>
              <a:gd name="connsiteX0" fmla="*/ 4166133 w 4166133"/>
              <a:gd name="connsiteY0" fmla="*/ 1661012 h 1661012"/>
              <a:gd name="connsiteX1" fmla="*/ 3848628 w 4166133"/>
              <a:gd name="connsiteY1" fmla="*/ 1558513 h 1661012"/>
              <a:gd name="connsiteX2" fmla="*/ 3673630 w 4166133"/>
              <a:gd name="connsiteY2" fmla="*/ 1268561 h 1661012"/>
              <a:gd name="connsiteX3" fmla="*/ 3511878 w 4166133"/>
              <a:gd name="connsiteY3" fmla="*/ 791974 h 1661012"/>
              <a:gd name="connsiteX4" fmla="*/ 3398044 w 4166133"/>
              <a:gd name="connsiteY4" fmla="*/ 379888 h 1661012"/>
              <a:gd name="connsiteX5" fmla="*/ 3204031 w 4166133"/>
              <a:gd name="connsiteY5" fmla="*/ 70213 h 1661012"/>
              <a:gd name="connsiteX6" fmla="*/ 2698719 w 4166133"/>
              <a:gd name="connsiteY6" fmla="*/ 130215 h 1661012"/>
              <a:gd name="connsiteX7" fmla="*/ 1699712 w 4166133"/>
              <a:gd name="connsiteY7" fmla="*/ 1185586 h 1661012"/>
              <a:gd name="connsiteX8" fmla="*/ 0 w 4166133"/>
              <a:gd name="connsiteY8" fmla="*/ 1656317 h 1661012"/>
              <a:gd name="connsiteX0" fmla="*/ 4166133 w 4166133"/>
              <a:gd name="connsiteY0" fmla="*/ 1644726 h 1644726"/>
              <a:gd name="connsiteX1" fmla="*/ 3848628 w 4166133"/>
              <a:gd name="connsiteY1" fmla="*/ 1542227 h 1644726"/>
              <a:gd name="connsiteX2" fmla="*/ 3673630 w 4166133"/>
              <a:gd name="connsiteY2" fmla="*/ 1252275 h 1644726"/>
              <a:gd name="connsiteX3" fmla="*/ 3511878 w 4166133"/>
              <a:gd name="connsiteY3" fmla="*/ 775688 h 1644726"/>
              <a:gd name="connsiteX4" fmla="*/ 3422098 w 4166133"/>
              <a:gd name="connsiteY4" fmla="*/ 335943 h 1644726"/>
              <a:gd name="connsiteX5" fmla="*/ 3204031 w 4166133"/>
              <a:gd name="connsiteY5" fmla="*/ 53927 h 1644726"/>
              <a:gd name="connsiteX6" fmla="*/ 2698719 w 4166133"/>
              <a:gd name="connsiteY6" fmla="*/ 113929 h 1644726"/>
              <a:gd name="connsiteX7" fmla="*/ 1699712 w 4166133"/>
              <a:gd name="connsiteY7" fmla="*/ 1169300 h 1644726"/>
              <a:gd name="connsiteX8" fmla="*/ 0 w 4166133"/>
              <a:gd name="connsiteY8" fmla="*/ 1640031 h 1644726"/>
              <a:gd name="connsiteX0" fmla="*/ 4166133 w 4166133"/>
              <a:gd name="connsiteY0" fmla="*/ 1644726 h 1644726"/>
              <a:gd name="connsiteX1" fmla="*/ 3848628 w 4166133"/>
              <a:gd name="connsiteY1" fmla="*/ 1542227 h 1644726"/>
              <a:gd name="connsiteX2" fmla="*/ 3673630 w 4166133"/>
              <a:gd name="connsiteY2" fmla="*/ 1252275 h 1644726"/>
              <a:gd name="connsiteX3" fmla="*/ 3511878 w 4166133"/>
              <a:gd name="connsiteY3" fmla="*/ 775688 h 1644726"/>
              <a:gd name="connsiteX4" fmla="*/ 3422098 w 4166133"/>
              <a:gd name="connsiteY4" fmla="*/ 335943 h 1644726"/>
              <a:gd name="connsiteX5" fmla="*/ 3204031 w 4166133"/>
              <a:gd name="connsiteY5" fmla="*/ 53927 h 1644726"/>
              <a:gd name="connsiteX6" fmla="*/ 2698719 w 4166133"/>
              <a:gd name="connsiteY6" fmla="*/ 113929 h 1644726"/>
              <a:gd name="connsiteX7" fmla="*/ 1699712 w 4166133"/>
              <a:gd name="connsiteY7" fmla="*/ 1169300 h 1644726"/>
              <a:gd name="connsiteX8" fmla="*/ 0 w 4166133"/>
              <a:gd name="connsiteY8" fmla="*/ 1640031 h 1644726"/>
              <a:gd name="connsiteX0" fmla="*/ 4166133 w 4166133"/>
              <a:gd name="connsiteY0" fmla="*/ 1653275 h 1653275"/>
              <a:gd name="connsiteX1" fmla="*/ 3848628 w 4166133"/>
              <a:gd name="connsiteY1" fmla="*/ 1550776 h 1653275"/>
              <a:gd name="connsiteX2" fmla="*/ 3673630 w 4166133"/>
              <a:gd name="connsiteY2" fmla="*/ 1260824 h 1653275"/>
              <a:gd name="connsiteX3" fmla="*/ 3511878 w 4166133"/>
              <a:gd name="connsiteY3" fmla="*/ 784237 h 1653275"/>
              <a:gd name="connsiteX4" fmla="*/ 3422098 w 4166133"/>
              <a:gd name="connsiteY4" fmla="*/ 344492 h 1653275"/>
              <a:gd name="connsiteX5" fmla="*/ 3218463 w 4166133"/>
              <a:gd name="connsiteY5" fmla="*/ 46671 h 1653275"/>
              <a:gd name="connsiteX6" fmla="*/ 2698719 w 4166133"/>
              <a:gd name="connsiteY6" fmla="*/ 122478 h 1653275"/>
              <a:gd name="connsiteX7" fmla="*/ 1699712 w 4166133"/>
              <a:gd name="connsiteY7" fmla="*/ 1177849 h 1653275"/>
              <a:gd name="connsiteX8" fmla="*/ 0 w 4166133"/>
              <a:gd name="connsiteY8" fmla="*/ 1648580 h 1653275"/>
              <a:gd name="connsiteX0" fmla="*/ 4166133 w 4166133"/>
              <a:gd name="connsiteY0" fmla="*/ 1665501 h 1665501"/>
              <a:gd name="connsiteX1" fmla="*/ 3848628 w 4166133"/>
              <a:gd name="connsiteY1" fmla="*/ 1563002 h 1665501"/>
              <a:gd name="connsiteX2" fmla="*/ 3673630 w 4166133"/>
              <a:gd name="connsiteY2" fmla="*/ 1273050 h 1665501"/>
              <a:gd name="connsiteX3" fmla="*/ 3511878 w 4166133"/>
              <a:gd name="connsiteY3" fmla="*/ 796463 h 1665501"/>
              <a:gd name="connsiteX4" fmla="*/ 3422098 w 4166133"/>
              <a:gd name="connsiteY4" fmla="*/ 356718 h 1665501"/>
              <a:gd name="connsiteX5" fmla="*/ 3218463 w 4166133"/>
              <a:gd name="connsiteY5" fmla="*/ 58897 h 1665501"/>
              <a:gd name="connsiteX6" fmla="*/ 2698719 w 4166133"/>
              <a:gd name="connsiteY6" fmla="*/ 134704 h 1665501"/>
              <a:gd name="connsiteX7" fmla="*/ 1699712 w 4166133"/>
              <a:gd name="connsiteY7" fmla="*/ 1190075 h 1665501"/>
              <a:gd name="connsiteX8" fmla="*/ 0 w 4166133"/>
              <a:gd name="connsiteY8" fmla="*/ 1660806 h 1665501"/>
              <a:gd name="connsiteX0" fmla="*/ 4166133 w 4166133"/>
              <a:gd name="connsiteY0" fmla="*/ 1656768 h 1656768"/>
              <a:gd name="connsiteX1" fmla="*/ 3848628 w 4166133"/>
              <a:gd name="connsiteY1" fmla="*/ 1554269 h 1656768"/>
              <a:gd name="connsiteX2" fmla="*/ 3673630 w 4166133"/>
              <a:gd name="connsiteY2" fmla="*/ 1264317 h 1656768"/>
              <a:gd name="connsiteX3" fmla="*/ 3511878 w 4166133"/>
              <a:gd name="connsiteY3" fmla="*/ 787730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11878 w 4166133"/>
              <a:gd name="connsiteY3" fmla="*/ 787730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83756 h 1683756"/>
              <a:gd name="connsiteX1" fmla="*/ 3848628 w 4166133"/>
              <a:gd name="connsiteY1" fmla="*/ 1581257 h 1683756"/>
              <a:gd name="connsiteX2" fmla="*/ 3673630 w 4166133"/>
              <a:gd name="connsiteY2" fmla="*/ 1291305 h 1683756"/>
              <a:gd name="connsiteX3" fmla="*/ 3531122 w 4166133"/>
              <a:gd name="connsiteY3" fmla="*/ 913499 h 1683756"/>
              <a:gd name="connsiteX4" fmla="*/ 3398045 w 4166133"/>
              <a:gd name="connsiteY4" fmla="*/ 430291 h 1683756"/>
              <a:gd name="connsiteX5" fmla="*/ 3218463 w 4166133"/>
              <a:gd name="connsiteY5" fmla="*/ 77152 h 1683756"/>
              <a:gd name="connsiteX6" fmla="*/ 2698719 w 4166133"/>
              <a:gd name="connsiteY6" fmla="*/ 152959 h 1683756"/>
              <a:gd name="connsiteX7" fmla="*/ 1699712 w 4166133"/>
              <a:gd name="connsiteY7" fmla="*/ 1208330 h 1683756"/>
              <a:gd name="connsiteX8" fmla="*/ 0 w 4166133"/>
              <a:gd name="connsiteY8" fmla="*/ 1679061 h 1683756"/>
              <a:gd name="connsiteX0" fmla="*/ 4166133 w 4166133"/>
              <a:gd name="connsiteY0" fmla="*/ 1695373 h 1695373"/>
              <a:gd name="connsiteX1" fmla="*/ 3848628 w 4166133"/>
              <a:gd name="connsiteY1" fmla="*/ 1592874 h 1695373"/>
              <a:gd name="connsiteX2" fmla="*/ 3673630 w 4166133"/>
              <a:gd name="connsiteY2" fmla="*/ 1302922 h 1695373"/>
              <a:gd name="connsiteX3" fmla="*/ 3531122 w 4166133"/>
              <a:gd name="connsiteY3" fmla="*/ 925116 h 1695373"/>
              <a:gd name="connsiteX4" fmla="*/ 3398045 w 4166133"/>
              <a:gd name="connsiteY4" fmla="*/ 441908 h 1695373"/>
              <a:gd name="connsiteX5" fmla="*/ 3218463 w 4166133"/>
              <a:gd name="connsiteY5" fmla="*/ 88769 h 1695373"/>
              <a:gd name="connsiteX6" fmla="*/ 2698719 w 4166133"/>
              <a:gd name="connsiteY6" fmla="*/ 164576 h 1695373"/>
              <a:gd name="connsiteX7" fmla="*/ 1699712 w 4166133"/>
              <a:gd name="connsiteY7" fmla="*/ 1219947 h 1695373"/>
              <a:gd name="connsiteX8" fmla="*/ 0 w 4166133"/>
              <a:gd name="connsiteY8" fmla="*/ 1690678 h 1695373"/>
              <a:gd name="connsiteX0" fmla="*/ 4166133 w 4166133"/>
              <a:gd name="connsiteY0" fmla="*/ 1644295 h 1644295"/>
              <a:gd name="connsiteX1" fmla="*/ 3848628 w 4166133"/>
              <a:gd name="connsiteY1" fmla="*/ 1541796 h 1644295"/>
              <a:gd name="connsiteX2" fmla="*/ 3673630 w 4166133"/>
              <a:gd name="connsiteY2" fmla="*/ 1251844 h 1644295"/>
              <a:gd name="connsiteX3" fmla="*/ 3531122 w 4166133"/>
              <a:gd name="connsiteY3" fmla="*/ 874038 h 1644295"/>
              <a:gd name="connsiteX4" fmla="*/ 3398045 w 4166133"/>
              <a:gd name="connsiteY4" fmla="*/ 390830 h 1644295"/>
              <a:gd name="connsiteX5" fmla="*/ 3281002 w 4166133"/>
              <a:gd name="connsiteY5" fmla="*/ 124619 h 1644295"/>
              <a:gd name="connsiteX6" fmla="*/ 2698719 w 4166133"/>
              <a:gd name="connsiteY6" fmla="*/ 113498 h 1644295"/>
              <a:gd name="connsiteX7" fmla="*/ 1699712 w 4166133"/>
              <a:gd name="connsiteY7" fmla="*/ 1168869 h 1644295"/>
              <a:gd name="connsiteX8" fmla="*/ 0 w 4166133"/>
              <a:gd name="connsiteY8" fmla="*/ 1639600 h 1644295"/>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4210 h 1644210"/>
              <a:gd name="connsiteX1" fmla="*/ 3848628 w 4166133"/>
              <a:gd name="connsiteY1" fmla="*/ 1541711 h 1644210"/>
              <a:gd name="connsiteX2" fmla="*/ 3673630 w 4166133"/>
              <a:gd name="connsiteY2" fmla="*/ 1251759 h 1644210"/>
              <a:gd name="connsiteX3" fmla="*/ 3531122 w 4166133"/>
              <a:gd name="connsiteY3" fmla="*/ 873953 h 1644210"/>
              <a:gd name="connsiteX4" fmla="*/ 3398045 w 4166133"/>
              <a:gd name="connsiteY4" fmla="*/ 390745 h 1644210"/>
              <a:gd name="connsiteX5" fmla="*/ 3281002 w 4166133"/>
              <a:gd name="connsiteY5" fmla="*/ 124534 h 1644210"/>
              <a:gd name="connsiteX6" fmla="*/ 2698719 w 4166133"/>
              <a:gd name="connsiteY6" fmla="*/ 113413 h 1644210"/>
              <a:gd name="connsiteX7" fmla="*/ 1805548 w 4166133"/>
              <a:gd name="connsiteY7" fmla="*/ 1105564 h 1644210"/>
              <a:gd name="connsiteX8" fmla="*/ 0 w 4166133"/>
              <a:gd name="connsiteY8" fmla="*/ 1639515 h 1644210"/>
              <a:gd name="connsiteX0" fmla="*/ 4166133 w 4166133"/>
              <a:gd name="connsiteY0" fmla="*/ 1637801 h 1637801"/>
              <a:gd name="connsiteX1" fmla="*/ 3848628 w 4166133"/>
              <a:gd name="connsiteY1" fmla="*/ 1535302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9705"/>
              <a:gd name="connsiteX1" fmla="*/ 3848628 w 4166133"/>
              <a:gd name="connsiteY1" fmla="*/ 1535302 h 1639705"/>
              <a:gd name="connsiteX2" fmla="*/ 3673630 w 4166133"/>
              <a:gd name="connsiteY2" fmla="*/ 1245350 h 1639705"/>
              <a:gd name="connsiteX3" fmla="*/ 3531122 w 4166133"/>
              <a:gd name="connsiteY3" fmla="*/ 867544 h 1639705"/>
              <a:gd name="connsiteX4" fmla="*/ 3398045 w 4166133"/>
              <a:gd name="connsiteY4" fmla="*/ 384336 h 1639705"/>
              <a:gd name="connsiteX5" fmla="*/ 3281002 w 4166133"/>
              <a:gd name="connsiteY5" fmla="*/ 118125 h 1639705"/>
              <a:gd name="connsiteX6" fmla="*/ 2698719 w 4166133"/>
              <a:gd name="connsiteY6" fmla="*/ 107004 h 1639705"/>
              <a:gd name="connsiteX7" fmla="*/ 1781495 w 4166133"/>
              <a:gd name="connsiteY7" fmla="*/ 1000374 h 1639705"/>
              <a:gd name="connsiteX8" fmla="*/ 0 w 4166133"/>
              <a:gd name="connsiteY8" fmla="*/ 1633106 h 1639705"/>
              <a:gd name="connsiteX0" fmla="*/ 4166133 w 4166133"/>
              <a:gd name="connsiteY0" fmla="*/ 1637801 h 1637801"/>
              <a:gd name="connsiteX1" fmla="*/ 3848628 w 4166133"/>
              <a:gd name="connsiteY1" fmla="*/ 1535302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803519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803519 w 4166133"/>
              <a:gd name="connsiteY2" fmla="*/ 1245350 h 1637801"/>
              <a:gd name="connsiteX3" fmla="*/ 3632148 w 4166133"/>
              <a:gd name="connsiteY3" fmla="*/ 843836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04097 h 1604097"/>
              <a:gd name="connsiteX1" fmla="*/ 3997760 w 4166133"/>
              <a:gd name="connsiteY1" fmla="*/ 1521354 h 1604097"/>
              <a:gd name="connsiteX2" fmla="*/ 3803519 w 4166133"/>
              <a:gd name="connsiteY2" fmla="*/ 1211646 h 1604097"/>
              <a:gd name="connsiteX3" fmla="*/ 3632148 w 4166133"/>
              <a:gd name="connsiteY3" fmla="*/ 810132 h 1604097"/>
              <a:gd name="connsiteX4" fmla="*/ 3446153 w 4166133"/>
              <a:gd name="connsiteY4" fmla="*/ 350632 h 1604097"/>
              <a:gd name="connsiteX5" fmla="*/ 3281002 w 4166133"/>
              <a:gd name="connsiteY5" fmla="*/ 84421 h 1604097"/>
              <a:gd name="connsiteX6" fmla="*/ 2698719 w 4166133"/>
              <a:gd name="connsiteY6" fmla="*/ 73300 h 1604097"/>
              <a:gd name="connsiteX7" fmla="*/ 1781495 w 4166133"/>
              <a:gd name="connsiteY7" fmla="*/ 966670 h 1604097"/>
              <a:gd name="connsiteX8" fmla="*/ 0 w 4166133"/>
              <a:gd name="connsiteY8" fmla="*/ 1599402 h 1604097"/>
              <a:gd name="connsiteX0" fmla="*/ 4166133 w 4166133"/>
              <a:gd name="connsiteY0" fmla="*/ 1617361 h 1617361"/>
              <a:gd name="connsiteX1" fmla="*/ 3997760 w 4166133"/>
              <a:gd name="connsiteY1" fmla="*/ 1534618 h 1617361"/>
              <a:gd name="connsiteX2" fmla="*/ 3803519 w 4166133"/>
              <a:gd name="connsiteY2" fmla="*/ 1224910 h 1617361"/>
              <a:gd name="connsiteX3" fmla="*/ 3632148 w 4166133"/>
              <a:gd name="connsiteY3" fmla="*/ 823396 h 1617361"/>
              <a:gd name="connsiteX4" fmla="*/ 3446153 w 4166133"/>
              <a:gd name="connsiteY4" fmla="*/ 363896 h 1617361"/>
              <a:gd name="connsiteX5" fmla="*/ 3285813 w 4166133"/>
              <a:gd name="connsiteY5" fmla="*/ 66075 h 1617361"/>
              <a:gd name="connsiteX6" fmla="*/ 2698719 w 4166133"/>
              <a:gd name="connsiteY6" fmla="*/ 86564 h 1617361"/>
              <a:gd name="connsiteX7" fmla="*/ 1781495 w 4166133"/>
              <a:gd name="connsiteY7" fmla="*/ 979934 h 1617361"/>
              <a:gd name="connsiteX8" fmla="*/ 0 w 4166133"/>
              <a:gd name="connsiteY8" fmla="*/ 1612666 h 1617361"/>
              <a:gd name="connsiteX0" fmla="*/ 4166133 w 4166133"/>
              <a:gd name="connsiteY0" fmla="*/ 1639199 h 1639199"/>
              <a:gd name="connsiteX1" fmla="*/ 3997760 w 4166133"/>
              <a:gd name="connsiteY1" fmla="*/ 1556456 h 1639199"/>
              <a:gd name="connsiteX2" fmla="*/ 3803519 w 4166133"/>
              <a:gd name="connsiteY2" fmla="*/ 1246748 h 1639199"/>
              <a:gd name="connsiteX3" fmla="*/ 3632148 w 4166133"/>
              <a:gd name="connsiteY3" fmla="*/ 845234 h 1639199"/>
              <a:gd name="connsiteX4" fmla="*/ 3446153 w 4166133"/>
              <a:gd name="connsiteY4" fmla="*/ 385734 h 1639199"/>
              <a:gd name="connsiteX5" fmla="*/ 3285813 w 4166133"/>
              <a:gd name="connsiteY5" fmla="*/ 87913 h 1639199"/>
              <a:gd name="connsiteX6" fmla="*/ 2698719 w 4166133"/>
              <a:gd name="connsiteY6" fmla="*/ 108402 h 1639199"/>
              <a:gd name="connsiteX7" fmla="*/ 1781495 w 4166133"/>
              <a:gd name="connsiteY7" fmla="*/ 1001772 h 1639199"/>
              <a:gd name="connsiteX8" fmla="*/ 0 w 4166133"/>
              <a:gd name="connsiteY8" fmla="*/ 1634504 h 1639199"/>
              <a:gd name="connsiteX0" fmla="*/ 4166133 w 4166133"/>
              <a:gd name="connsiteY0" fmla="*/ 1617362 h 1617362"/>
              <a:gd name="connsiteX1" fmla="*/ 3997760 w 4166133"/>
              <a:gd name="connsiteY1" fmla="*/ 1534619 h 1617362"/>
              <a:gd name="connsiteX2" fmla="*/ 3803519 w 4166133"/>
              <a:gd name="connsiteY2" fmla="*/ 1224911 h 1617362"/>
              <a:gd name="connsiteX3" fmla="*/ 3632148 w 4166133"/>
              <a:gd name="connsiteY3" fmla="*/ 823397 h 1617362"/>
              <a:gd name="connsiteX4" fmla="*/ 3475017 w 4166133"/>
              <a:gd name="connsiteY4" fmla="*/ 363897 h 1617362"/>
              <a:gd name="connsiteX5" fmla="*/ 3285813 w 4166133"/>
              <a:gd name="connsiteY5" fmla="*/ 66076 h 1617362"/>
              <a:gd name="connsiteX6" fmla="*/ 2698719 w 4166133"/>
              <a:gd name="connsiteY6" fmla="*/ 86565 h 1617362"/>
              <a:gd name="connsiteX7" fmla="*/ 1781495 w 4166133"/>
              <a:gd name="connsiteY7" fmla="*/ 979935 h 1617362"/>
              <a:gd name="connsiteX8" fmla="*/ 0 w 4166133"/>
              <a:gd name="connsiteY8" fmla="*/ 1612667 h 1617362"/>
              <a:gd name="connsiteX0" fmla="*/ 4166133 w 4166133"/>
              <a:gd name="connsiteY0" fmla="*/ 1640681 h 1640681"/>
              <a:gd name="connsiteX1" fmla="*/ 3997760 w 4166133"/>
              <a:gd name="connsiteY1" fmla="*/ 1557938 h 1640681"/>
              <a:gd name="connsiteX2" fmla="*/ 3803519 w 4166133"/>
              <a:gd name="connsiteY2" fmla="*/ 1248230 h 1640681"/>
              <a:gd name="connsiteX3" fmla="*/ 3632148 w 4166133"/>
              <a:gd name="connsiteY3" fmla="*/ 846716 h 1640681"/>
              <a:gd name="connsiteX4" fmla="*/ 3475017 w 4166133"/>
              <a:gd name="connsiteY4" fmla="*/ 387216 h 1640681"/>
              <a:gd name="connsiteX5" fmla="*/ 3285813 w 4166133"/>
              <a:gd name="connsiteY5" fmla="*/ 89395 h 1640681"/>
              <a:gd name="connsiteX6" fmla="*/ 2698719 w 4166133"/>
              <a:gd name="connsiteY6" fmla="*/ 109884 h 1640681"/>
              <a:gd name="connsiteX7" fmla="*/ 1781495 w 4166133"/>
              <a:gd name="connsiteY7" fmla="*/ 1003254 h 1640681"/>
              <a:gd name="connsiteX8" fmla="*/ 0 w 4166133"/>
              <a:gd name="connsiteY8" fmla="*/ 1635986 h 1640681"/>
              <a:gd name="connsiteX0" fmla="*/ 4074730 w 4074730"/>
              <a:gd name="connsiteY0" fmla="*/ 1644632 h 1644632"/>
              <a:gd name="connsiteX1" fmla="*/ 3997760 w 4074730"/>
              <a:gd name="connsiteY1" fmla="*/ 1557938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17002 w 4017002"/>
              <a:gd name="connsiteY0" fmla="*/ 1616973 h 1637618"/>
              <a:gd name="connsiteX1" fmla="*/ 3930410 w 4017002"/>
              <a:gd name="connsiteY1" fmla="*/ 1490767 h 1637618"/>
              <a:gd name="connsiteX2" fmla="*/ 3803519 w 4017002"/>
              <a:gd name="connsiteY2" fmla="*/ 1248230 h 1637618"/>
              <a:gd name="connsiteX3" fmla="*/ 3632148 w 4017002"/>
              <a:gd name="connsiteY3" fmla="*/ 846716 h 1637618"/>
              <a:gd name="connsiteX4" fmla="*/ 3475017 w 4017002"/>
              <a:gd name="connsiteY4" fmla="*/ 387216 h 1637618"/>
              <a:gd name="connsiteX5" fmla="*/ 3285813 w 4017002"/>
              <a:gd name="connsiteY5" fmla="*/ 89395 h 1637618"/>
              <a:gd name="connsiteX6" fmla="*/ 2698719 w 4017002"/>
              <a:gd name="connsiteY6" fmla="*/ 109884 h 1637618"/>
              <a:gd name="connsiteX7" fmla="*/ 1781495 w 4017002"/>
              <a:gd name="connsiteY7" fmla="*/ 1003254 h 1637618"/>
              <a:gd name="connsiteX8" fmla="*/ 0 w 4017002"/>
              <a:gd name="connsiteY8" fmla="*/ 1635986 h 1637618"/>
              <a:gd name="connsiteX0" fmla="*/ 4113216 w 4113216"/>
              <a:gd name="connsiteY0" fmla="*/ 1656486 h 1656486"/>
              <a:gd name="connsiteX1" fmla="*/ 3930410 w 4113216"/>
              <a:gd name="connsiteY1" fmla="*/ 1490767 h 1656486"/>
              <a:gd name="connsiteX2" fmla="*/ 3803519 w 4113216"/>
              <a:gd name="connsiteY2" fmla="*/ 1248230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113216 w 4113216"/>
              <a:gd name="connsiteY0" fmla="*/ 1656486 h 1656486"/>
              <a:gd name="connsiteX1" fmla="*/ 3930410 w 4113216"/>
              <a:gd name="connsiteY1" fmla="*/ 1490767 h 1656486"/>
              <a:gd name="connsiteX2" fmla="*/ 3803519 w 4113216"/>
              <a:gd name="connsiteY2" fmla="*/ 1248230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113216 w 4113216"/>
              <a:gd name="connsiteY0" fmla="*/ 1656486 h 1656486"/>
              <a:gd name="connsiteX1" fmla="*/ 3930410 w 4113216"/>
              <a:gd name="connsiteY1" fmla="*/ 1490767 h 1656486"/>
              <a:gd name="connsiteX2" fmla="*/ 3784277 w 4113216"/>
              <a:gd name="connsiteY2" fmla="*/ 1232426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093974 w 4093974"/>
              <a:gd name="connsiteY0" fmla="*/ 1660438 h 1660438"/>
              <a:gd name="connsiteX1" fmla="*/ 3930410 w 4093974"/>
              <a:gd name="connsiteY1" fmla="*/ 1490767 h 1660438"/>
              <a:gd name="connsiteX2" fmla="*/ 3784277 w 4093974"/>
              <a:gd name="connsiteY2" fmla="*/ 1232426 h 1660438"/>
              <a:gd name="connsiteX3" fmla="*/ 3632148 w 4093974"/>
              <a:gd name="connsiteY3" fmla="*/ 846716 h 1660438"/>
              <a:gd name="connsiteX4" fmla="*/ 3475017 w 4093974"/>
              <a:gd name="connsiteY4" fmla="*/ 387216 h 1660438"/>
              <a:gd name="connsiteX5" fmla="*/ 3285813 w 4093974"/>
              <a:gd name="connsiteY5" fmla="*/ 89395 h 1660438"/>
              <a:gd name="connsiteX6" fmla="*/ 2698719 w 4093974"/>
              <a:gd name="connsiteY6" fmla="*/ 109884 h 1660438"/>
              <a:gd name="connsiteX7" fmla="*/ 1781495 w 4093974"/>
              <a:gd name="connsiteY7" fmla="*/ 1003254 h 1660438"/>
              <a:gd name="connsiteX8" fmla="*/ 0 w 4093974"/>
              <a:gd name="connsiteY8" fmla="*/ 1635986 h 1660438"/>
              <a:gd name="connsiteX0" fmla="*/ 4093974 w 4093974"/>
              <a:gd name="connsiteY0" fmla="*/ 1660438 h 1660438"/>
              <a:gd name="connsiteX1" fmla="*/ 3930410 w 4093974"/>
              <a:gd name="connsiteY1" fmla="*/ 1490767 h 1660438"/>
              <a:gd name="connsiteX2" fmla="*/ 3784277 w 4093974"/>
              <a:gd name="connsiteY2" fmla="*/ 1232426 h 1660438"/>
              <a:gd name="connsiteX3" fmla="*/ 3632148 w 4093974"/>
              <a:gd name="connsiteY3" fmla="*/ 846716 h 1660438"/>
              <a:gd name="connsiteX4" fmla="*/ 3475017 w 4093974"/>
              <a:gd name="connsiteY4" fmla="*/ 387216 h 1660438"/>
              <a:gd name="connsiteX5" fmla="*/ 3285813 w 4093974"/>
              <a:gd name="connsiteY5" fmla="*/ 89395 h 1660438"/>
              <a:gd name="connsiteX6" fmla="*/ 2698719 w 4093974"/>
              <a:gd name="connsiteY6" fmla="*/ 109884 h 1660438"/>
              <a:gd name="connsiteX7" fmla="*/ 1781495 w 4093974"/>
              <a:gd name="connsiteY7" fmla="*/ 1003254 h 1660438"/>
              <a:gd name="connsiteX8" fmla="*/ 0 w 4093974"/>
              <a:gd name="connsiteY8" fmla="*/ 1635986 h 1660438"/>
              <a:gd name="connsiteX0" fmla="*/ 4348942 w 4348942"/>
              <a:gd name="connsiteY0" fmla="*/ 1660438 h 1660438"/>
              <a:gd name="connsiteX1" fmla="*/ 4185378 w 4348942"/>
              <a:gd name="connsiteY1" fmla="*/ 1490767 h 1660438"/>
              <a:gd name="connsiteX2" fmla="*/ 4039245 w 4348942"/>
              <a:gd name="connsiteY2" fmla="*/ 1232426 h 1660438"/>
              <a:gd name="connsiteX3" fmla="*/ 3887116 w 4348942"/>
              <a:gd name="connsiteY3" fmla="*/ 846716 h 1660438"/>
              <a:gd name="connsiteX4" fmla="*/ 3729985 w 4348942"/>
              <a:gd name="connsiteY4" fmla="*/ 387216 h 1660438"/>
              <a:gd name="connsiteX5" fmla="*/ 3540781 w 4348942"/>
              <a:gd name="connsiteY5" fmla="*/ 89395 h 1660438"/>
              <a:gd name="connsiteX6" fmla="*/ 2953687 w 4348942"/>
              <a:gd name="connsiteY6" fmla="*/ 109884 h 1660438"/>
              <a:gd name="connsiteX7" fmla="*/ 2036463 w 4348942"/>
              <a:gd name="connsiteY7" fmla="*/ 1003254 h 1660438"/>
              <a:gd name="connsiteX8" fmla="*/ 0 w 4348942"/>
              <a:gd name="connsiteY8" fmla="*/ 1647840 h 1660438"/>
              <a:gd name="connsiteX0" fmla="*/ 4348942 w 4348942"/>
              <a:gd name="connsiteY0" fmla="*/ 1659702 h 1659702"/>
              <a:gd name="connsiteX1" fmla="*/ 4185378 w 4348942"/>
              <a:gd name="connsiteY1" fmla="*/ 1490031 h 1659702"/>
              <a:gd name="connsiteX2" fmla="*/ 4039245 w 4348942"/>
              <a:gd name="connsiteY2" fmla="*/ 1231690 h 1659702"/>
              <a:gd name="connsiteX3" fmla="*/ 3887116 w 4348942"/>
              <a:gd name="connsiteY3" fmla="*/ 845980 h 1659702"/>
              <a:gd name="connsiteX4" fmla="*/ 3729985 w 4348942"/>
              <a:gd name="connsiteY4" fmla="*/ 386480 h 1659702"/>
              <a:gd name="connsiteX5" fmla="*/ 3540781 w 4348942"/>
              <a:gd name="connsiteY5" fmla="*/ 88659 h 1659702"/>
              <a:gd name="connsiteX6" fmla="*/ 2953687 w 4348942"/>
              <a:gd name="connsiteY6" fmla="*/ 109148 h 1659702"/>
              <a:gd name="connsiteX7" fmla="*/ 1940249 w 4348942"/>
              <a:gd name="connsiteY7" fmla="*/ 990664 h 1659702"/>
              <a:gd name="connsiteX8" fmla="*/ 0 w 4348942"/>
              <a:gd name="connsiteY8" fmla="*/ 1647104 h 1659702"/>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48942" h="1649037">
                <a:moveTo>
                  <a:pt x="4348942" y="1649037"/>
                </a:moveTo>
                <a:cubicBezTo>
                  <a:pt x="4261548" y="1564125"/>
                  <a:pt x="4320380" y="1623799"/>
                  <a:pt x="4185378" y="1479366"/>
                </a:cubicBezTo>
                <a:cubicBezTo>
                  <a:pt x="4059998" y="1279617"/>
                  <a:pt x="4088955" y="1328367"/>
                  <a:pt x="4039245" y="1221025"/>
                </a:cubicBezTo>
                <a:cubicBezTo>
                  <a:pt x="3989535" y="1113683"/>
                  <a:pt x="3976344" y="1082208"/>
                  <a:pt x="3887116" y="835315"/>
                </a:cubicBezTo>
                <a:cubicBezTo>
                  <a:pt x="3788268" y="513349"/>
                  <a:pt x="3787707" y="502035"/>
                  <a:pt x="3729985" y="375815"/>
                </a:cubicBezTo>
                <a:cubicBezTo>
                  <a:pt x="3672263" y="249595"/>
                  <a:pt x="3660542" y="191387"/>
                  <a:pt x="3540781" y="77994"/>
                </a:cubicBezTo>
                <a:cubicBezTo>
                  <a:pt x="3421020" y="-35399"/>
                  <a:pt x="3218839" y="-22217"/>
                  <a:pt x="2953687" y="98483"/>
                </a:cubicBezTo>
                <a:cubicBezTo>
                  <a:pt x="2688535" y="219183"/>
                  <a:pt x="2261751" y="566280"/>
                  <a:pt x="1949870" y="802193"/>
                </a:cubicBezTo>
                <a:cubicBezTo>
                  <a:pt x="993356" y="1437178"/>
                  <a:pt x="0" y="1636439"/>
                  <a:pt x="0" y="1636439"/>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82830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P spid="16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The Second Part of</a:t>
            </a:r>
            <a:br>
              <a:rPr lang="en-US" dirty="0"/>
            </a:br>
            <a:r>
              <a:rPr lang="en-US" dirty="0"/>
              <a:t>The Central Limit Theorem</a:t>
            </a:r>
          </a:p>
        </p:txBody>
      </p:sp>
      <p:sp>
        <p:nvSpPr>
          <p:cNvPr id="3" name="Content Placeholder 2"/>
          <p:cNvSpPr>
            <a:spLocks noGrp="1"/>
          </p:cNvSpPr>
          <p:nvPr>
            <p:ph idx="1"/>
          </p:nvPr>
        </p:nvSpPr>
        <p:spPr/>
        <p:txBody>
          <a:bodyPr/>
          <a:lstStyle/>
          <a:p>
            <a:r>
              <a:rPr lang="en-US" dirty="0"/>
              <a:t>As the sample size of the sampling distribution of the mean gets larger the </a:t>
            </a:r>
            <a:r>
              <a:rPr lang="en-US" i="1" dirty="0"/>
              <a:t>standard deviation </a:t>
            </a:r>
            <a:r>
              <a:rPr lang="en-US" dirty="0"/>
              <a:t>of the sampling distribution gets smaller</a:t>
            </a:r>
          </a:p>
          <a:p>
            <a:r>
              <a:rPr lang="en-US" dirty="0"/>
              <a:t>Standard deviation of the sampling distribution is call </a:t>
            </a:r>
            <a:r>
              <a:rPr lang="en-US" i="1" dirty="0"/>
              <a:t>standard error</a:t>
            </a:r>
          </a:p>
        </p:txBody>
      </p:sp>
    </p:spTree>
    <p:extLst>
      <p:ext uri="{BB962C8B-B14F-4D97-AF65-F5344CB8AC3E}">
        <p14:creationId xmlns:p14="http://schemas.microsoft.com/office/powerpoint/2010/main" val="688254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a:stCxn id="63" idx="4"/>
          </p:cNvCxnSpPr>
          <p:nvPr/>
        </p:nvCxnSpPr>
        <p:spPr>
          <a:xfrm flipH="1">
            <a:off x="3926202" y="2233458"/>
            <a:ext cx="1315" cy="2393221"/>
          </a:xfrm>
          <a:prstGeom prst="line">
            <a:avLst/>
          </a:prstGeom>
          <a:ln w="15875">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a:stCxn id="63" idx="5"/>
          </p:cNvCxnSpPr>
          <p:nvPr/>
        </p:nvCxnSpPr>
        <p:spPr>
          <a:xfrm>
            <a:off x="3291508" y="3912948"/>
            <a:ext cx="2245" cy="713731"/>
          </a:xfrm>
          <a:prstGeom prst="line">
            <a:avLst/>
          </a:prstGeom>
          <a:ln w="15875">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661302" y="4144537"/>
            <a:ext cx="0" cy="482142"/>
          </a:xfrm>
          <a:prstGeom prst="line">
            <a:avLst/>
          </a:prstGeom>
          <a:ln w="15875">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4558652" y="916878"/>
            <a:ext cx="0" cy="3709801"/>
          </a:xfrm>
          <a:prstGeom prst="line">
            <a:avLst/>
          </a:prstGeom>
          <a:ln w="15875">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a:stCxn id="63" idx="1"/>
          </p:cNvCxnSpPr>
          <p:nvPr/>
        </p:nvCxnSpPr>
        <p:spPr>
          <a:xfrm flipH="1">
            <a:off x="5823551" y="3912948"/>
            <a:ext cx="3725" cy="713731"/>
          </a:xfrm>
          <a:prstGeom prst="line">
            <a:avLst/>
          </a:prstGeom>
          <a:ln w="15875">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63" idx="2"/>
          </p:cNvCxnSpPr>
          <p:nvPr/>
        </p:nvCxnSpPr>
        <p:spPr>
          <a:xfrm>
            <a:off x="5181213" y="2228429"/>
            <a:ext cx="9890" cy="2398250"/>
          </a:xfrm>
          <a:prstGeom prst="line">
            <a:avLst/>
          </a:prstGeom>
          <a:ln w="15875">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6456002" y="4144537"/>
            <a:ext cx="0" cy="482723"/>
          </a:xfrm>
          <a:prstGeom prst="line">
            <a:avLst/>
          </a:prstGeom>
          <a:ln w="15875">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183757" y="4303855"/>
            <a:ext cx="6764584" cy="0"/>
          </a:xfrm>
          <a:prstGeom prst="line">
            <a:avLst/>
          </a:prstGeom>
          <a:ln w="12700">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545175" y="4612626"/>
            <a:ext cx="1924081" cy="261610"/>
          </a:xfrm>
          <a:prstGeom prst="rect">
            <a:avLst/>
          </a:prstGeom>
          <a:noFill/>
        </p:spPr>
        <p:txBody>
          <a:bodyPr wrap="square" rtlCol="0">
            <a:spAutoFit/>
          </a:bodyPr>
          <a:lstStyle/>
          <a:p>
            <a:r>
              <a:rPr lang="en-US" sz="1100" dirty="0"/>
              <a:t>Standard Deviations (</a:t>
            </a:r>
            <a:r>
              <a:rPr lang="en-US" sz="1100" i="1" dirty="0"/>
              <a:t>z </a:t>
            </a:r>
            <a:r>
              <a:rPr lang="en-US" sz="1100" dirty="0"/>
              <a:t>scores)</a:t>
            </a:r>
          </a:p>
        </p:txBody>
      </p:sp>
      <p:sp>
        <p:nvSpPr>
          <p:cNvPr id="18" name="TextBox 17"/>
          <p:cNvSpPr txBox="1"/>
          <p:nvPr/>
        </p:nvSpPr>
        <p:spPr>
          <a:xfrm>
            <a:off x="4443283" y="4612626"/>
            <a:ext cx="230738" cy="261610"/>
          </a:xfrm>
          <a:prstGeom prst="rect">
            <a:avLst/>
          </a:prstGeom>
          <a:noFill/>
        </p:spPr>
        <p:txBody>
          <a:bodyPr wrap="square" rtlCol="0">
            <a:spAutoFit/>
          </a:bodyPr>
          <a:lstStyle/>
          <a:p>
            <a:r>
              <a:rPr lang="en-US" sz="1100" dirty="0"/>
              <a:t>0</a:t>
            </a:r>
          </a:p>
        </p:txBody>
      </p:sp>
      <p:sp>
        <p:nvSpPr>
          <p:cNvPr id="19" name="TextBox 18"/>
          <p:cNvSpPr txBox="1"/>
          <p:nvPr/>
        </p:nvSpPr>
        <p:spPr>
          <a:xfrm>
            <a:off x="4989644" y="4612626"/>
            <a:ext cx="383138" cy="261610"/>
          </a:xfrm>
          <a:prstGeom prst="rect">
            <a:avLst/>
          </a:prstGeom>
          <a:noFill/>
        </p:spPr>
        <p:txBody>
          <a:bodyPr wrap="square" rtlCol="0">
            <a:spAutoFit/>
          </a:bodyPr>
          <a:lstStyle/>
          <a:p>
            <a:r>
              <a:rPr lang="en-US" sz="1100" dirty="0"/>
              <a:t>+1</a:t>
            </a:r>
          </a:p>
        </p:txBody>
      </p:sp>
      <p:sp>
        <p:nvSpPr>
          <p:cNvPr id="20" name="TextBox 19"/>
          <p:cNvSpPr txBox="1"/>
          <p:nvPr/>
        </p:nvSpPr>
        <p:spPr>
          <a:xfrm>
            <a:off x="5630129" y="4612626"/>
            <a:ext cx="457200" cy="261610"/>
          </a:xfrm>
          <a:prstGeom prst="rect">
            <a:avLst/>
          </a:prstGeom>
          <a:noFill/>
        </p:spPr>
        <p:txBody>
          <a:bodyPr wrap="square" rtlCol="0">
            <a:spAutoFit/>
          </a:bodyPr>
          <a:lstStyle/>
          <a:p>
            <a:r>
              <a:rPr lang="en-US" sz="1100" dirty="0"/>
              <a:t>+2</a:t>
            </a:r>
          </a:p>
        </p:txBody>
      </p:sp>
      <p:sp>
        <p:nvSpPr>
          <p:cNvPr id="21" name="TextBox 20"/>
          <p:cNvSpPr txBox="1"/>
          <p:nvPr/>
        </p:nvSpPr>
        <p:spPr>
          <a:xfrm>
            <a:off x="6266428" y="4612626"/>
            <a:ext cx="542696" cy="261610"/>
          </a:xfrm>
          <a:prstGeom prst="rect">
            <a:avLst/>
          </a:prstGeom>
          <a:noFill/>
        </p:spPr>
        <p:txBody>
          <a:bodyPr wrap="square" rtlCol="0">
            <a:spAutoFit/>
          </a:bodyPr>
          <a:lstStyle/>
          <a:p>
            <a:r>
              <a:rPr lang="en-US" sz="1100" dirty="0"/>
              <a:t>+3</a:t>
            </a:r>
          </a:p>
        </p:txBody>
      </p:sp>
      <p:sp>
        <p:nvSpPr>
          <p:cNvPr id="22" name="TextBox 21"/>
          <p:cNvSpPr txBox="1"/>
          <p:nvPr/>
        </p:nvSpPr>
        <p:spPr>
          <a:xfrm>
            <a:off x="3122344" y="4612626"/>
            <a:ext cx="435268" cy="261610"/>
          </a:xfrm>
          <a:prstGeom prst="rect">
            <a:avLst/>
          </a:prstGeom>
          <a:noFill/>
        </p:spPr>
        <p:txBody>
          <a:bodyPr wrap="square" rtlCol="0">
            <a:spAutoFit/>
          </a:bodyPr>
          <a:lstStyle/>
          <a:p>
            <a:r>
              <a:rPr lang="en-US" sz="1100" dirty="0"/>
              <a:t>-2</a:t>
            </a:r>
          </a:p>
        </p:txBody>
      </p:sp>
      <p:sp>
        <p:nvSpPr>
          <p:cNvPr id="23" name="TextBox 22"/>
          <p:cNvSpPr txBox="1"/>
          <p:nvPr/>
        </p:nvSpPr>
        <p:spPr>
          <a:xfrm>
            <a:off x="3752815" y="4612626"/>
            <a:ext cx="374184" cy="261610"/>
          </a:xfrm>
          <a:prstGeom prst="rect">
            <a:avLst/>
          </a:prstGeom>
          <a:noFill/>
        </p:spPr>
        <p:txBody>
          <a:bodyPr wrap="square" rtlCol="0">
            <a:spAutoFit/>
          </a:bodyPr>
          <a:lstStyle/>
          <a:p>
            <a:r>
              <a:rPr lang="en-US" sz="1100" dirty="0"/>
              <a:t>-1</a:t>
            </a:r>
          </a:p>
        </p:txBody>
      </p:sp>
      <p:sp>
        <p:nvSpPr>
          <p:cNvPr id="26" name="TextBox 25"/>
          <p:cNvSpPr txBox="1"/>
          <p:nvPr/>
        </p:nvSpPr>
        <p:spPr>
          <a:xfrm>
            <a:off x="2493228" y="4612626"/>
            <a:ext cx="435268" cy="261610"/>
          </a:xfrm>
          <a:prstGeom prst="rect">
            <a:avLst/>
          </a:prstGeom>
          <a:noFill/>
        </p:spPr>
        <p:txBody>
          <a:bodyPr wrap="square" rtlCol="0">
            <a:spAutoFit/>
          </a:bodyPr>
          <a:lstStyle/>
          <a:p>
            <a:r>
              <a:rPr lang="en-US" sz="1100" dirty="0"/>
              <a:t>-3</a:t>
            </a:r>
          </a:p>
        </p:txBody>
      </p:sp>
      <p:sp>
        <p:nvSpPr>
          <p:cNvPr id="27" name="TextBox 26"/>
          <p:cNvSpPr txBox="1"/>
          <p:nvPr/>
        </p:nvSpPr>
        <p:spPr>
          <a:xfrm>
            <a:off x="4590061" y="4013907"/>
            <a:ext cx="675265" cy="261610"/>
          </a:xfrm>
          <a:prstGeom prst="rect">
            <a:avLst/>
          </a:prstGeom>
          <a:noFill/>
        </p:spPr>
        <p:txBody>
          <a:bodyPr wrap="square" rtlCol="0">
            <a:spAutoFit/>
          </a:bodyPr>
          <a:lstStyle/>
          <a:p>
            <a:r>
              <a:rPr lang="en-US" sz="1100" dirty="0"/>
              <a:t>34.13%</a:t>
            </a:r>
          </a:p>
        </p:txBody>
      </p:sp>
      <p:sp>
        <p:nvSpPr>
          <p:cNvPr id="28" name="TextBox 27"/>
          <p:cNvSpPr txBox="1"/>
          <p:nvPr/>
        </p:nvSpPr>
        <p:spPr>
          <a:xfrm>
            <a:off x="3961586" y="4012068"/>
            <a:ext cx="675265" cy="261610"/>
          </a:xfrm>
          <a:prstGeom prst="rect">
            <a:avLst/>
          </a:prstGeom>
          <a:noFill/>
        </p:spPr>
        <p:txBody>
          <a:bodyPr wrap="square" rtlCol="0">
            <a:spAutoFit/>
          </a:bodyPr>
          <a:lstStyle/>
          <a:p>
            <a:r>
              <a:rPr lang="en-US" sz="1100" dirty="0"/>
              <a:t>34.13%</a:t>
            </a:r>
          </a:p>
        </p:txBody>
      </p:sp>
      <p:sp>
        <p:nvSpPr>
          <p:cNvPr id="29" name="TextBox 28"/>
          <p:cNvSpPr txBox="1"/>
          <p:nvPr/>
        </p:nvSpPr>
        <p:spPr>
          <a:xfrm>
            <a:off x="3308331" y="4010229"/>
            <a:ext cx="675265" cy="261610"/>
          </a:xfrm>
          <a:prstGeom prst="rect">
            <a:avLst/>
          </a:prstGeom>
          <a:noFill/>
        </p:spPr>
        <p:txBody>
          <a:bodyPr wrap="square" rtlCol="0">
            <a:spAutoFit/>
          </a:bodyPr>
          <a:lstStyle/>
          <a:p>
            <a:r>
              <a:rPr lang="en-US" sz="1100" dirty="0"/>
              <a:t>13.59%</a:t>
            </a:r>
          </a:p>
        </p:txBody>
      </p:sp>
      <p:sp>
        <p:nvSpPr>
          <p:cNvPr id="30" name="TextBox 29"/>
          <p:cNvSpPr txBox="1"/>
          <p:nvPr/>
        </p:nvSpPr>
        <p:spPr>
          <a:xfrm>
            <a:off x="5216433" y="4008390"/>
            <a:ext cx="675265" cy="261610"/>
          </a:xfrm>
          <a:prstGeom prst="rect">
            <a:avLst/>
          </a:prstGeom>
          <a:noFill/>
        </p:spPr>
        <p:txBody>
          <a:bodyPr wrap="square" rtlCol="0">
            <a:spAutoFit/>
          </a:bodyPr>
          <a:lstStyle/>
          <a:p>
            <a:r>
              <a:rPr lang="en-US" sz="1100" dirty="0"/>
              <a:t>13.59%</a:t>
            </a:r>
          </a:p>
        </p:txBody>
      </p:sp>
      <p:sp>
        <p:nvSpPr>
          <p:cNvPr id="31" name="TextBox 30"/>
          <p:cNvSpPr txBox="1"/>
          <p:nvPr/>
        </p:nvSpPr>
        <p:spPr>
          <a:xfrm>
            <a:off x="5780875" y="4005205"/>
            <a:ext cx="675265" cy="261610"/>
          </a:xfrm>
          <a:prstGeom prst="rect">
            <a:avLst/>
          </a:prstGeom>
          <a:noFill/>
        </p:spPr>
        <p:txBody>
          <a:bodyPr wrap="square" rtlCol="0">
            <a:spAutoFit/>
          </a:bodyPr>
          <a:lstStyle/>
          <a:p>
            <a:r>
              <a:rPr lang="en-US" sz="1100" dirty="0"/>
              <a:t>2.14%</a:t>
            </a:r>
          </a:p>
        </p:txBody>
      </p:sp>
      <p:sp>
        <p:nvSpPr>
          <p:cNvPr id="33" name="TextBox 32"/>
          <p:cNvSpPr txBox="1"/>
          <p:nvPr/>
        </p:nvSpPr>
        <p:spPr>
          <a:xfrm>
            <a:off x="2810533" y="4005205"/>
            <a:ext cx="675265" cy="261610"/>
          </a:xfrm>
          <a:prstGeom prst="rect">
            <a:avLst/>
          </a:prstGeom>
          <a:noFill/>
        </p:spPr>
        <p:txBody>
          <a:bodyPr wrap="square" rtlCol="0">
            <a:spAutoFit/>
          </a:bodyPr>
          <a:lstStyle/>
          <a:p>
            <a:r>
              <a:rPr lang="en-US" sz="1100" dirty="0"/>
              <a:t>2.14%</a:t>
            </a:r>
          </a:p>
        </p:txBody>
      </p:sp>
      <p:sp>
        <p:nvSpPr>
          <p:cNvPr id="34" name="TextBox 33"/>
          <p:cNvSpPr txBox="1"/>
          <p:nvPr/>
        </p:nvSpPr>
        <p:spPr>
          <a:xfrm>
            <a:off x="6589957" y="3867495"/>
            <a:ext cx="675265" cy="261610"/>
          </a:xfrm>
          <a:prstGeom prst="rect">
            <a:avLst/>
          </a:prstGeom>
          <a:noFill/>
        </p:spPr>
        <p:txBody>
          <a:bodyPr wrap="square" rtlCol="0">
            <a:spAutoFit/>
          </a:bodyPr>
          <a:lstStyle/>
          <a:p>
            <a:r>
              <a:rPr lang="en-US" sz="1100" dirty="0"/>
              <a:t>0.13%</a:t>
            </a:r>
          </a:p>
        </p:txBody>
      </p:sp>
      <p:sp>
        <p:nvSpPr>
          <p:cNvPr id="35" name="TextBox 34"/>
          <p:cNvSpPr txBox="1"/>
          <p:nvPr/>
        </p:nvSpPr>
        <p:spPr>
          <a:xfrm>
            <a:off x="1986037" y="3867495"/>
            <a:ext cx="675265" cy="261610"/>
          </a:xfrm>
          <a:prstGeom prst="rect">
            <a:avLst/>
          </a:prstGeom>
          <a:noFill/>
        </p:spPr>
        <p:txBody>
          <a:bodyPr wrap="square" rtlCol="0">
            <a:spAutoFit/>
          </a:bodyPr>
          <a:lstStyle/>
          <a:p>
            <a:r>
              <a:rPr lang="en-US" sz="1100" dirty="0"/>
              <a:t>0.13%</a:t>
            </a:r>
          </a:p>
        </p:txBody>
      </p:sp>
      <p:cxnSp>
        <p:nvCxnSpPr>
          <p:cNvPr id="4" name="Straight Arrow Connector 3"/>
          <p:cNvCxnSpPr/>
          <p:nvPr/>
        </p:nvCxnSpPr>
        <p:spPr>
          <a:xfrm>
            <a:off x="2155903" y="4098130"/>
            <a:ext cx="427463" cy="131922"/>
          </a:xfrm>
          <a:prstGeom prst="straightConnector1">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flipH="1">
            <a:off x="6529659" y="4098130"/>
            <a:ext cx="401030" cy="131922"/>
          </a:xfrm>
          <a:prstGeom prst="straightConnector1">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545176" y="5325326"/>
            <a:ext cx="1505414" cy="261610"/>
          </a:xfrm>
          <a:prstGeom prst="rect">
            <a:avLst/>
          </a:prstGeom>
          <a:noFill/>
        </p:spPr>
        <p:txBody>
          <a:bodyPr wrap="square" rtlCol="0">
            <a:spAutoFit/>
          </a:bodyPr>
          <a:lstStyle/>
          <a:p>
            <a:r>
              <a:rPr lang="en-US" sz="1100" dirty="0"/>
              <a:t>Percentile Equivalents</a:t>
            </a:r>
          </a:p>
        </p:txBody>
      </p:sp>
      <p:cxnSp>
        <p:nvCxnSpPr>
          <p:cNvPr id="39" name="Straight Connector 38"/>
          <p:cNvCxnSpPr/>
          <p:nvPr/>
        </p:nvCxnSpPr>
        <p:spPr>
          <a:xfrm>
            <a:off x="2242635" y="5459858"/>
            <a:ext cx="4688054"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4557694" y="5325326"/>
            <a:ext cx="0" cy="213107"/>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3118908" y="5325326"/>
            <a:ext cx="0" cy="213107"/>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3407598" y="5325326"/>
            <a:ext cx="0" cy="213107"/>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3671510" y="5325326"/>
            <a:ext cx="0" cy="213107"/>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5473052" y="5325326"/>
            <a:ext cx="0" cy="213107"/>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3995028" y="5325326"/>
            <a:ext cx="0" cy="213107"/>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5107539" y="5325326"/>
            <a:ext cx="0" cy="213107"/>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4268721" y="5325326"/>
            <a:ext cx="0" cy="213107"/>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5744680" y="5325326"/>
            <a:ext cx="0" cy="213107"/>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6041764" y="5325326"/>
            <a:ext cx="0" cy="213107"/>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4878321" y="5325326"/>
            <a:ext cx="0" cy="213107"/>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4424698" y="5325326"/>
            <a:ext cx="0" cy="213107"/>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4704039" y="5325326"/>
            <a:ext cx="0" cy="213107"/>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2973945" y="5477371"/>
            <a:ext cx="334248" cy="261610"/>
          </a:xfrm>
          <a:prstGeom prst="rect">
            <a:avLst/>
          </a:prstGeom>
          <a:noFill/>
        </p:spPr>
        <p:txBody>
          <a:bodyPr wrap="square" rtlCol="0">
            <a:spAutoFit/>
          </a:bodyPr>
          <a:lstStyle/>
          <a:p>
            <a:r>
              <a:rPr lang="en-US" sz="1100" dirty="0"/>
              <a:t>1</a:t>
            </a:r>
          </a:p>
        </p:txBody>
      </p:sp>
      <p:sp>
        <p:nvSpPr>
          <p:cNvPr id="55" name="TextBox 54"/>
          <p:cNvSpPr txBox="1"/>
          <p:nvPr/>
        </p:nvSpPr>
        <p:spPr>
          <a:xfrm>
            <a:off x="3277063" y="5477371"/>
            <a:ext cx="334248" cy="261610"/>
          </a:xfrm>
          <a:prstGeom prst="rect">
            <a:avLst/>
          </a:prstGeom>
          <a:noFill/>
        </p:spPr>
        <p:txBody>
          <a:bodyPr wrap="square" rtlCol="0">
            <a:spAutoFit/>
          </a:bodyPr>
          <a:lstStyle/>
          <a:p>
            <a:r>
              <a:rPr lang="en-US" sz="1100" dirty="0"/>
              <a:t>5</a:t>
            </a:r>
          </a:p>
        </p:txBody>
      </p:sp>
      <p:sp>
        <p:nvSpPr>
          <p:cNvPr id="56" name="TextBox 55"/>
          <p:cNvSpPr txBox="1"/>
          <p:nvPr/>
        </p:nvSpPr>
        <p:spPr>
          <a:xfrm>
            <a:off x="3512036" y="5477371"/>
            <a:ext cx="334248" cy="261610"/>
          </a:xfrm>
          <a:prstGeom prst="rect">
            <a:avLst/>
          </a:prstGeom>
          <a:noFill/>
        </p:spPr>
        <p:txBody>
          <a:bodyPr wrap="square" rtlCol="0">
            <a:spAutoFit/>
          </a:bodyPr>
          <a:lstStyle/>
          <a:p>
            <a:r>
              <a:rPr lang="en-US" sz="1100" dirty="0"/>
              <a:t>10</a:t>
            </a:r>
          </a:p>
        </p:txBody>
      </p:sp>
      <p:sp>
        <p:nvSpPr>
          <p:cNvPr id="57" name="TextBox 56"/>
          <p:cNvSpPr txBox="1"/>
          <p:nvPr/>
        </p:nvSpPr>
        <p:spPr>
          <a:xfrm>
            <a:off x="3827544" y="5477371"/>
            <a:ext cx="334248" cy="261610"/>
          </a:xfrm>
          <a:prstGeom prst="rect">
            <a:avLst/>
          </a:prstGeom>
          <a:noFill/>
        </p:spPr>
        <p:txBody>
          <a:bodyPr wrap="square" rtlCol="0">
            <a:spAutoFit/>
          </a:bodyPr>
          <a:lstStyle/>
          <a:p>
            <a:r>
              <a:rPr lang="en-US" sz="1100" dirty="0"/>
              <a:t>20</a:t>
            </a:r>
          </a:p>
        </p:txBody>
      </p:sp>
      <p:sp>
        <p:nvSpPr>
          <p:cNvPr id="58" name="TextBox 57"/>
          <p:cNvSpPr txBox="1"/>
          <p:nvPr/>
        </p:nvSpPr>
        <p:spPr>
          <a:xfrm>
            <a:off x="4254562" y="5477371"/>
            <a:ext cx="334248" cy="261610"/>
          </a:xfrm>
          <a:prstGeom prst="rect">
            <a:avLst/>
          </a:prstGeom>
          <a:noFill/>
        </p:spPr>
        <p:txBody>
          <a:bodyPr wrap="square" rtlCol="0">
            <a:spAutoFit/>
          </a:bodyPr>
          <a:lstStyle/>
          <a:p>
            <a:r>
              <a:rPr lang="en-US" sz="1100" dirty="0"/>
              <a:t>40</a:t>
            </a:r>
          </a:p>
        </p:txBody>
      </p:sp>
      <p:sp>
        <p:nvSpPr>
          <p:cNvPr id="59" name="TextBox 58"/>
          <p:cNvSpPr txBox="1"/>
          <p:nvPr/>
        </p:nvSpPr>
        <p:spPr>
          <a:xfrm>
            <a:off x="4390415" y="5582686"/>
            <a:ext cx="334248" cy="261610"/>
          </a:xfrm>
          <a:prstGeom prst="rect">
            <a:avLst/>
          </a:prstGeom>
          <a:noFill/>
        </p:spPr>
        <p:txBody>
          <a:bodyPr wrap="square" rtlCol="0">
            <a:spAutoFit/>
          </a:bodyPr>
          <a:lstStyle/>
          <a:p>
            <a:r>
              <a:rPr lang="en-US" sz="1100" dirty="0"/>
              <a:t>50</a:t>
            </a:r>
          </a:p>
        </p:txBody>
      </p:sp>
      <p:sp>
        <p:nvSpPr>
          <p:cNvPr id="60" name="TextBox 59"/>
          <p:cNvSpPr txBox="1"/>
          <p:nvPr/>
        </p:nvSpPr>
        <p:spPr>
          <a:xfrm>
            <a:off x="4544853" y="5477371"/>
            <a:ext cx="334248" cy="261610"/>
          </a:xfrm>
          <a:prstGeom prst="rect">
            <a:avLst/>
          </a:prstGeom>
          <a:noFill/>
        </p:spPr>
        <p:txBody>
          <a:bodyPr wrap="square" rtlCol="0">
            <a:spAutoFit/>
          </a:bodyPr>
          <a:lstStyle/>
          <a:p>
            <a:r>
              <a:rPr lang="en-US" sz="1100" dirty="0"/>
              <a:t>60</a:t>
            </a:r>
          </a:p>
        </p:txBody>
      </p:sp>
      <p:sp>
        <p:nvSpPr>
          <p:cNvPr id="61" name="TextBox 60"/>
          <p:cNvSpPr txBox="1"/>
          <p:nvPr/>
        </p:nvSpPr>
        <p:spPr>
          <a:xfrm>
            <a:off x="4704996" y="5582686"/>
            <a:ext cx="334248" cy="261610"/>
          </a:xfrm>
          <a:prstGeom prst="rect">
            <a:avLst/>
          </a:prstGeom>
          <a:noFill/>
        </p:spPr>
        <p:txBody>
          <a:bodyPr wrap="square" rtlCol="0">
            <a:spAutoFit/>
          </a:bodyPr>
          <a:lstStyle/>
          <a:p>
            <a:r>
              <a:rPr lang="en-US" sz="1100" dirty="0"/>
              <a:t>70</a:t>
            </a:r>
          </a:p>
        </p:txBody>
      </p:sp>
      <p:sp>
        <p:nvSpPr>
          <p:cNvPr id="62" name="TextBox 61"/>
          <p:cNvSpPr txBox="1"/>
          <p:nvPr/>
        </p:nvSpPr>
        <p:spPr>
          <a:xfrm>
            <a:off x="4942387" y="5477371"/>
            <a:ext cx="334248" cy="261610"/>
          </a:xfrm>
          <a:prstGeom prst="rect">
            <a:avLst/>
          </a:prstGeom>
          <a:noFill/>
        </p:spPr>
        <p:txBody>
          <a:bodyPr wrap="square" rtlCol="0">
            <a:spAutoFit/>
          </a:bodyPr>
          <a:lstStyle/>
          <a:p>
            <a:r>
              <a:rPr lang="en-US" sz="1100" dirty="0"/>
              <a:t>80</a:t>
            </a:r>
          </a:p>
        </p:txBody>
      </p:sp>
      <p:sp>
        <p:nvSpPr>
          <p:cNvPr id="64" name="TextBox 63"/>
          <p:cNvSpPr txBox="1"/>
          <p:nvPr/>
        </p:nvSpPr>
        <p:spPr>
          <a:xfrm>
            <a:off x="5302076" y="5477371"/>
            <a:ext cx="334248" cy="261610"/>
          </a:xfrm>
          <a:prstGeom prst="rect">
            <a:avLst/>
          </a:prstGeom>
          <a:noFill/>
        </p:spPr>
        <p:txBody>
          <a:bodyPr wrap="square" rtlCol="0">
            <a:spAutoFit/>
          </a:bodyPr>
          <a:lstStyle/>
          <a:p>
            <a:r>
              <a:rPr lang="en-US" sz="1100" dirty="0"/>
              <a:t>90</a:t>
            </a:r>
          </a:p>
        </p:txBody>
      </p:sp>
      <p:sp>
        <p:nvSpPr>
          <p:cNvPr id="65" name="TextBox 64"/>
          <p:cNvSpPr txBox="1"/>
          <p:nvPr/>
        </p:nvSpPr>
        <p:spPr>
          <a:xfrm>
            <a:off x="5582230" y="5477371"/>
            <a:ext cx="334248" cy="261610"/>
          </a:xfrm>
          <a:prstGeom prst="rect">
            <a:avLst/>
          </a:prstGeom>
          <a:noFill/>
        </p:spPr>
        <p:txBody>
          <a:bodyPr wrap="square" rtlCol="0">
            <a:spAutoFit/>
          </a:bodyPr>
          <a:lstStyle/>
          <a:p>
            <a:r>
              <a:rPr lang="en-US" sz="1100" dirty="0"/>
              <a:t>95</a:t>
            </a:r>
          </a:p>
        </p:txBody>
      </p:sp>
      <p:sp>
        <p:nvSpPr>
          <p:cNvPr id="66" name="TextBox 65"/>
          <p:cNvSpPr txBox="1"/>
          <p:nvPr/>
        </p:nvSpPr>
        <p:spPr>
          <a:xfrm>
            <a:off x="5873113" y="5477371"/>
            <a:ext cx="334248" cy="261610"/>
          </a:xfrm>
          <a:prstGeom prst="rect">
            <a:avLst/>
          </a:prstGeom>
          <a:noFill/>
        </p:spPr>
        <p:txBody>
          <a:bodyPr wrap="square" rtlCol="0">
            <a:spAutoFit/>
          </a:bodyPr>
          <a:lstStyle/>
          <a:p>
            <a:r>
              <a:rPr lang="en-US" sz="1100" dirty="0"/>
              <a:t>99</a:t>
            </a:r>
          </a:p>
        </p:txBody>
      </p:sp>
      <p:sp>
        <p:nvSpPr>
          <p:cNvPr id="67" name="TextBox 66"/>
          <p:cNvSpPr txBox="1"/>
          <p:nvPr/>
        </p:nvSpPr>
        <p:spPr>
          <a:xfrm>
            <a:off x="4104396" y="5582686"/>
            <a:ext cx="334248" cy="261610"/>
          </a:xfrm>
          <a:prstGeom prst="rect">
            <a:avLst/>
          </a:prstGeom>
          <a:noFill/>
        </p:spPr>
        <p:txBody>
          <a:bodyPr wrap="square" rtlCol="0">
            <a:spAutoFit/>
          </a:bodyPr>
          <a:lstStyle/>
          <a:p>
            <a:r>
              <a:rPr lang="en-US" sz="1100" dirty="0"/>
              <a:t>30</a:t>
            </a:r>
          </a:p>
        </p:txBody>
      </p:sp>
      <p:sp>
        <p:nvSpPr>
          <p:cNvPr id="68" name="TextBox 67"/>
          <p:cNvSpPr txBox="1"/>
          <p:nvPr/>
        </p:nvSpPr>
        <p:spPr>
          <a:xfrm>
            <a:off x="545176" y="4944684"/>
            <a:ext cx="1924081" cy="261610"/>
          </a:xfrm>
          <a:prstGeom prst="rect">
            <a:avLst/>
          </a:prstGeom>
          <a:noFill/>
        </p:spPr>
        <p:txBody>
          <a:bodyPr wrap="square" rtlCol="0">
            <a:spAutoFit/>
          </a:bodyPr>
          <a:lstStyle/>
          <a:p>
            <a:r>
              <a:rPr lang="en-US" sz="1100" dirty="0"/>
              <a:t>Cumulative Percentages</a:t>
            </a:r>
          </a:p>
        </p:txBody>
      </p:sp>
      <p:sp>
        <p:nvSpPr>
          <p:cNvPr id="69" name="TextBox 68"/>
          <p:cNvSpPr txBox="1"/>
          <p:nvPr/>
        </p:nvSpPr>
        <p:spPr>
          <a:xfrm>
            <a:off x="4328464" y="4942074"/>
            <a:ext cx="551974" cy="261610"/>
          </a:xfrm>
          <a:prstGeom prst="rect">
            <a:avLst/>
          </a:prstGeom>
          <a:noFill/>
        </p:spPr>
        <p:txBody>
          <a:bodyPr wrap="square" rtlCol="0">
            <a:spAutoFit/>
          </a:bodyPr>
          <a:lstStyle/>
          <a:p>
            <a:r>
              <a:rPr lang="en-US" sz="1100" dirty="0"/>
              <a:t>50.0%</a:t>
            </a:r>
          </a:p>
        </p:txBody>
      </p:sp>
      <p:sp>
        <p:nvSpPr>
          <p:cNvPr id="70" name="TextBox 69"/>
          <p:cNvSpPr txBox="1"/>
          <p:nvPr/>
        </p:nvSpPr>
        <p:spPr>
          <a:xfrm>
            <a:off x="4956193" y="4942074"/>
            <a:ext cx="636765" cy="261610"/>
          </a:xfrm>
          <a:prstGeom prst="rect">
            <a:avLst/>
          </a:prstGeom>
          <a:noFill/>
        </p:spPr>
        <p:txBody>
          <a:bodyPr wrap="square" rtlCol="0">
            <a:spAutoFit/>
          </a:bodyPr>
          <a:lstStyle/>
          <a:p>
            <a:r>
              <a:rPr lang="en-US" sz="1100" dirty="0"/>
              <a:t>84.1%</a:t>
            </a:r>
          </a:p>
        </p:txBody>
      </p:sp>
      <p:sp>
        <p:nvSpPr>
          <p:cNvPr id="71" name="TextBox 70"/>
          <p:cNvSpPr txBox="1"/>
          <p:nvPr/>
        </p:nvSpPr>
        <p:spPr>
          <a:xfrm>
            <a:off x="5596679" y="4942074"/>
            <a:ext cx="613994" cy="261610"/>
          </a:xfrm>
          <a:prstGeom prst="rect">
            <a:avLst/>
          </a:prstGeom>
          <a:noFill/>
        </p:spPr>
        <p:txBody>
          <a:bodyPr wrap="square" rtlCol="0">
            <a:spAutoFit/>
          </a:bodyPr>
          <a:lstStyle/>
          <a:p>
            <a:r>
              <a:rPr lang="en-US" sz="1100" dirty="0"/>
              <a:t>97.7%</a:t>
            </a:r>
          </a:p>
        </p:txBody>
      </p:sp>
      <p:sp>
        <p:nvSpPr>
          <p:cNvPr id="72" name="TextBox 71"/>
          <p:cNvSpPr txBox="1"/>
          <p:nvPr/>
        </p:nvSpPr>
        <p:spPr>
          <a:xfrm>
            <a:off x="6220588" y="4942074"/>
            <a:ext cx="542696" cy="261610"/>
          </a:xfrm>
          <a:prstGeom prst="rect">
            <a:avLst/>
          </a:prstGeom>
          <a:noFill/>
        </p:spPr>
        <p:txBody>
          <a:bodyPr wrap="square" rtlCol="0">
            <a:spAutoFit/>
          </a:bodyPr>
          <a:lstStyle/>
          <a:p>
            <a:r>
              <a:rPr lang="en-US" sz="1100" dirty="0"/>
              <a:t>99.9%</a:t>
            </a:r>
          </a:p>
        </p:txBody>
      </p:sp>
      <p:sp>
        <p:nvSpPr>
          <p:cNvPr id="73" name="TextBox 72"/>
          <p:cNvSpPr txBox="1"/>
          <p:nvPr/>
        </p:nvSpPr>
        <p:spPr>
          <a:xfrm>
            <a:off x="3107479" y="4942074"/>
            <a:ext cx="608166" cy="261610"/>
          </a:xfrm>
          <a:prstGeom prst="rect">
            <a:avLst/>
          </a:prstGeom>
          <a:noFill/>
        </p:spPr>
        <p:txBody>
          <a:bodyPr wrap="square" rtlCol="0">
            <a:spAutoFit/>
          </a:bodyPr>
          <a:lstStyle/>
          <a:p>
            <a:r>
              <a:rPr lang="en-US" sz="1100" dirty="0"/>
              <a:t>2.3%</a:t>
            </a:r>
          </a:p>
        </p:txBody>
      </p:sp>
      <p:sp>
        <p:nvSpPr>
          <p:cNvPr id="74" name="TextBox 73"/>
          <p:cNvSpPr txBox="1"/>
          <p:nvPr/>
        </p:nvSpPr>
        <p:spPr>
          <a:xfrm>
            <a:off x="3669804" y="4942074"/>
            <a:ext cx="640075" cy="261610"/>
          </a:xfrm>
          <a:prstGeom prst="rect">
            <a:avLst/>
          </a:prstGeom>
          <a:noFill/>
        </p:spPr>
        <p:txBody>
          <a:bodyPr wrap="square" rtlCol="0">
            <a:spAutoFit/>
          </a:bodyPr>
          <a:lstStyle/>
          <a:p>
            <a:r>
              <a:rPr lang="en-US" sz="1100" dirty="0"/>
              <a:t>15.9%</a:t>
            </a:r>
          </a:p>
        </p:txBody>
      </p:sp>
      <p:sp>
        <p:nvSpPr>
          <p:cNvPr id="75" name="TextBox 74"/>
          <p:cNvSpPr txBox="1"/>
          <p:nvPr/>
        </p:nvSpPr>
        <p:spPr>
          <a:xfrm>
            <a:off x="2443667" y="4942074"/>
            <a:ext cx="530277" cy="261610"/>
          </a:xfrm>
          <a:prstGeom prst="rect">
            <a:avLst/>
          </a:prstGeom>
          <a:noFill/>
        </p:spPr>
        <p:txBody>
          <a:bodyPr wrap="square" rtlCol="0">
            <a:spAutoFit/>
          </a:bodyPr>
          <a:lstStyle/>
          <a:p>
            <a:r>
              <a:rPr lang="en-US" sz="1100" dirty="0"/>
              <a:t>.01%</a:t>
            </a:r>
          </a:p>
        </p:txBody>
      </p:sp>
      <p:sp>
        <p:nvSpPr>
          <p:cNvPr id="63" name="Freeform 62"/>
          <p:cNvSpPr/>
          <p:nvPr/>
        </p:nvSpPr>
        <p:spPr>
          <a:xfrm>
            <a:off x="1369051" y="1464108"/>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noFill/>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6" name="TextBox 75"/>
          <p:cNvSpPr txBox="1"/>
          <p:nvPr/>
        </p:nvSpPr>
        <p:spPr>
          <a:xfrm>
            <a:off x="545175" y="5979531"/>
            <a:ext cx="1505414" cy="261610"/>
          </a:xfrm>
          <a:prstGeom prst="rect">
            <a:avLst/>
          </a:prstGeom>
          <a:noFill/>
        </p:spPr>
        <p:txBody>
          <a:bodyPr wrap="square" rtlCol="0">
            <a:spAutoFit/>
          </a:bodyPr>
          <a:lstStyle/>
          <a:p>
            <a:r>
              <a:rPr lang="en-US" sz="1100" dirty="0"/>
              <a:t>IQ Scores</a:t>
            </a:r>
          </a:p>
        </p:txBody>
      </p:sp>
      <p:sp>
        <p:nvSpPr>
          <p:cNvPr id="77" name="TextBox 76"/>
          <p:cNvSpPr txBox="1"/>
          <p:nvPr/>
        </p:nvSpPr>
        <p:spPr>
          <a:xfrm>
            <a:off x="4338776" y="5979531"/>
            <a:ext cx="459009" cy="261610"/>
          </a:xfrm>
          <a:prstGeom prst="rect">
            <a:avLst/>
          </a:prstGeom>
          <a:noFill/>
        </p:spPr>
        <p:txBody>
          <a:bodyPr wrap="square" rtlCol="0">
            <a:spAutoFit/>
          </a:bodyPr>
          <a:lstStyle/>
          <a:p>
            <a:r>
              <a:rPr lang="en-US" sz="1100" dirty="0"/>
              <a:t>100</a:t>
            </a:r>
          </a:p>
        </p:txBody>
      </p:sp>
      <p:sp>
        <p:nvSpPr>
          <p:cNvPr id="78" name="TextBox 77"/>
          <p:cNvSpPr txBox="1"/>
          <p:nvPr/>
        </p:nvSpPr>
        <p:spPr>
          <a:xfrm>
            <a:off x="4965672" y="5979531"/>
            <a:ext cx="507379" cy="261610"/>
          </a:xfrm>
          <a:prstGeom prst="rect">
            <a:avLst/>
          </a:prstGeom>
          <a:noFill/>
        </p:spPr>
        <p:txBody>
          <a:bodyPr wrap="square" rtlCol="0">
            <a:spAutoFit/>
          </a:bodyPr>
          <a:lstStyle/>
          <a:p>
            <a:r>
              <a:rPr lang="en-US" sz="1100" dirty="0"/>
              <a:t>115</a:t>
            </a:r>
          </a:p>
        </p:txBody>
      </p:sp>
      <p:sp>
        <p:nvSpPr>
          <p:cNvPr id="79" name="TextBox 78"/>
          <p:cNvSpPr txBox="1"/>
          <p:nvPr/>
        </p:nvSpPr>
        <p:spPr>
          <a:xfrm>
            <a:off x="5606158" y="5979531"/>
            <a:ext cx="457200" cy="261610"/>
          </a:xfrm>
          <a:prstGeom prst="rect">
            <a:avLst/>
          </a:prstGeom>
          <a:noFill/>
        </p:spPr>
        <p:txBody>
          <a:bodyPr wrap="square" rtlCol="0">
            <a:spAutoFit/>
          </a:bodyPr>
          <a:lstStyle/>
          <a:p>
            <a:r>
              <a:rPr lang="en-US" sz="1100" dirty="0"/>
              <a:t>130</a:t>
            </a:r>
          </a:p>
        </p:txBody>
      </p:sp>
      <p:sp>
        <p:nvSpPr>
          <p:cNvPr id="80" name="TextBox 79"/>
          <p:cNvSpPr txBox="1"/>
          <p:nvPr/>
        </p:nvSpPr>
        <p:spPr>
          <a:xfrm>
            <a:off x="6267237" y="5979531"/>
            <a:ext cx="542696" cy="261610"/>
          </a:xfrm>
          <a:prstGeom prst="rect">
            <a:avLst/>
          </a:prstGeom>
          <a:noFill/>
        </p:spPr>
        <p:txBody>
          <a:bodyPr wrap="square" rtlCol="0">
            <a:spAutoFit/>
          </a:bodyPr>
          <a:lstStyle/>
          <a:p>
            <a:r>
              <a:rPr lang="en-US" sz="1100" dirty="0"/>
              <a:t>145</a:t>
            </a:r>
          </a:p>
        </p:txBody>
      </p:sp>
      <p:sp>
        <p:nvSpPr>
          <p:cNvPr id="81" name="TextBox 80"/>
          <p:cNvSpPr txBox="1"/>
          <p:nvPr/>
        </p:nvSpPr>
        <p:spPr>
          <a:xfrm>
            <a:off x="3098373" y="5979531"/>
            <a:ext cx="435268" cy="261610"/>
          </a:xfrm>
          <a:prstGeom prst="rect">
            <a:avLst/>
          </a:prstGeom>
          <a:noFill/>
        </p:spPr>
        <p:txBody>
          <a:bodyPr wrap="square" rtlCol="0">
            <a:spAutoFit/>
          </a:bodyPr>
          <a:lstStyle/>
          <a:p>
            <a:r>
              <a:rPr lang="en-US" sz="1100" dirty="0"/>
              <a:t>70</a:t>
            </a:r>
          </a:p>
        </p:txBody>
      </p:sp>
      <p:sp>
        <p:nvSpPr>
          <p:cNvPr id="82" name="TextBox 81"/>
          <p:cNvSpPr txBox="1"/>
          <p:nvPr/>
        </p:nvSpPr>
        <p:spPr>
          <a:xfrm>
            <a:off x="3735039" y="5979531"/>
            <a:ext cx="374184" cy="261610"/>
          </a:xfrm>
          <a:prstGeom prst="rect">
            <a:avLst/>
          </a:prstGeom>
          <a:noFill/>
        </p:spPr>
        <p:txBody>
          <a:bodyPr wrap="square" rtlCol="0">
            <a:spAutoFit/>
          </a:bodyPr>
          <a:lstStyle/>
          <a:p>
            <a:r>
              <a:rPr lang="en-US" sz="1100" dirty="0"/>
              <a:t>85</a:t>
            </a:r>
          </a:p>
        </p:txBody>
      </p:sp>
      <p:sp>
        <p:nvSpPr>
          <p:cNvPr id="83" name="TextBox 82"/>
          <p:cNvSpPr txBox="1"/>
          <p:nvPr/>
        </p:nvSpPr>
        <p:spPr>
          <a:xfrm>
            <a:off x="2481647" y="5979531"/>
            <a:ext cx="435268" cy="261610"/>
          </a:xfrm>
          <a:prstGeom prst="rect">
            <a:avLst/>
          </a:prstGeom>
          <a:noFill/>
        </p:spPr>
        <p:txBody>
          <a:bodyPr wrap="square" rtlCol="0">
            <a:spAutoFit/>
          </a:bodyPr>
          <a:lstStyle/>
          <a:p>
            <a:r>
              <a:rPr lang="en-US" sz="1100" dirty="0"/>
              <a:t>55</a:t>
            </a:r>
          </a:p>
        </p:txBody>
      </p:sp>
      <p:sp>
        <p:nvSpPr>
          <p:cNvPr id="84" name="TextBox 83"/>
          <p:cNvSpPr txBox="1"/>
          <p:nvPr/>
        </p:nvSpPr>
        <p:spPr>
          <a:xfrm>
            <a:off x="545173" y="6388409"/>
            <a:ext cx="1697461" cy="261610"/>
          </a:xfrm>
          <a:prstGeom prst="rect">
            <a:avLst/>
          </a:prstGeom>
          <a:noFill/>
        </p:spPr>
        <p:txBody>
          <a:bodyPr wrap="square" rtlCol="0">
            <a:spAutoFit/>
          </a:bodyPr>
          <a:lstStyle/>
          <a:p>
            <a:r>
              <a:rPr lang="en-US" sz="1100" dirty="0"/>
              <a:t>SAT Scores (</a:t>
            </a:r>
            <a:r>
              <a:rPr lang="en-US" sz="1100" i="1" dirty="0" err="1"/>
              <a:t>sd</a:t>
            </a:r>
            <a:r>
              <a:rPr lang="en-US" sz="1100" i="1" dirty="0"/>
              <a:t> </a:t>
            </a:r>
            <a:r>
              <a:rPr lang="en-US" sz="1100" dirty="0"/>
              <a:t>209)</a:t>
            </a:r>
          </a:p>
        </p:txBody>
      </p:sp>
      <p:sp>
        <p:nvSpPr>
          <p:cNvPr id="85" name="TextBox 84"/>
          <p:cNvSpPr txBox="1"/>
          <p:nvPr/>
        </p:nvSpPr>
        <p:spPr>
          <a:xfrm>
            <a:off x="4326385" y="6388409"/>
            <a:ext cx="541663" cy="261610"/>
          </a:xfrm>
          <a:prstGeom prst="rect">
            <a:avLst/>
          </a:prstGeom>
          <a:noFill/>
        </p:spPr>
        <p:txBody>
          <a:bodyPr wrap="square" rtlCol="0">
            <a:spAutoFit/>
          </a:bodyPr>
          <a:lstStyle/>
          <a:p>
            <a:r>
              <a:rPr lang="en-US" sz="1100" dirty="0"/>
              <a:t>1026</a:t>
            </a:r>
          </a:p>
        </p:txBody>
      </p:sp>
      <p:sp>
        <p:nvSpPr>
          <p:cNvPr id="86" name="TextBox 85"/>
          <p:cNvSpPr txBox="1"/>
          <p:nvPr/>
        </p:nvSpPr>
        <p:spPr>
          <a:xfrm>
            <a:off x="4965671" y="6388409"/>
            <a:ext cx="507379" cy="261610"/>
          </a:xfrm>
          <a:prstGeom prst="rect">
            <a:avLst/>
          </a:prstGeom>
          <a:noFill/>
        </p:spPr>
        <p:txBody>
          <a:bodyPr wrap="square" rtlCol="0">
            <a:spAutoFit/>
          </a:bodyPr>
          <a:lstStyle/>
          <a:p>
            <a:r>
              <a:rPr lang="en-US" sz="1100" dirty="0"/>
              <a:t>1235</a:t>
            </a:r>
          </a:p>
        </p:txBody>
      </p:sp>
      <p:sp>
        <p:nvSpPr>
          <p:cNvPr id="87" name="TextBox 86"/>
          <p:cNvSpPr txBox="1"/>
          <p:nvPr/>
        </p:nvSpPr>
        <p:spPr>
          <a:xfrm>
            <a:off x="5606157" y="6388409"/>
            <a:ext cx="481172" cy="261610"/>
          </a:xfrm>
          <a:prstGeom prst="rect">
            <a:avLst/>
          </a:prstGeom>
          <a:noFill/>
        </p:spPr>
        <p:txBody>
          <a:bodyPr wrap="square" rtlCol="0">
            <a:spAutoFit/>
          </a:bodyPr>
          <a:lstStyle/>
          <a:p>
            <a:r>
              <a:rPr lang="en-US" sz="1100" dirty="0"/>
              <a:t>1444</a:t>
            </a:r>
          </a:p>
        </p:txBody>
      </p:sp>
      <p:sp>
        <p:nvSpPr>
          <p:cNvPr id="88" name="TextBox 87"/>
          <p:cNvSpPr txBox="1"/>
          <p:nvPr/>
        </p:nvSpPr>
        <p:spPr>
          <a:xfrm>
            <a:off x="6267236" y="6388409"/>
            <a:ext cx="542696" cy="261610"/>
          </a:xfrm>
          <a:prstGeom prst="rect">
            <a:avLst/>
          </a:prstGeom>
          <a:noFill/>
        </p:spPr>
        <p:txBody>
          <a:bodyPr wrap="square" rtlCol="0">
            <a:spAutoFit/>
          </a:bodyPr>
          <a:lstStyle/>
          <a:p>
            <a:r>
              <a:rPr lang="en-US" sz="1100" dirty="0"/>
              <a:t>1600</a:t>
            </a:r>
          </a:p>
        </p:txBody>
      </p:sp>
      <p:sp>
        <p:nvSpPr>
          <p:cNvPr id="89" name="TextBox 88"/>
          <p:cNvSpPr txBox="1"/>
          <p:nvPr/>
        </p:nvSpPr>
        <p:spPr>
          <a:xfrm>
            <a:off x="3098372" y="6388409"/>
            <a:ext cx="435268" cy="261610"/>
          </a:xfrm>
          <a:prstGeom prst="rect">
            <a:avLst/>
          </a:prstGeom>
          <a:noFill/>
        </p:spPr>
        <p:txBody>
          <a:bodyPr wrap="square" rtlCol="0">
            <a:spAutoFit/>
          </a:bodyPr>
          <a:lstStyle/>
          <a:p>
            <a:r>
              <a:rPr lang="en-US" sz="1100" dirty="0"/>
              <a:t>608</a:t>
            </a:r>
          </a:p>
        </p:txBody>
      </p:sp>
      <p:sp>
        <p:nvSpPr>
          <p:cNvPr id="90" name="TextBox 89"/>
          <p:cNvSpPr txBox="1"/>
          <p:nvPr/>
        </p:nvSpPr>
        <p:spPr>
          <a:xfrm>
            <a:off x="3735038" y="6388409"/>
            <a:ext cx="426754" cy="261610"/>
          </a:xfrm>
          <a:prstGeom prst="rect">
            <a:avLst/>
          </a:prstGeom>
          <a:noFill/>
        </p:spPr>
        <p:txBody>
          <a:bodyPr wrap="square" rtlCol="0">
            <a:spAutoFit/>
          </a:bodyPr>
          <a:lstStyle/>
          <a:p>
            <a:r>
              <a:rPr lang="en-US" sz="1100" dirty="0"/>
              <a:t>817</a:t>
            </a:r>
          </a:p>
        </p:txBody>
      </p:sp>
      <p:sp>
        <p:nvSpPr>
          <p:cNvPr id="91" name="TextBox 90"/>
          <p:cNvSpPr txBox="1"/>
          <p:nvPr/>
        </p:nvSpPr>
        <p:spPr>
          <a:xfrm>
            <a:off x="2481646" y="6388409"/>
            <a:ext cx="435268" cy="261610"/>
          </a:xfrm>
          <a:prstGeom prst="rect">
            <a:avLst/>
          </a:prstGeom>
          <a:noFill/>
        </p:spPr>
        <p:txBody>
          <a:bodyPr wrap="square" rtlCol="0">
            <a:spAutoFit/>
          </a:bodyPr>
          <a:lstStyle/>
          <a:p>
            <a:r>
              <a:rPr lang="en-US" sz="1100" dirty="0"/>
              <a:t>400</a:t>
            </a:r>
          </a:p>
        </p:txBody>
      </p:sp>
      <p:sp>
        <p:nvSpPr>
          <p:cNvPr id="3" name="TextBox 2"/>
          <p:cNvSpPr txBox="1"/>
          <p:nvPr/>
        </p:nvSpPr>
        <p:spPr>
          <a:xfrm>
            <a:off x="413826" y="470647"/>
            <a:ext cx="4494952" cy="1292662"/>
          </a:xfrm>
          <a:prstGeom prst="rect">
            <a:avLst/>
          </a:prstGeom>
          <a:noFill/>
        </p:spPr>
        <p:txBody>
          <a:bodyPr wrap="square" rtlCol="0">
            <a:spAutoFit/>
          </a:bodyPr>
          <a:lstStyle/>
          <a:p>
            <a:r>
              <a:rPr lang="en-US" sz="1800" dirty="0"/>
              <a:t>Normal distribution</a:t>
            </a:r>
          </a:p>
          <a:p>
            <a:r>
              <a:rPr lang="en-US" sz="1800" dirty="0"/>
              <a:t>Gaussian distribution</a:t>
            </a:r>
          </a:p>
          <a:p>
            <a:r>
              <a:rPr lang="en-US" sz="1800" dirty="0"/>
              <a:t>Continuous probability distribution</a:t>
            </a:r>
          </a:p>
          <a:p>
            <a:endParaRPr lang="en-US" dirty="0"/>
          </a:p>
        </p:txBody>
      </p:sp>
      <p:sp>
        <p:nvSpPr>
          <p:cNvPr id="92" name="TextBox 91"/>
          <p:cNvSpPr txBox="1"/>
          <p:nvPr/>
        </p:nvSpPr>
        <p:spPr>
          <a:xfrm>
            <a:off x="4104396" y="440974"/>
            <a:ext cx="4494952" cy="1569660"/>
          </a:xfrm>
          <a:prstGeom prst="rect">
            <a:avLst/>
          </a:prstGeom>
          <a:noFill/>
        </p:spPr>
        <p:txBody>
          <a:bodyPr wrap="square" rtlCol="0">
            <a:spAutoFit/>
          </a:bodyPr>
          <a:lstStyle/>
          <a:p>
            <a:pPr algn="r"/>
            <a:r>
              <a:rPr lang="en-US" sz="1800" dirty="0"/>
              <a:t>Normal curve</a:t>
            </a:r>
          </a:p>
          <a:p>
            <a:pPr algn="r"/>
            <a:r>
              <a:rPr lang="en-US" sz="1800" dirty="0"/>
              <a:t>Characteristic curve</a:t>
            </a:r>
          </a:p>
          <a:p>
            <a:pPr algn="r"/>
            <a:r>
              <a:rPr lang="en-US" sz="1800" dirty="0"/>
              <a:t>Bell curve</a:t>
            </a:r>
          </a:p>
          <a:p>
            <a:pPr algn="r"/>
            <a:endParaRPr lang="en-US" sz="1800" dirty="0"/>
          </a:p>
          <a:p>
            <a:endParaRPr lang="en-US" dirty="0"/>
          </a:p>
        </p:txBody>
      </p:sp>
    </p:spTree>
    <p:extLst>
      <p:ext uri="{BB962C8B-B14F-4D97-AF65-F5344CB8AC3E}">
        <p14:creationId xmlns:p14="http://schemas.microsoft.com/office/powerpoint/2010/main" val="2481728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3137" y="2561821"/>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8" name="Freeform 167"/>
          <p:cNvSpPr/>
          <p:nvPr/>
        </p:nvSpPr>
        <p:spPr>
          <a:xfrm>
            <a:off x="1970239" y="2088313"/>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Freeform 18"/>
          <p:cNvSpPr/>
          <p:nvPr/>
        </p:nvSpPr>
        <p:spPr>
          <a:xfrm>
            <a:off x="2573393" y="1661451"/>
            <a:ext cx="3985312" cy="3696457"/>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Freeform 19"/>
          <p:cNvSpPr/>
          <p:nvPr/>
        </p:nvSpPr>
        <p:spPr>
          <a:xfrm>
            <a:off x="3234167" y="1128060"/>
            <a:ext cx="2663764" cy="4225358"/>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 name="Rectangle 2"/>
          <p:cNvSpPr txBox="1">
            <a:spLocks noChangeArrowheads="1"/>
          </p:cNvSpPr>
          <p:nvPr/>
        </p:nvSpPr>
        <p:spPr>
          <a:xfrm>
            <a:off x="381000" y="255483"/>
            <a:ext cx="84582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Times"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Times"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Times" charset="0"/>
                <a:ea typeface="ＭＳ Ｐゴシック" charset="-128"/>
                <a:cs typeface="ＭＳ Ｐゴシック" charset="-128"/>
              </a:defRPr>
            </a:lvl9pPr>
          </a:lstStyle>
          <a:p>
            <a:pPr eaLnBrk="1" hangingPunct="1"/>
            <a:r>
              <a:rPr lang="en-US" dirty="0">
                <a:latin typeface="Times" charset="0"/>
                <a:ea typeface="ＭＳ Ｐゴシック" charset="0"/>
                <a:cs typeface="ＭＳ Ｐゴシック" charset="0"/>
              </a:rPr>
              <a:t>Sample Sizes</a:t>
            </a:r>
          </a:p>
        </p:txBody>
      </p:sp>
      <p:sp>
        <p:nvSpPr>
          <p:cNvPr id="22" name="Text Box 5"/>
          <p:cNvSpPr txBox="1">
            <a:spLocks noChangeArrowheads="1"/>
          </p:cNvSpPr>
          <p:nvPr/>
        </p:nvSpPr>
        <p:spPr bwMode="auto">
          <a:xfrm>
            <a:off x="1436688" y="5413939"/>
            <a:ext cx="6270625"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As the sample size increases the </a:t>
            </a:r>
          </a:p>
          <a:p>
            <a:pPr algn="ctr"/>
            <a:r>
              <a:rPr lang="en-US" dirty="0"/>
              <a:t>Sampling Distribution of the Mean gets narrower.</a:t>
            </a:r>
          </a:p>
        </p:txBody>
      </p:sp>
      <p:sp>
        <p:nvSpPr>
          <p:cNvPr id="23" name="Text Box 7"/>
          <p:cNvSpPr txBox="1">
            <a:spLocks noChangeArrowheads="1"/>
          </p:cNvSpPr>
          <p:nvPr/>
        </p:nvSpPr>
        <p:spPr bwMode="auto">
          <a:xfrm>
            <a:off x="533400" y="3124200"/>
            <a:ext cx="30543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Population Distribution</a:t>
            </a:r>
          </a:p>
        </p:txBody>
      </p:sp>
      <p:sp>
        <p:nvSpPr>
          <p:cNvPr id="24" name="Line 8"/>
          <p:cNvSpPr>
            <a:spLocks noChangeShapeType="1"/>
          </p:cNvSpPr>
          <p:nvPr/>
        </p:nvSpPr>
        <p:spPr bwMode="auto">
          <a:xfrm>
            <a:off x="3110748" y="3733800"/>
            <a:ext cx="609600" cy="2286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4" name="Group 3"/>
          <p:cNvGrpSpPr/>
          <p:nvPr/>
        </p:nvGrpSpPr>
        <p:grpSpPr>
          <a:xfrm>
            <a:off x="5074590" y="2474794"/>
            <a:ext cx="1836255" cy="457200"/>
            <a:chOff x="5074590" y="2474794"/>
            <a:chExt cx="1836255" cy="457200"/>
          </a:xfrm>
        </p:grpSpPr>
        <p:sp>
          <p:nvSpPr>
            <p:cNvPr id="25" name="Text Box 9"/>
            <p:cNvSpPr txBox="1">
              <a:spLocks noChangeArrowheads="1"/>
            </p:cNvSpPr>
            <p:nvPr/>
          </p:nvSpPr>
          <p:spPr bwMode="auto">
            <a:xfrm>
              <a:off x="6098045" y="2474794"/>
              <a:ext cx="812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n=30</a:t>
              </a:r>
            </a:p>
          </p:txBody>
        </p:sp>
        <p:sp>
          <p:nvSpPr>
            <p:cNvPr id="28" name="Line 14"/>
            <p:cNvSpPr>
              <a:spLocks noChangeShapeType="1"/>
            </p:cNvSpPr>
            <p:nvPr/>
          </p:nvSpPr>
          <p:spPr bwMode="auto">
            <a:xfrm flipH="1">
              <a:off x="5074590" y="2778104"/>
              <a:ext cx="935038"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3" name="Group 2"/>
          <p:cNvGrpSpPr/>
          <p:nvPr/>
        </p:nvGrpSpPr>
        <p:grpSpPr>
          <a:xfrm>
            <a:off x="4926298" y="1911984"/>
            <a:ext cx="1894913" cy="457200"/>
            <a:chOff x="4926298" y="1911984"/>
            <a:chExt cx="1894913" cy="457200"/>
          </a:xfrm>
        </p:grpSpPr>
        <p:sp>
          <p:nvSpPr>
            <p:cNvPr id="26" name="Text Box 12"/>
            <p:cNvSpPr txBox="1">
              <a:spLocks noChangeArrowheads="1"/>
            </p:cNvSpPr>
            <p:nvPr/>
          </p:nvSpPr>
          <p:spPr bwMode="auto">
            <a:xfrm>
              <a:off x="5856011" y="1911984"/>
              <a:ext cx="9652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n=100</a:t>
              </a:r>
            </a:p>
          </p:txBody>
        </p:sp>
        <p:sp>
          <p:nvSpPr>
            <p:cNvPr id="29" name="Line 15"/>
            <p:cNvSpPr>
              <a:spLocks noChangeShapeType="1"/>
            </p:cNvSpPr>
            <p:nvPr/>
          </p:nvSpPr>
          <p:spPr bwMode="auto">
            <a:xfrm flipH="1">
              <a:off x="4926298" y="2215294"/>
              <a:ext cx="901700"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2" name="Group 1"/>
          <p:cNvGrpSpPr/>
          <p:nvPr/>
        </p:nvGrpSpPr>
        <p:grpSpPr>
          <a:xfrm>
            <a:off x="4763064" y="1134304"/>
            <a:ext cx="2007898" cy="457200"/>
            <a:chOff x="4763064" y="1134304"/>
            <a:chExt cx="2007898" cy="457200"/>
          </a:xfrm>
        </p:grpSpPr>
        <p:sp>
          <p:nvSpPr>
            <p:cNvPr id="27" name="Text Box 13"/>
            <p:cNvSpPr txBox="1">
              <a:spLocks noChangeArrowheads="1"/>
            </p:cNvSpPr>
            <p:nvPr/>
          </p:nvSpPr>
          <p:spPr bwMode="auto">
            <a:xfrm>
              <a:off x="5653362" y="1134304"/>
              <a:ext cx="1117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n=1000</a:t>
              </a:r>
            </a:p>
          </p:txBody>
        </p:sp>
        <p:sp>
          <p:nvSpPr>
            <p:cNvPr id="30" name="Line 16"/>
            <p:cNvSpPr>
              <a:spLocks noChangeShapeType="1"/>
            </p:cNvSpPr>
            <p:nvPr/>
          </p:nvSpPr>
          <p:spPr bwMode="auto">
            <a:xfrm flipH="1">
              <a:off x="4763064" y="1435455"/>
              <a:ext cx="868363"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31" name="Text Box 17"/>
          <p:cNvSpPr txBox="1">
            <a:spLocks noChangeArrowheads="1"/>
          </p:cNvSpPr>
          <p:nvPr/>
        </p:nvSpPr>
        <p:spPr bwMode="auto">
          <a:xfrm>
            <a:off x="279400" y="1528763"/>
            <a:ext cx="3995738" cy="1311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000"/>
              <a:t>If the sample size was really large then it would be unlikely to get sample group means that were very far from the population mean.</a:t>
            </a:r>
            <a:endParaRPr lang="en-US"/>
          </a:p>
        </p:txBody>
      </p:sp>
      <p:sp>
        <p:nvSpPr>
          <p:cNvPr id="32" name="Text Box 18"/>
          <p:cNvSpPr txBox="1">
            <a:spLocks noChangeArrowheads="1"/>
          </p:cNvSpPr>
          <p:nvPr/>
        </p:nvSpPr>
        <p:spPr bwMode="auto">
          <a:xfrm>
            <a:off x="5514975" y="3341688"/>
            <a:ext cx="3503613" cy="1311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r">
              <a:spcBef>
                <a:spcPct val="50000"/>
              </a:spcBef>
            </a:pPr>
            <a:r>
              <a:rPr lang="en-US" sz="2000"/>
              <a:t>If the sample size was really small then sample group means would be distributed similarly </a:t>
            </a:r>
            <a:br>
              <a:rPr lang="en-US" sz="2000"/>
            </a:br>
            <a:r>
              <a:rPr lang="en-US" sz="2000"/>
              <a:t>to the population.</a:t>
            </a:r>
            <a:endParaRPr lang="en-US"/>
          </a:p>
        </p:txBody>
      </p:sp>
    </p:spTree>
    <p:extLst>
      <p:ext uri="{BB962C8B-B14F-4D97-AF65-F5344CB8AC3E}">
        <p14:creationId xmlns:p14="http://schemas.microsoft.com/office/powerpoint/2010/main" val="500796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31"/>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animBg="1"/>
      <p:bldP spid="19" grpId="0" animBg="1"/>
      <p:bldP spid="20" grpId="0" animBg="1"/>
      <p:bldP spid="31" grpId="0"/>
      <p:bldP spid="31" grpId="1"/>
      <p:bldP spid="3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3137"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8" name="Freeform 167"/>
          <p:cNvSpPr/>
          <p:nvPr/>
        </p:nvSpPr>
        <p:spPr>
          <a:xfrm>
            <a:off x="1970239" y="2105025"/>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Freeform 18"/>
          <p:cNvSpPr/>
          <p:nvPr/>
        </p:nvSpPr>
        <p:spPr>
          <a:xfrm>
            <a:off x="2573393" y="1661451"/>
            <a:ext cx="3985312" cy="3696457"/>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Freeform 19"/>
          <p:cNvSpPr/>
          <p:nvPr/>
        </p:nvSpPr>
        <p:spPr>
          <a:xfrm>
            <a:off x="3234167" y="1128060"/>
            <a:ext cx="2663764" cy="4225358"/>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 name="Text Box 7"/>
          <p:cNvSpPr txBox="1">
            <a:spLocks noChangeArrowheads="1"/>
          </p:cNvSpPr>
          <p:nvPr/>
        </p:nvSpPr>
        <p:spPr bwMode="auto">
          <a:xfrm>
            <a:off x="533400" y="3124200"/>
            <a:ext cx="30543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Population Distribution</a:t>
            </a:r>
          </a:p>
        </p:txBody>
      </p:sp>
      <p:sp>
        <p:nvSpPr>
          <p:cNvPr id="24" name="Line 8"/>
          <p:cNvSpPr>
            <a:spLocks noChangeShapeType="1"/>
          </p:cNvSpPr>
          <p:nvPr/>
        </p:nvSpPr>
        <p:spPr bwMode="auto">
          <a:xfrm>
            <a:off x="3110748" y="3733800"/>
            <a:ext cx="609600" cy="2286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5" name="Text Box 9"/>
          <p:cNvSpPr txBox="1">
            <a:spLocks noChangeArrowheads="1"/>
          </p:cNvSpPr>
          <p:nvPr/>
        </p:nvSpPr>
        <p:spPr bwMode="auto">
          <a:xfrm>
            <a:off x="6098045" y="2474794"/>
            <a:ext cx="812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n=30</a:t>
            </a:r>
          </a:p>
        </p:txBody>
      </p:sp>
      <p:sp>
        <p:nvSpPr>
          <p:cNvPr id="26" name="Text Box 12"/>
          <p:cNvSpPr txBox="1">
            <a:spLocks noChangeArrowheads="1"/>
          </p:cNvSpPr>
          <p:nvPr/>
        </p:nvSpPr>
        <p:spPr bwMode="auto">
          <a:xfrm>
            <a:off x="5856011" y="1911984"/>
            <a:ext cx="9652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n=100</a:t>
            </a:r>
          </a:p>
        </p:txBody>
      </p:sp>
      <p:sp>
        <p:nvSpPr>
          <p:cNvPr id="27" name="Text Box 13"/>
          <p:cNvSpPr txBox="1">
            <a:spLocks noChangeArrowheads="1"/>
          </p:cNvSpPr>
          <p:nvPr/>
        </p:nvSpPr>
        <p:spPr bwMode="auto">
          <a:xfrm>
            <a:off x="5653362" y="1134304"/>
            <a:ext cx="11176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n=1000</a:t>
            </a:r>
          </a:p>
        </p:txBody>
      </p:sp>
      <p:sp>
        <p:nvSpPr>
          <p:cNvPr id="28" name="Line 14"/>
          <p:cNvSpPr>
            <a:spLocks noChangeShapeType="1"/>
          </p:cNvSpPr>
          <p:nvPr/>
        </p:nvSpPr>
        <p:spPr bwMode="auto">
          <a:xfrm flipH="1">
            <a:off x="5074590" y="2778104"/>
            <a:ext cx="935038"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9" name="Line 15"/>
          <p:cNvSpPr>
            <a:spLocks noChangeShapeType="1"/>
          </p:cNvSpPr>
          <p:nvPr/>
        </p:nvSpPr>
        <p:spPr bwMode="auto">
          <a:xfrm flipH="1">
            <a:off x="4926298" y="2215294"/>
            <a:ext cx="901700"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0" name="Line 16"/>
          <p:cNvSpPr>
            <a:spLocks noChangeShapeType="1"/>
          </p:cNvSpPr>
          <p:nvPr/>
        </p:nvSpPr>
        <p:spPr bwMode="auto">
          <a:xfrm flipH="1">
            <a:off x="4763064" y="1435455"/>
            <a:ext cx="868363"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3" name="Rectangle 2"/>
          <p:cNvSpPr txBox="1">
            <a:spLocks noChangeArrowheads="1"/>
          </p:cNvSpPr>
          <p:nvPr/>
        </p:nvSpPr>
        <p:spPr>
          <a:xfrm>
            <a:off x="381000" y="233070"/>
            <a:ext cx="84582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Times"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Times"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Times" charset="0"/>
                <a:ea typeface="ＭＳ Ｐゴシック" charset="-128"/>
                <a:cs typeface="ＭＳ Ｐゴシック" charset="-128"/>
              </a:defRPr>
            </a:lvl9pPr>
          </a:lstStyle>
          <a:p>
            <a:pPr eaLnBrk="1" hangingPunct="1"/>
            <a:r>
              <a:rPr lang="en-US" dirty="0">
                <a:latin typeface="Times" charset="0"/>
                <a:ea typeface="ＭＳ Ｐゴシック" charset="0"/>
                <a:cs typeface="ＭＳ Ｐゴシック" charset="0"/>
              </a:rPr>
              <a:t>Standard Error of the Mean</a:t>
            </a:r>
          </a:p>
        </p:txBody>
      </p:sp>
      <p:sp>
        <p:nvSpPr>
          <p:cNvPr id="34" name="Text Box 5"/>
          <p:cNvSpPr txBox="1">
            <a:spLocks noChangeArrowheads="1"/>
          </p:cNvSpPr>
          <p:nvPr/>
        </p:nvSpPr>
        <p:spPr bwMode="auto">
          <a:xfrm>
            <a:off x="258763" y="5453557"/>
            <a:ext cx="8615362"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dirty="0"/>
              <a:t>The standard deviation of a Sampling Distribution is called the Standard Error. </a:t>
            </a:r>
            <a:endParaRPr lang="en-US" dirty="0"/>
          </a:p>
        </p:txBody>
      </p:sp>
      <p:sp>
        <p:nvSpPr>
          <p:cNvPr id="35" name="Text Box 18"/>
          <p:cNvSpPr txBox="1">
            <a:spLocks noChangeArrowheads="1"/>
          </p:cNvSpPr>
          <p:nvPr/>
        </p:nvSpPr>
        <p:spPr bwMode="auto">
          <a:xfrm>
            <a:off x="296863" y="5977432"/>
            <a:ext cx="8480425"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2000" dirty="0"/>
              <a:t>For any distribution the larger the sample size the </a:t>
            </a:r>
            <a:br>
              <a:rPr lang="en-US" sz="2000" dirty="0"/>
            </a:br>
            <a:r>
              <a:rPr lang="en-US" sz="2000" dirty="0"/>
              <a:t>smaller the numerical standard error.</a:t>
            </a:r>
          </a:p>
        </p:txBody>
      </p:sp>
      <p:sp>
        <p:nvSpPr>
          <p:cNvPr id="2" name="TextBox 1"/>
          <p:cNvSpPr txBox="1"/>
          <p:nvPr/>
        </p:nvSpPr>
        <p:spPr>
          <a:xfrm>
            <a:off x="5631427" y="3227294"/>
            <a:ext cx="3242698" cy="1323439"/>
          </a:xfrm>
          <a:prstGeom prst="rect">
            <a:avLst/>
          </a:prstGeom>
          <a:noFill/>
        </p:spPr>
        <p:txBody>
          <a:bodyPr wrap="square" rtlCol="0">
            <a:spAutoFit/>
          </a:bodyPr>
          <a:lstStyle/>
          <a:p>
            <a:r>
              <a:rPr lang="en-US" sz="2000" dirty="0"/>
              <a:t>The standard error is the standard deviation of the population adjusted for sample size.</a:t>
            </a:r>
          </a:p>
        </p:txBody>
      </p:sp>
    </p:spTree>
    <p:extLst>
      <p:ext uri="{BB962C8B-B14F-4D97-AF65-F5344CB8AC3E}">
        <p14:creationId xmlns:p14="http://schemas.microsoft.com/office/powerpoint/2010/main" val="2398189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34"/>
                                        </p:tgtEl>
                                        <p:attrNameLst>
                                          <p:attrName>style.visibility</p:attrName>
                                        </p:attrNameLst>
                                      </p:cBhvr>
                                      <p:to>
                                        <p:strVal val="visible"/>
                                      </p:to>
                                    </p:set>
                                  </p:childTnLst>
                                  <p:subTnLst>
                                    <p:animClr clrSpc="rgb" dir="cw">
                                      <p:cBhvr override="childStyle">
                                        <p:cTn dur="1" fill="hold" display="0" masterRel="nextClick" afterEffect="1"/>
                                        <p:tgtEl>
                                          <p:spTgt spid="34"/>
                                        </p:tgtEl>
                                        <p:attrNameLst>
                                          <p:attrName>ppt_c</p:attrName>
                                        </p:attrNameLst>
                                      </p:cBhvr>
                                      <p:to>
                                        <a:schemeClr va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utoUpdateAnimBg="0"/>
      <p:bldP spid="35"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68" name="Freeform 167"/>
          <p:cNvSpPr/>
          <p:nvPr/>
        </p:nvSpPr>
        <p:spPr>
          <a:xfrm>
            <a:off x="1970239" y="2105025"/>
            <a:ext cx="5191621" cy="3249903"/>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Text Box 9"/>
          <p:cNvSpPr txBox="1">
            <a:spLocks noChangeArrowheads="1"/>
          </p:cNvSpPr>
          <p:nvPr/>
        </p:nvSpPr>
        <p:spPr bwMode="auto">
          <a:xfrm>
            <a:off x="5879054" y="2338714"/>
            <a:ext cx="2929107"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Sampling Distribution</a:t>
            </a:r>
            <a:br>
              <a:rPr lang="en-US" dirty="0"/>
            </a:br>
            <a:r>
              <a:rPr lang="en-US" dirty="0"/>
              <a:t>n=30</a:t>
            </a:r>
          </a:p>
        </p:txBody>
      </p:sp>
      <p:sp>
        <p:nvSpPr>
          <p:cNvPr id="28" name="Line 14"/>
          <p:cNvSpPr>
            <a:spLocks noChangeShapeType="1"/>
          </p:cNvSpPr>
          <p:nvPr/>
        </p:nvSpPr>
        <p:spPr bwMode="auto">
          <a:xfrm flipH="1">
            <a:off x="5074590" y="2778104"/>
            <a:ext cx="935038"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cxnSp>
        <p:nvCxnSpPr>
          <p:cNvPr id="4" name="Straight Connector 3"/>
          <p:cNvCxnSpPr/>
          <p:nvPr/>
        </p:nvCxnSpPr>
        <p:spPr bwMode="auto">
          <a:xfrm>
            <a:off x="4547207" y="963919"/>
            <a:ext cx="0" cy="481959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a:off x="714397" y="5568052"/>
            <a:ext cx="756353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4546903" y="5505686"/>
            <a:ext cx="0" cy="21546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5261592" y="4292005"/>
            <a:ext cx="0" cy="179175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8" name="Text Box 9"/>
          <p:cNvSpPr txBox="1">
            <a:spLocks noChangeArrowheads="1"/>
          </p:cNvSpPr>
          <p:nvPr/>
        </p:nvSpPr>
        <p:spPr bwMode="auto">
          <a:xfrm>
            <a:off x="5916322" y="6012946"/>
            <a:ext cx="2133918"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1 standard error</a:t>
            </a:r>
          </a:p>
        </p:txBody>
      </p:sp>
      <p:sp>
        <p:nvSpPr>
          <p:cNvPr id="49" name="Line 14"/>
          <p:cNvSpPr>
            <a:spLocks noChangeShapeType="1"/>
          </p:cNvSpPr>
          <p:nvPr/>
        </p:nvSpPr>
        <p:spPr bwMode="auto">
          <a:xfrm flipH="1" flipV="1">
            <a:off x="5352309" y="6012944"/>
            <a:ext cx="526745" cy="212837"/>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4" name="Freeform 13"/>
          <p:cNvSpPr/>
          <p:nvPr/>
        </p:nvSpPr>
        <p:spPr>
          <a:xfrm>
            <a:off x="4544461" y="2108160"/>
            <a:ext cx="718692" cy="3300480"/>
          </a:xfrm>
          <a:custGeom>
            <a:avLst/>
            <a:gdLst>
              <a:gd name="connsiteX0" fmla="*/ 8640 w 717092"/>
              <a:gd name="connsiteY0" fmla="*/ 0 h 3300480"/>
              <a:gd name="connsiteX1" fmla="*/ 129595 w 717092"/>
              <a:gd name="connsiteY1" fmla="*/ 17280 h 3300480"/>
              <a:gd name="connsiteX2" fmla="*/ 276469 w 717092"/>
              <a:gd name="connsiteY2" fmla="*/ 181440 h 3300480"/>
              <a:gd name="connsiteX3" fmla="*/ 388785 w 717092"/>
              <a:gd name="connsiteY3" fmla="*/ 397440 h 3300480"/>
              <a:gd name="connsiteX4" fmla="*/ 466542 w 717092"/>
              <a:gd name="connsiteY4" fmla="*/ 665280 h 3300480"/>
              <a:gd name="connsiteX5" fmla="*/ 544299 w 717092"/>
              <a:gd name="connsiteY5" fmla="*/ 1062720 h 3300480"/>
              <a:gd name="connsiteX6" fmla="*/ 587497 w 717092"/>
              <a:gd name="connsiteY6" fmla="*/ 1373760 h 3300480"/>
              <a:gd name="connsiteX7" fmla="*/ 630695 w 717092"/>
              <a:gd name="connsiteY7" fmla="*/ 1702080 h 3300480"/>
              <a:gd name="connsiteX8" fmla="*/ 665254 w 717092"/>
              <a:gd name="connsiteY8" fmla="*/ 1935360 h 3300480"/>
              <a:gd name="connsiteX9" fmla="*/ 691173 w 717092"/>
              <a:gd name="connsiteY9" fmla="*/ 2064960 h 3300480"/>
              <a:gd name="connsiteX10" fmla="*/ 691173 w 717092"/>
              <a:gd name="connsiteY10" fmla="*/ 2064960 h 3300480"/>
              <a:gd name="connsiteX11" fmla="*/ 717092 w 717092"/>
              <a:gd name="connsiteY11" fmla="*/ 3300480 h 3300480"/>
              <a:gd name="connsiteX12" fmla="*/ 0 w 717092"/>
              <a:gd name="connsiteY12" fmla="*/ 3300480 h 3300480"/>
              <a:gd name="connsiteX13" fmla="*/ 0 w 717092"/>
              <a:gd name="connsiteY13" fmla="*/ 3300480 h 3300480"/>
              <a:gd name="connsiteX0" fmla="*/ 8640 w 717092"/>
              <a:gd name="connsiteY0" fmla="*/ 0 h 3300480"/>
              <a:gd name="connsiteX1" fmla="*/ 129595 w 717092"/>
              <a:gd name="connsiteY1" fmla="*/ 17280 h 3300480"/>
              <a:gd name="connsiteX2" fmla="*/ 276469 w 717092"/>
              <a:gd name="connsiteY2" fmla="*/ 181440 h 3300480"/>
              <a:gd name="connsiteX3" fmla="*/ 388785 w 717092"/>
              <a:gd name="connsiteY3" fmla="*/ 397440 h 3300480"/>
              <a:gd name="connsiteX4" fmla="*/ 466542 w 717092"/>
              <a:gd name="connsiteY4" fmla="*/ 665280 h 3300480"/>
              <a:gd name="connsiteX5" fmla="*/ 544299 w 717092"/>
              <a:gd name="connsiteY5" fmla="*/ 1062720 h 3300480"/>
              <a:gd name="connsiteX6" fmla="*/ 587497 w 717092"/>
              <a:gd name="connsiteY6" fmla="*/ 1373760 h 3300480"/>
              <a:gd name="connsiteX7" fmla="*/ 630695 w 717092"/>
              <a:gd name="connsiteY7" fmla="*/ 1702080 h 3300480"/>
              <a:gd name="connsiteX8" fmla="*/ 665254 w 717092"/>
              <a:gd name="connsiteY8" fmla="*/ 1935360 h 3300480"/>
              <a:gd name="connsiteX9" fmla="*/ 691173 w 717092"/>
              <a:gd name="connsiteY9" fmla="*/ 2064960 h 3300480"/>
              <a:gd name="connsiteX10" fmla="*/ 717092 w 717092"/>
              <a:gd name="connsiteY10" fmla="*/ 2142714 h 3300480"/>
              <a:gd name="connsiteX11" fmla="*/ 717092 w 717092"/>
              <a:gd name="connsiteY11" fmla="*/ 3300480 h 3300480"/>
              <a:gd name="connsiteX12" fmla="*/ 0 w 717092"/>
              <a:gd name="connsiteY12" fmla="*/ 3300480 h 3300480"/>
              <a:gd name="connsiteX13" fmla="*/ 0 w 717092"/>
              <a:gd name="connsiteY13" fmla="*/ 3300480 h 3300480"/>
              <a:gd name="connsiteX0" fmla="*/ 8640 w 718692"/>
              <a:gd name="connsiteY0" fmla="*/ 0 h 3300480"/>
              <a:gd name="connsiteX1" fmla="*/ 129595 w 718692"/>
              <a:gd name="connsiteY1" fmla="*/ 17280 h 3300480"/>
              <a:gd name="connsiteX2" fmla="*/ 276469 w 718692"/>
              <a:gd name="connsiteY2" fmla="*/ 181440 h 3300480"/>
              <a:gd name="connsiteX3" fmla="*/ 388785 w 718692"/>
              <a:gd name="connsiteY3" fmla="*/ 397440 h 3300480"/>
              <a:gd name="connsiteX4" fmla="*/ 466542 w 718692"/>
              <a:gd name="connsiteY4" fmla="*/ 665280 h 3300480"/>
              <a:gd name="connsiteX5" fmla="*/ 544299 w 718692"/>
              <a:gd name="connsiteY5" fmla="*/ 1062720 h 3300480"/>
              <a:gd name="connsiteX6" fmla="*/ 587497 w 718692"/>
              <a:gd name="connsiteY6" fmla="*/ 1373760 h 3300480"/>
              <a:gd name="connsiteX7" fmla="*/ 630695 w 718692"/>
              <a:gd name="connsiteY7" fmla="*/ 1702080 h 3300480"/>
              <a:gd name="connsiteX8" fmla="*/ 665254 w 718692"/>
              <a:gd name="connsiteY8" fmla="*/ 1935360 h 3300480"/>
              <a:gd name="connsiteX9" fmla="*/ 695493 w 718692"/>
              <a:gd name="connsiteY9" fmla="*/ 2030403 h 3300480"/>
              <a:gd name="connsiteX10" fmla="*/ 717092 w 718692"/>
              <a:gd name="connsiteY10" fmla="*/ 2142714 h 3300480"/>
              <a:gd name="connsiteX11" fmla="*/ 717092 w 718692"/>
              <a:gd name="connsiteY11" fmla="*/ 3300480 h 3300480"/>
              <a:gd name="connsiteX12" fmla="*/ 0 w 718692"/>
              <a:gd name="connsiteY12" fmla="*/ 3300480 h 3300480"/>
              <a:gd name="connsiteX13" fmla="*/ 0 w 718692"/>
              <a:gd name="connsiteY13" fmla="*/ 3300480 h 3300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8692" h="3300480">
                <a:moveTo>
                  <a:pt x="8640" y="0"/>
                </a:moveTo>
                <a:lnTo>
                  <a:pt x="129595" y="17280"/>
                </a:lnTo>
                <a:lnTo>
                  <a:pt x="276469" y="181440"/>
                </a:lnTo>
                <a:lnTo>
                  <a:pt x="388785" y="397440"/>
                </a:lnTo>
                <a:lnTo>
                  <a:pt x="466542" y="665280"/>
                </a:lnTo>
                <a:lnTo>
                  <a:pt x="544299" y="1062720"/>
                </a:lnTo>
                <a:lnTo>
                  <a:pt x="587497" y="1373760"/>
                </a:lnTo>
                <a:lnTo>
                  <a:pt x="630695" y="1702080"/>
                </a:lnTo>
                <a:lnTo>
                  <a:pt x="665254" y="1935360"/>
                </a:lnTo>
                <a:cubicBezTo>
                  <a:pt x="673894" y="1978560"/>
                  <a:pt x="686853" y="1995844"/>
                  <a:pt x="695493" y="2030403"/>
                </a:cubicBezTo>
                <a:cubicBezTo>
                  <a:pt x="704133" y="2064962"/>
                  <a:pt x="713492" y="1931035"/>
                  <a:pt x="717092" y="2142714"/>
                </a:cubicBezTo>
                <a:cubicBezTo>
                  <a:pt x="720692" y="2354393"/>
                  <a:pt x="717092" y="2914558"/>
                  <a:pt x="717092" y="3300480"/>
                </a:cubicBezTo>
                <a:lnTo>
                  <a:pt x="0" y="3300480"/>
                </a:lnTo>
                <a:lnTo>
                  <a:pt x="0" y="3300480"/>
                </a:lnTo>
              </a:path>
            </a:pathLst>
          </a:custGeom>
          <a:solidFill>
            <a:schemeClr val="tx1"/>
          </a:solidFill>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50" name="Text Box 9"/>
          <p:cNvSpPr txBox="1">
            <a:spLocks noChangeArrowheads="1"/>
          </p:cNvSpPr>
          <p:nvPr/>
        </p:nvSpPr>
        <p:spPr bwMode="auto">
          <a:xfrm>
            <a:off x="605314" y="6021954"/>
            <a:ext cx="1304113"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test scale</a:t>
            </a:r>
          </a:p>
        </p:txBody>
      </p:sp>
      <p:sp>
        <p:nvSpPr>
          <p:cNvPr id="51" name="Line 14"/>
          <p:cNvSpPr>
            <a:spLocks noChangeShapeType="1"/>
          </p:cNvSpPr>
          <p:nvPr/>
        </p:nvSpPr>
        <p:spPr bwMode="auto">
          <a:xfrm flipV="1">
            <a:off x="1324356" y="5664345"/>
            <a:ext cx="278455" cy="468632"/>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2" name="Text Box 9"/>
          <p:cNvSpPr txBox="1">
            <a:spLocks noChangeArrowheads="1"/>
          </p:cNvSpPr>
          <p:nvPr/>
        </p:nvSpPr>
        <p:spPr bwMode="auto">
          <a:xfrm>
            <a:off x="605314" y="363755"/>
            <a:ext cx="3577722" cy="1200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The standard error of the </a:t>
            </a:r>
            <a:br>
              <a:rPr lang="en-US" dirty="0"/>
            </a:br>
            <a:r>
              <a:rPr lang="en-US" dirty="0"/>
              <a:t>sampling distribution is a </a:t>
            </a:r>
            <a:br>
              <a:rPr lang="en-US" dirty="0"/>
            </a:br>
            <a:r>
              <a:rPr lang="en-US" dirty="0"/>
              <a:t>function of the sample size.</a:t>
            </a:r>
          </a:p>
        </p:txBody>
      </p:sp>
      <p:sp>
        <p:nvSpPr>
          <p:cNvPr id="15" name="Oval 14"/>
          <p:cNvSpPr/>
          <p:nvPr/>
        </p:nvSpPr>
        <p:spPr bwMode="auto">
          <a:xfrm>
            <a:off x="4844658" y="5150114"/>
            <a:ext cx="776045" cy="776045"/>
          </a:xfrm>
          <a:prstGeom prst="ellipse">
            <a:avLst/>
          </a:prstGeom>
          <a:noFill/>
          <a:ln w="25400" cap="flat" cmpd="sng" algn="ctr">
            <a:solidFill>
              <a:srgbClr val="FF6600"/>
            </a:solid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Tree>
    <p:extLst>
      <p:ext uri="{BB962C8B-B14F-4D97-AF65-F5344CB8AC3E}">
        <p14:creationId xmlns:p14="http://schemas.microsoft.com/office/powerpoint/2010/main" val="39467231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5418280"/>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2573393" y="1661451"/>
            <a:ext cx="3985312" cy="3696457"/>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9" name="Line 15"/>
          <p:cNvSpPr>
            <a:spLocks noChangeShapeType="1"/>
          </p:cNvSpPr>
          <p:nvPr/>
        </p:nvSpPr>
        <p:spPr bwMode="auto">
          <a:xfrm flipH="1">
            <a:off x="4926298" y="2215294"/>
            <a:ext cx="901700"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cxnSp>
        <p:nvCxnSpPr>
          <p:cNvPr id="4" name="Straight Connector 3"/>
          <p:cNvCxnSpPr/>
          <p:nvPr/>
        </p:nvCxnSpPr>
        <p:spPr bwMode="auto">
          <a:xfrm>
            <a:off x="4547207" y="963919"/>
            <a:ext cx="0" cy="481959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a:off x="714397" y="5568052"/>
            <a:ext cx="756353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4546903" y="5505686"/>
            <a:ext cx="0" cy="21546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2" name="Text Box 9"/>
          <p:cNvSpPr txBox="1">
            <a:spLocks noChangeArrowheads="1"/>
          </p:cNvSpPr>
          <p:nvPr/>
        </p:nvSpPr>
        <p:spPr bwMode="auto">
          <a:xfrm>
            <a:off x="5879054" y="1734593"/>
            <a:ext cx="2929107"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Sampling Distribution</a:t>
            </a:r>
            <a:br>
              <a:rPr lang="en-US" dirty="0"/>
            </a:br>
            <a:r>
              <a:rPr lang="en-US" dirty="0"/>
              <a:t>n=100</a:t>
            </a:r>
          </a:p>
        </p:txBody>
      </p:sp>
      <p:cxnSp>
        <p:nvCxnSpPr>
          <p:cNvPr id="24" name="Straight Connector 23"/>
          <p:cNvCxnSpPr/>
          <p:nvPr/>
        </p:nvCxnSpPr>
        <p:spPr bwMode="auto">
          <a:xfrm>
            <a:off x="5125962" y="4255018"/>
            <a:ext cx="0" cy="179175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 Box 9"/>
          <p:cNvSpPr txBox="1">
            <a:spLocks noChangeArrowheads="1"/>
          </p:cNvSpPr>
          <p:nvPr/>
        </p:nvSpPr>
        <p:spPr bwMode="auto">
          <a:xfrm>
            <a:off x="5916322" y="6012946"/>
            <a:ext cx="2133918"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1 standard error</a:t>
            </a:r>
          </a:p>
        </p:txBody>
      </p:sp>
      <p:sp>
        <p:nvSpPr>
          <p:cNvPr id="30" name="Line 14"/>
          <p:cNvSpPr>
            <a:spLocks noChangeShapeType="1"/>
          </p:cNvSpPr>
          <p:nvPr/>
        </p:nvSpPr>
        <p:spPr bwMode="auto">
          <a:xfrm flipH="1" flipV="1">
            <a:off x="5178094" y="6012943"/>
            <a:ext cx="700959" cy="212837"/>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3" name="Text Box 9"/>
          <p:cNvSpPr txBox="1">
            <a:spLocks noChangeArrowheads="1"/>
          </p:cNvSpPr>
          <p:nvPr/>
        </p:nvSpPr>
        <p:spPr bwMode="auto">
          <a:xfrm>
            <a:off x="605314" y="6021954"/>
            <a:ext cx="1304113"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test scale</a:t>
            </a:r>
          </a:p>
        </p:txBody>
      </p:sp>
      <p:sp>
        <p:nvSpPr>
          <p:cNvPr id="34" name="Line 14"/>
          <p:cNvSpPr>
            <a:spLocks noChangeShapeType="1"/>
          </p:cNvSpPr>
          <p:nvPr/>
        </p:nvSpPr>
        <p:spPr bwMode="auto">
          <a:xfrm flipV="1">
            <a:off x="1324356" y="5664345"/>
            <a:ext cx="278455" cy="468632"/>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 name="Freeform 1"/>
          <p:cNvSpPr/>
          <p:nvPr/>
        </p:nvSpPr>
        <p:spPr>
          <a:xfrm>
            <a:off x="4544799" y="1655195"/>
            <a:ext cx="586370" cy="3759860"/>
          </a:xfrm>
          <a:custGeom>
            <a:avLst/>
            <a:gdLst>
              <a:gd name="connsiteX0" fmla="*/ 7135 w 577910"/>
              <a:gd name="connsiteY0" fmla="*/ 0 h 3759860"/>
              <a:gd name="connsiteX1" fmla="*/ 78482 w 577910"/>
              <a:gd name="connsiteY1" fmla="*/ 28538 h 3759860"/>
              <a:gd name="connsiteX2" fmla="*/ 149829 w 577910"/>
              <a:gd name="connsiteY2" fmla="*/ 99882 h 3759860"/>
              <a:gd name="connsiteX3" fmla="*/ 242580 w 577910"/>
              <a:gd name="connsiteY3" fmla="*/ 256840 h 3759860"/>
              <a:gd name="connsiteX4" fmla="*/ 313926 w 577910"/>
              <a:gd name="connsiteY4" fmla="*/ 506546 h 3759860"/>
              <a:gd name="connsiteX5" fmla="*/ 363869 w 577910"/>
              <a:gd name="connsiteY5" fmla="*/ 784790 h 3759860"/>
              <a:gd name="connsiteX6" fmla="*/ 406677 w 577910"/>
              <a:gd name="connsiteY6" fmla="*/ 1063034 h 3759860"/>
              <a:gd name="connsiteX7" fmla="*/ 442351 w 577910"/>
              <a:gd name="connsiteY7" fmla="*/ 1398354 h 3759860"/>
              <a:gd name="connsiteX8" fmla="*/ 456620 w 577910"/>
              <a:gd name="connsiteY8" fmla="*/ 1612388 h 3759860"/>
              <a:gd name="connsiteX9" fmla="*/ 485159 w 577910"/>
              <a:gd name="connsiteY9" fmla="*/ 1869228 h 3759860"/>
              <a:gd name="connsiteX10" fmla="*/ 513698 w 577910"/>
              <a:gd name="connsiteY10" fmla="*/ 2118935 h 3759860"/>
              <a:gd name="connsiteX11" fmla="*/ 542237 w 577910"/>
              <a:gd name="connsiteY11" fmla="*/ 2397178 h 3759860"/>
              <a:gd name="connsiteX12" fmla="*/ 570775 w 577910"/>
              <a:gd name="connsiteY12" fmla="*/ 2561271 h 3759860"/>
              <a:gd name="connsiteX13" fmla="*/ 570775 w 577910"/>
              <a:gd name="connsiteY13" fmla="*/ 2561271 h 3759860"/>
              <a:gd name="connsiteX14" fmla="*/ 577910 w 577910"/>
              <a:gd name="connsiteY14" fmla="*/ 3759860 h 3759860"/>
              <a:gd name="connsiteX15" fmla="*/ 0 w 577910"/>
              <a:gd name="connsiteY15" fmla="*/ 3759860 h 3759860"/>
              <a:gd name="connsiteX16" fmla="*/ 0 w 577910"/>
              <a:gd name="connsiteY16" fmla="*/ 3759860 h 3759860"/>
              <a:gd name="connsiteX0" fmla="*/ 7135 w 586370"/>
              <a:gd name="connsiteY0" fmla="*/ 0 h 3759860"/>
              <a:gd name="connsiteX1" fmla="*/ 78482 w 586370"/>
              <a:gd name="connsiteY1" fmla="*/ 28538 h 3759860"/>
              <a:gd name="connsiteX2" fmla="*/ 149829 w 586370"/>
              <a:gd name="connsiteY2" fmla="*/ 99882 h 3759860"/>
              <a:gd name="connsiteX3" fmla="*/ 242580 w 586370"/>
              <a:gd name="connsiteY3" fmla="*/ 256840 h 3759860"/>
              <a:gd name="connsiteX4" fmla="*/ 313926 w 586370"/>
              <a:gd name="connsiteY4" fmla="*/ 506546 h 3759860"/>
              <a:gd name="connsiteX5" fmla="*/ 363869 w 586370"/>
              <a:gd name="connsiteY5" fmla="*/ 784790 h 3759860"/>
              <a:gd name="connsiteX6" fmla="*/ 406677 w 586370"/>
              <a:gd name="connsiteY6" fmla="*/ 1063034 h 3759860"/>
              <a:gd name="connsiteX7" fmla="*/ 442351 w 586370"/>
              <a:gd name="connsiteY7" fmla="*/ 1398354 h 3759860"/>
              <a:gd name="connsiteX8" fmla="*/ 456620 w 586370"/>
              <a:gd name="connsiteY8" fmla="*/ 1612388 h 3759860"/>
              <a:gd name="connsiteX9" fmla="*/ 485159 w 586370"/>
              <a:gd name="connsiteY9" fmla="*/ 1869228 h 3759860"/>
              <a:gd name="connsiteX10" fmla="*/ 513698 w 586370"/>
              <a:gd name="connsiteY10" fmla="*/ 2118935 h 3759860"/>
              <a:gd name="connsiteX11" fmla="*/ 542237 w 586370"/>
              <a:gd name="connsiteY11" fmla="*/ 2397178 h 3759860"/>
              <a:gd name="connsiteX12" fmla="*/ 570775 w 586370"/>
              <a:gd name="connsiteY12" fmla="*/ 2561271 h 3759860"/>
              <a:gd name="connsiteX13" fmla="*/ 586077 w 586370"/>
              <a:gd name="connsiteY13" fmla="*/ 2586773 h 3759860"/>
              <a:gd name="connsiteX14" fmla="*/ 577910 w 586370"/>
              <a:gd name="connsiteY14" fmla="*/ 3759860 h 3759860"/>
              <a:gd name="connsiteX15" fmla="*/ 0 w 586370"/>
              <a:gd name="connsiteY15" fmla="*/ 3759860 h 3759860"/>
              <a:gd name="connsiteX16" fmla="*/ 0 w 586370"/>
              <a:gd name="connsiteY16" fmla="*/ 3759860 h 3759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86370" h="3759860">
                <a:moveTo>
                  <a:pt x="7135" y="0"/>
                </a:moveTo>
                <a:lnTo>
                  <a:pt x="78482" y="28538"/>
                </a:lnTo>
                <a:lnTo>
                  <a:pt x="149829" y="99882"/>
                </a:lnTo>
                <a:lnTo>
                  <a:pt x="242580" y="256840"/>
                </a:lnTo>
                <a:lnTo>
                  <a:pt x="313926" y="506546"/>
                </a:lnTo>
                <a:lnTo>
                  <a:pt x="363869" y="784790"/>
                </a:lnTo>
                <a:lnTo>
                  <a:pt x="406677" y="1063034"/>
                </a:lnTo>
                <a:lnTo>
                  <a:pt x="442351" y="1398354"/>
                </a:lnTo>
                <a:lnTo>
                  <a:pt x="456620" y="1612388"/>
                </a:lnTo>
                <a:lnTo>
                  <a:pt x="485159" y="1869228"/>
                </a:lnTo>
                <a:lnTo>
                  <a:pt x="513698" y="2118935"/>
                </a:lnTo>
                <a:lnTo>
                  <a:pt x="542237" y="2397178"/>
                </a:lnTo>
                <a:cubicBezTo>
                  <a:pt x="551750" y="2451876"/>
                  <a:pt x="563468" y="2529672"/>
                  <a:pt x="570775" y="2561271"/>
                </a:cubicBezTo>
                <a:cubicBezTo>
                  <a:pt x="578082" y="2592870"/>
                  <a:pt x="580976" y="2578272"/>
                  <a:pt x="586077" y="2586773"/>
                </a:cubicBezTo>
                <a:cubicBezTo>
                  <a:pt x="588455" y="2986303"/>
                  <a:pt x="575532" y="3360330"/>
                  <a:pt x="577910" y="3759860"/>
                </a:cubicBezTo>
                <a:lnTo>
                  <a:pt x="0" y="3759860"/>
                </a:lnTo>
                <a:lnTo>
                  <a:pt x="0" y="3759860"/>
                </a:lnTo>
              </a:path>
            </a:pathLst>
          </a:custGeom>
          <a:solidFill>
            <a:schemeClr val="tx1"/>
          </a:solidFill>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35" name="Text Box 9"/>
          <p:cNvSpPr txBox="1">
            <a:spLocks noChangeArrowheads="1"/>
          </p:cNvSpPr>
          <p:nvPr/>
        </p:nvSpPr>
        <p:spPr bwMode="auto">
          <a:xfrm>
            <a:off x="605314" y="363755"/>
            <a:ext cx="3577722" cy="1200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The standard error of the </a:t>
            </a:r>
            <a:br>
              <a:rPr lang="en-US" dirty="0"/>
            </a:br>
            <a:r>
              <a:rPr lang="en-US" dirty="0"/>
              <a:t>sampling distribution is a </a:t>
            </a:r>
            <a:br>
              <a:rPr lang="en-US" dirty="0"/>
            </a:br>
            <a:r>
              <a:rPr lang="en-US" dirty="0"/>
              <a:t>function of the sample size.</a:t>
            </a:r>
          </a:p>
        </p:txBody>
      </p:sp>
      <p:sp>
        <p:nvSpPr>
          <p:cNvPr id="39" name="Oval 38"/>
          <p:cNvSpPr/>
          <p:nvPr/>
        </p:nvSpPr>
        <p:spPr bwMode="auto">
          <a:xfrm>
            <a:off x="4762345" y="5138356"/>
            <a:ext cx="776045" cy="776045"/>
          </a:xfrm>
          <a:prstGeom prst="ellipse">
            <a:avLst/>
          </a:prstGeom>
          <a:noFill/>
          <a:ln w="25400" cap="flat" cmpd="sng" algn="ctr">
            <a:solidFill>
              <a:srgbClr val="FF6600"/>
            </a:solidFill>
            <a:prstDash val="solid"/>
            <a:round/>
            <a:headEnd type="none" w="med" len="med"/>
            <a:tailEnd type="none" w="med" len="med"/>
          </a:ln>
          <a:effectLst>
            <a:outerShdw blurRad="50800" dist="38100" dir="2700000" algn="tl" rotWithShape="0">
              <a:srgbClr val="000000">
                <a:alpha val="43000"/>
              </a:srgb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cxnSp>
        <p:nvCxnSpPr>
          <p:cNvPr id="8" name="Straight Arrow Connector 7"/>
          <p:cNvCxnSpPr/>
          <p:nvPr/>
        </p:nvCxnSpPr>
        <p:spPr bwMode="auto">
          <a:xfrm flipH="1">
            <a:off x="4681642" y="5783514"/>
            <a:ext cx="44432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1079312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5075" y="2255838"/>
            <a:ext cx="6677025" cy="2463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220" name="Line 4"/>
          <p:cNvSpPr>
            <a:spLocks noChangeShapeType="1"/>
          </p:cNvSpPr>
          <p:nvPr/>
        </p:nvSpPr>
        <p:spPr bwMode="auto">
          <a:xfrm>
            <a:off x="457200" y="4800600"/>
            <a:ext cx="792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1" name="Line 5"/>
          <p:cNvSpPr>
            <a:spLocks noChangeShapeType="1"/>
          </p:cNvSpPr>
          <p:nvPr/>
        </p:nvSpPr>
        <p:spPr bwMode="auto">
          <a:xfrm>
            <a:off x="4572000" y="1676400"/>
            <a:ext cx="0" cy="3124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2" name="Line 6"/>
          <p:cNvSpPr>
            <a:spLocks noChangeShapeType="1"/>
          </p:cNvSpPr>
          <p:nvPr/>
        </p:nvSpPr>
        <p:spPr bwMode="auto">
          <a:xfrm flipV="1">
            <a:off x="5195888" y="2133600"/>
            <a:ext cx="0" cy="26622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7" name="Rectangle 11"/>
          <p:cNvSpPr>
            <a:spLocks noChangeArrowheads="1"/>
          </p:cNvSpPr>
          <p:nvPr/>
        </p:nvSpPr>
        <p:spPr bwMode="auto">
          <a:xfrm>
            <a:off x="4559300" y="3581400"/>
            <a:ext cx="6985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a:cs typeface="+mn-cs"/>
              </a:rPr>
              <a:t>34.13</a:t>
            </a:r>
          </a:p>
        </p:txBody>
      </p:sp>
      <p:sp>
        <p:nvSpPr>
          <p:cNvPr id="9228" name="Rectangle 12"/>
          <p:cNvSpPr>
            <a:spLocks noChangeArrowheads="1"/>
          </p:cNvSpPr>
          <p:nvPr/>
        </p:nvSpPr>
        <p:spPr bwMode="auto">
          <a:xfrm>
            <a:off x="3886200" y="3581400"/>
            <a:ext cx="584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a:cs typeface="+mn-cs"/>
              </a:rPr>
              <a:t>50.0</a:t>
            </a:r>
          </a:p>
        </p:txBody>
      </p:sp>
      <p:sp>
        <p:nvSpPr>
          <p:cNvPr id="9229" name="Line 13"/>
          <p:cNvSpPr>
            <a:spLocks noChangeShapeType="1"/>
          </p:cNvSpPr>
          <p:nvPr/>
        </p:nvSpPr>
        <p:spPr bwMode="auto">
          <a:xfrm flipV="1">
            <a:off x="5830888" y="2819399"/>
            <a:ext cx="0" cy="197802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30" name="Rectangle 14"/>
          <p:cNvSpPr>
            <a:spLocks noChangeArrowheads="1"/>
          </p:cNvSpPr>
          <p:nvPr/>
        </p:nvSpPr>
        <p:spPr bwMode="auto">
          <a:xfrm>
            <a:off x="5181600" y="4343400"/>
            <a:ext cx="6985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a:cs typeface="+mn-cs"/>
              </a:rPr>
              <a:t>13.59</a:t>
            </a:r>
          </a:p>
        </p:txBody>
      </p:sp>
      <p:sp>
        <p:nvSpPr>
          <p:cNvPr id="9232" name="Text Box 16"/>
          <p:cNvSpPr txBox="1">
            <a:spLocks noChangeArrowheads="1"/>
          </p:cNvSpPr>
          <p:nvPr/>
        </p:nvSpPr>
        <p:spPr bwMode="auto">
          <a:xfrm>
            <a:off x="288925" y="5927725"/>
            <a:ext cx="824547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a:cs typeface="+mn-cs"/>
            </a:endParaRPr>
          </a:p>
        </p:txBody>
      </p:sp>
      <p:sp>
        <p:nvSpPr>
          <p:cNvPr id="16" name="Rectangle 2"/>
          <p:cNvSpPr txBox="1">
            <a:spLocks noChangeArrowheads="1"/>
          </p:cNvSpPr>
          <p:nvPr/>
        </p:nvSpPr>
        <p:spPr>
          <a:xfrm>
            <a:off x="685800" y="6096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Times"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Times"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Times" charset="0"/>
                <a:ea typeface="ＭＳ Ｐゴシック" charset="-128"/>
                <a:cs typeface="ＭＳ Ｐゴシック" charset="-128"/>
              </a:defRPr>
            </a:lvl9pPr>
          </a:lstStyle>
          <a:p>
            <a:pPr eaLnBrk="1" hangingPunct="1"/>
            <a:r>
              <a:rPr lang="en-US">
                <a:latin typeface="Times" charset="0"/>
                <a:ea typeface="ＭＳ Ｐゴシック" charset="0"/>
                <a:cs typeface="ＭＳ Ｐゴシック" charset="0"/>
              </a:rPr>
              <a:t>Standard Error</a:t>
            </a:r>
            <a:endParaRPr lang="en-US" dirty="0">
              <a:latin typeface="Times" charset="0"/>
              <a:ea typeface="ＭＳ Ｐゴシック" charset="0"/>
              <a:cs typeface="ＭＳ Ｐゴシック" charset="0"/>
            </a:endParaRPr>
          </a:p>
        </p:txBody>
      </p:sp>
      <p:sp>
        <p:nvSpPr>
          <p:cNvPr id="17" name="Text Box 6"/>
          <p:cNvSpPr txBox="1">
            <a:spLocks noChangeArrowheads="1"/>
          </p:cNvSpPr>
          <p:nvPr/>
        </p:nvSpPr>
        <p:spPr bwMode="auto">
          <a:xfrm>
            <a:off x="493713" y="1652588"/>
            <a:ext cx="3671887"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Sampling Distribution Mean</a:t>
            </a:r>
          </a:p>
        </p:txBody>
      </p:sp>
      <p:sp>
        <p:nvSpPr>
          <p:cNvPr id="18" name="Line 7"/>
          <p:cNvSpPr>
            <a:spLocks noChangeShapeType="1"/>
          </p:cNvSpPr>
          <p:nvPr/>
        </p:nvSpPr>
        <p:spPr bwMode="auto">
          <a:xfrm>
            <a:off x="4176713" y="1889125"/>
            <a:ext cx="301625"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9" name="Text Box 9"/>
          <p:cNvSpPr txBox="1">
            <a:spLocks noChangeArrowheads="1"/>
          </p:cNvSpPr>
          <p:nvPr/>
        </p:nvSpPr>
        <p:spPr bwMode="auto">
          <a:xfrm>
            <a:off x="542925" y="3122613"/>
            <a:ext cx="290195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Sampling Distribution</a:t>
            </a:r>
          </a:p>
          <a:p>
            <a:r>
              <a:rPr lang="en-US"/>
              <a:t>(n = 30)</a:t>
            </a:r>
          </a:p>
        </p:txBody>
      </p:sp>
      <p:sp>
        <p:nvSpPr>
          <p:cNvPr id="20" name="Line 10"/>
          <p:cNvSpPr>
            <a:spLocks noChangeShapeType="1"/>
          </p:cNvSpPr>
          <p:nvPr/>
        </p:nvSpPr>
        <p:spPr bwMode="auto">
          <a:xfrm>
            <a:off x="2824163" y="3543300"/>
            <a:ext cx="819150" cy="250825"/>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1" name="Text Box 11"/>
          <p:cNvSpPr txBox="1">
            <a:spLocks noChangeArrowheads="1"/>
          </p:cNvSpPr>
          <p:nvPr/>
        </p:nvSpPr>
        <p:spPr bwMode="auto">
          <a:xfrm>
            <a:off x="5822950" y="2219325"/>
            <a:ext cx="2216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1 Standard Error</a:t>
            </a:r>
          </a:p>
        </p:txBody>
      </p:sp>
      <p:sp>
        <p:nvSpPr>
          <p:cNvPr id="22" name="Line 12"/>
          <p:cNvSpPr>
            <a:spLocks noChangeShapeType="1"/>
          </p:cNvSpPr>
          <p:nvPr/>
        </p:nvSpPr>
        <p:spPr bwMode="auto">
          <a:xfrm flipH="1">
            <a:off x="5346700" y="2422525"/>
            <a:ext cx="450850"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3" name="Text Box 13"/>
          <p:cNvSpPr txBox="1">
            <a:spLocks noChangeArrowheads="1"/>
          </p:cNvSpPr>
          <p:nvPr/>
        </p:nvSpPr>
        <p:spPr bwMode="auto">
          <a:xfrm>
            <a:off x="1892300" y="4943475"/>
            <a:ext cx="5500688"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The relationship of standard error to a </a:t>
            </a:r>
          </a:p>
          <a:p>
            <a:pPr algn="ctr"/>
            <a:r>
              <a:rPr lang="en-US" dirty="0"/>
              <a:t>sampling distribution is the same as </a:t>
            </a:r>
          </a:p>
          <a:p>
            <a:pPr algn="ctr"/>
            <a:r>
              <a:rPr lang="en-US" dirty="0"/>
              <a:t>standard deviation to a normal distribution.</a:t>
            </a:r>
          </a:p>
        </p:txBody>
      </p:sp>
      <p:sp>
        <p:nvSpPr>
          <p:cNvPr id="24" name="Text Box 11"/>
          <p:cNvSpPr txBox="1">
            <a:spLocks noChangeArrowheads="1"/>
          </p:cNvSpPr>
          <p:nvPr/>
        </p:nvSpPr>
        <p:spPr bwMode="auto">
          <a:xfrm>
            <a:off x="6400800" y="2895600"/>
            <a:ext cx="2355633"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2 Standard Errors</a:t>
            </a:r>
          </a:p>
        </p:txBody>
      </p:sp>
      <p:sp>
        <p:nvSpPr>
          <p:cNvPr id="25" name="Line 12"/>
          <p:cNvSpPr>
            <a:spLocks noChangeShapeType="1"/>
          </p:cNvSpPr>
          <p:nvPr/>
        </p:nvSpPr>
        <p:spPr bwMode="auto">
          <a:xfrm flipH="1">
            <a:off x="5924550" y="3098800"/>
            <a:ext cx="450850"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6570027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5075" y="2255838"/>
            <a:ext cx="6677025" cy="2463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220" name="Line 4"/>
          <p:cNvSpPr>
            <a:spLocks noChangeShapeType="1"/>
          </p:cNvSpPr>
          <p:nvPr/>
        </p:nvSpPr>
        <p:spPr bwMode="auto">
          <a:xfrm>
            <a:off x="457200" y="4800600"/>
            <a:ext cx="792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1" name="Line 5"/>
          <p:cNvSpPr>
            <a:spLocks noChangeShapeType="1"/>
          </p:cNvSpPr>
          <p:nvPr/>
        </p:nvSpPr>
        <p:spPr bwMode="auto">
          <a:xfrm>
            <a:off x="4572000" y="1676400"/>
            <a:ext cx="0" cy="3124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2" name="Line 6"/>
          <p:cNvSpPr>
            <a:spLocks noChangeShapeType="1"/>
          </p:cNvSpPr>
          <p:nvPr/>
        </p:nvSpPr>
        <p:spPr bwMode="auto">
          <a:xfrm flipV="1">
            <a:off x="5195888" y="2133600"/>
            <a:ext cx="0" cy="26622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7" name="Rectangle 11"/>
          <p:cNvSpPr>
            <a:spLocks noChangeArrowheads="1"/>
          </p:cNvSpPr>
          <p:nvPr/>
        </p:nvSpPr>
        <p:spPr bwMode="auto">
          <a:xfrm>
            <a:off x="4559300" y="3581400"/>
            <a:ext cx="6985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a:cs typeface="+mn-cs"/>
              </a:rPr>
              <a:t>34.13</a:t>
            </a:r>
          </a:p>
        </p:txBody>
      </p:sp>
      <p:sp>
        <p:nvSpPr>
          <p:cNvPr id="9228" name="Rectangle 12"/>
          <p:cNvSpPr>
            <a:spLocks noChangeArrowheads="1"/>
          </p:cNvSpPr>
          <p:nvPr/>
        </p:nvSpPr>
        <p:spPr bwMode="auto">
          <a:xfrm>
            <a:off x="3886200" y="3581400"/>
            <a:ext cx="584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a:cs typeface="+mn-cs"/>
              </a:rPr>
              <a:t>50.0</a:t>
            </a:r>
          </a:p>
        </p:txBody>
      </p:sp>
      <p:sp>
        <p:nvSpPr>
          <p:cNvPr id="9229" name="Line 13"/>
          <p:cNvSpPr>
            <a:spLocks noChangeShapeType="1"/>
          </p:cNvSpPr>
          <p:nvPr/>
        </p:nvSpPr>
        <p:spPr bwMode="auto">
          <a:xfrm flipV="1">
            <a:off x="5830888" y="2819399"/>
            <a:ext cx="0" cy="197802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30" name="Rectangle 14"/>
          <p:cNvSpPr>
            <a:spLocks noChangeArrowheads="1"/>
          </p:cNvSpPr>
          <p:nvPr/>
        </p:nvSpPr>
        <p:spPr bwMode="auto">
          <a:xfrm>
            <a:off x="5181600" y="4343400"/>
            <a:ext cx="6985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a:cs typeface="+mn-cs"/>
              </a:rPr>
              <a:t>13.59</a:t>
            </a:r>
          </a:p>
        </p:txBody>
      </p:sp>
      <p:sp>
        <p:nvSpPr>
          <p:cNvPr id="9232" name="Text Box 16"/>
          <p:cNvSpPr txBox="1">
            <a:spLocks noChangeArrowheads="1"/>
          </p:cNvSpPr>
          <p:nvPr/>
        </p:nvSpPr>
        <p:spPr bwMode="auto">
          <a:xfrm>
            <a:off x="288925" y="5927725"/>
            <a:ext cx="824547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a:cs typeface="+mn-cs"/>
            </a:endParaRPr>
          </a:p>
        </p:txBody>
      </p:sp>
      <p:sp>
        <p:nvSpPr>
          <p:cNvPr id="16" name="Rectangle 2"/>
          <p:cNvSpPr txBox="1">
            <a:spLocks noChangeArrowheads="1"/>
          </p:cNvSpPr>
          <p:nvPr/>
        </p:nvSpPr>
        <p:spPr>
          <a:xfrm>
            <a:off x="685800" y="6096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Times"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Times"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Times" charset="0"/>
                <a:ea typeface="ＭＳ Ｐゴシック" charset="-128"/>
                <a:cs typeface="ＭＳ Ｐゴシック" charset="-128"/>
              </a:defRPr>
            </a:lvl9pPr>
          </a:lstStyle>
          <a:p>
            <a:pPr eaLnBrk="1" hangingPunct="1"/>
            <a:r>
              <a:rPr lang="en-US">
                <a:latin typeface="Times" charset="0"/>
                <a:ea typeface="ＭＳ Ｐゴシック" charset="0"/>
                <a:cs typeface="ＭＳ Ｐゴシック" charset="0"/>
              </a:rPr>
              <a:t>Standard Error</a:t>
            </a:r>
            <a:endParaRPr lang="en-US" dirty="0">
              <a:latin typeface="Times" charset="0"/>
              <a:ea typeface="ＭＳ Ｐゴシック" charset="0"/>
              <a:cs typeface="ＭＳ Ｐゴシック" charset="0"/>
            </a:endParaRPr>
          </a:p>
        </p:txBody>
      </p:sp>
      <p:sp>
        <p:nvSpPr>
          <p:cNvPr id="17" name="Text Box 6"/>
          <p:cNvSpPr txBox="1">
            <a:spLocks noChangeArrowheads="1"/>
          </p:cNvSpPr>
          <p:nvPr/>
        </p:nvSpPr>
        <p:spPr bwMode="auto">
          <a:xfrm>
            <a:off x="493713" y="1652588"/>
            <a:ext cx="3671887"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Sampling Distribution Mean</a:t>
            </a:r>
          </a:p>
        </p:txBody>
      </p:sp>
      <p:sp>
        <p:nvSpPr>
          <p:cNvPr id="18" name="Line 7"/>
          <p:cNvSpPr>
            <a:spLocks noChangeShapeType="1"/>
          </p:cNvSpPr>
          <p:nvPr/>
        </p:nvSpPr>
        <p:spPr bwMode="auto">
          <a:xfrm>
            <a:off x="4176713" y="1889125"/>
            <a:ext cx="301625"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9" name="Text Box 9"/>
          <p:cNvSpPr txBox="1">
            <a:spLocks noChangeArrowheads="1"/>
          </p:cNvSpPr>
          <p:nvPr/>
        </p:nvSpPr>
        <p:spPr bwMode="auto">
          <a:xfrm>
            <a:off x="542925" y="3122613"/>
            <a:ext cx="290195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Sampling Distribution</a:t>
            </a:r>
          </a:p>
          <a:p>
            <a:r>
              <a:rPr lang="en-US"/>
              <a:t>(n = 30)</a:t>
            </a:r>
          </a:p>
        </p:txBody>
      </p:sp>
      <p:sp>
        <p:nvSpPr>
          <p:cNvPr id="20" name="Line 10"/>
          <p:cNvSpPr>
            <a:spLocks noChangeShapeType="1"/>
          </p:cNvSpPr>
          <p:nvPr/>
        </p:nvSpPr>
        <p:spPr bwMode="auto">
          <a:xfrm>
            <a:off x="2824163" y="3543300"/>
            <a:ext cx="819150" cy="250825"/>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1" name="Text Box 11"/>
          <p:cNvSpPr txBox="1">
            <a:spLocks noChangeArrowheads="1"/>
          </p:cNvSpPr>
          <p:nvPr/>
        </p:nvSpPr>
        <p:spPr bwMode="auto">
          <a:xfrm>
            <a:off x="5822950" y="2219325"/>
            <a:ext cx="2216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1 Standard Error</a:t>
            </a:r>
          </a:p>
        </p:txBody>
      </p:sp>
      <p:sp>
        <p:nvSpPr>
          <p:cNvPr id="22" name="Line 12"/>
          <p:cNvSpPr>
            <a:spLocks noChangeShapeType="1"/>
          </p:cNvSpPr>
          <p:nvPr/>
        </p:nvSpPr>
        <p:spPr bwMode="auto">
          <a:xfrm flipH="1">
            <a:off x="5346700" y="2422525"/>
            <a:ext cx="450850"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4" name="Text Box 11"/>
          <p:cNvSpPr txBox="1">
            <a:spLocks noChangeArrowheads="1"/>
          </p:cNvSpPr>
          <p:nvPr/>
        </p:nvSpPr>
        <p:spPr bwMode="auto">
          <a:xfrm>
            <a:off x="6400800" y="2895600"/>
            <a:ext cx="2355633"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2 Standard Errors</a:t>
            </a:r>
          </a:p>
        </p:txBody>
      </p:sp>
      <p:sp>
        <p:nvSpPr>
          <p:cNvPr id="25" name="Line 12"/>
          <p:cNvSpPr>
            <a:spLocks noChangeShapeType="1"/>
          </p:cNvSpPr>
          <p:nvPr/>
        </p:nvSpPr>
        <p:spPr bwMode="auto">
          <a:xfrm flipH="1">
            <a:off x="5924550" y="3098800"/>
            <a:ext cx="450850"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6" name="Text Box 13"/>
          <p:cNvSpPr txBox="1">
            <a:spLocks noChangeArrowheads="1"/>
          </p:cNvSpPr>
          <p:nvPr/>
        </p:nvSpPr>
        <p:spPr bwMode="auto">
          <a:xfrm>
            <a:off x="1108075" y="4943475"/>
            <a:ext cx="7050088" cy="1187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Remember this is not a distribution of scores on the test.</a:t>
            </a:r>
            <a:br>
              <a:rPr lang="en-US" dirty="0"/>
            </a:br>
            <a:r>
              <a:rPr lang="en-US" dirty="0"/>
              <a:t>It is a distribution of the means of </a:t>
            </a:r>
            <a:br>
              <a:rPr lang="en-US" dirty="0"/>
            </a:br>
            <a:r>
              <a:rPr lang="en-US" dirty="0"/>
              <a:t>randomly selected groups of 30.</a:t>
            </a:r>
          </a:p>
        </p:txBody>
      </p:sp>
    </p:spTree>
    <p:extLst>
      <p:ext uri="{BB962C8B-B14F-4D97-AF65-F5344CB8AC3E}">
        <p14:creationId xmlns:p14="http://schemas.microsoft.com/office/powerpoint/2010/main" val="489103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have so far?</a:t>
            </a:r>
          </a:p>
        </p:txBody>
      </p:sp>
      <p:sp>
        <p:nvSpPr>
          <p:cNvPr id="3" name="Content Placeholder 2"/>
          <p:cNvSpPr>
            <a:spLocks noGrp="1"/>
          </p:cNvSpPr>
          <p:nvPr>
            <p:ph idx="1"/>
          </p:nvPr>
        </p:nvSpPr>
        <p:spPr>
          <a:xfrm>
            <a:off x="685800" y="1981200"/>
            <a:ext cx="8062808" cy="4114800"/>
          </a:xfrm>
        </p:spPr>
        <p:txBody>
          <a:bodyPr/>
          <a:lstStyle/>
          <a:p>
            <a:r>
              <a:rPr lang="en-US" sz="2800" dirty="0"/>
              <a:t>Normal distributions are good because of </a:t>
            </a:r>
            <a:br>
              <a:rPr lang="en-US" sz="2800" dirty="0"/>
            </a:br>
            <a:r>
              <a:rPr lang="en-US" sz="2800" dirty="0"/>
              <a:t>the relationship of the </a:t>
            </a:r>
            <a:r>
              <a:rPr lang="en-US" sz="2800" i="1" dirty="0" err="1"/>
              <a:t>sd</a:t>
            </a:r>
            <a:r>
              <a:rPr lang="en-US" sz="2800" i="1" dirty="0"/>
              <a:t> </a:t>
            </a:r>
            <a:r>
              <a:rPr lang="en-US" sz="2800" dirty="0"/>
              <a:t>to the area under the curve.</a:t>
            </a:r>
          </a:p>
          <a:p>
            <a:r>
              <a:rPr lang="en-US" sz="2800" dirty="0"/>
              <a:t>When a sampling distribution is built from a population it is normally distributed.</a:t>
            </a:r>
          </a:p>
          <a:p>
            <a:r>
              <a:rPr lang="en-US" sz="2800" dirty="0"/>
              <a:t>Standard error is the population standard deviation adjusted for group size.</a:t>
            </a:r>
          </a:p>
          <a:p>
            <a:r>
              <a:rPr lang="en-US" sz="2800" dirty="0"/>
              <a:t>The relation of the standard error to a sampling distribution is the same as a standard deviation to a population distribution.</a:t>
            </a:r>
          </a:p>
          <a:p>
            <a:endParaRPr lang="en-US" sz="2800" dirty="0"/>
          </a:p>
        </p:txBody>
      </p:sp>
    </p:spTree>
    <p:extLst>
      <p:ext uri="{BB962C8B-B14F-4D97-AF65-F5344CB8AC3E}">
        <p14:creationId xmlns:p14="http://schemas.microsoft.com/office/powerpoint/2010/main" val="1229979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chemeClr va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are we going with this?</a:t>
            </a:r>
          </a:p>
        </p:txBody>
      </p:sp>
      <p:sp>
        <p:nvSpPr>
          <p:cNvPr id="3" name="Content Placeholder 2"/>
          <p:cNvSpPr>
            <a:spLocks noGrp="1"/>
          </p:cNvSpPr>
          <p:nvPr>
            <p:ph idx="1"/>
          </p:nvPr>
        </p:nvSpPr>
        <p:spPr/>
        <p:txBody>
          <a:bodyPr/>
          <a:lstStyle/>
          <a:p>
            <a:r>
              <a:rPr lang="en-US" dirty="0"/>
              <a:t>Gathering data on the characteristics of individuals in groups</a:t>
            </a:r>
          </a:p>
        </p:txBody>
      </p:sp>
    </p:spTree>
    <p:extLst>
      <p:ext uri="{BB962C8B-B14F-4D97-AF65-F5344CB8AC3E}">
        <p14:creationId xmlns:p14="http://schemas.microsoft.com/office/powerpoint/2010/main" val="18481213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Problem …</a:t>
            </a:r>
          </a:p>
        </p:txBody>
      </p:sp>
      <p:sp>
        <p:nvSpPr>
          <p:cNvPr id="3" name="Content Placeholder 2"/>
          <p:cNvSpPr>
            <a:spLocks noGrp="1"/>
          </p:cNvSpPr>
          <p:nvPr>
            <p:ph idx="1"/>
          </p:nvPr>
        </p:nvSpPr>
        <p:spPr/>
        <p:txBody>
          <a:bodyPr/>
          <a:lstStyle/>
          <a:p>
            <a:r>
              <a:rPr lang="en-US" dirty="0"/>
              <a:t>One the most important uses of summaries of group characteristics is to compare groups.</a:t>
            </a:r>
          </a:p>
          <a:p>
            <a:r>
              <a:rPr lang="en-US" dirty="0"/>
              <a:t>Should be simple …</a:t>
            </a:r>
          </a:p>
          <a:p>
            <a:r>
              <a:rPr lang="en-US" dirty="0"/>
              <a:t>If the summary number for one group is higher or lower than another group then there is a difference between the two groups.</a:t>
            </a:r>
          </a:p>
          <a:p>
            <a:r>
              <a:rPr lang="en-US" dirty="0"/>
              <a:t>Well maybe …</a:t>
            </a:r>
          </a:p>
        </p:txBody>
      </p:sp>
    </p:spTree>
    <p:extLst>
      <p:ext uri="{BB962C8B-B14F-4D97-AF65-F5344CB8AC3E}">
        <p14:creationId xmlns:p14="http://schemas.microsoft.com/office/powerpoint/2010/main" val="72274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if?</a:t>
            </a:r>
          </a:p>
        </p:txBody>
      </p:sp>
      <p:sp>
        <p:nvSpPr>
          <p:cNvPr id="3" name="Content Placeholder 2"/>
          <p:cNvSpPr>
            <a:spLocks noGrp="1"/>
          </p:cNvSpPr>
          <p:nvPr>
            <p:ph idx="1"/>
          </p:nvPr>
        </p:nvSpPr>
        <p:spPr/>
        <p:txBody>
          <a:bodyPr>
            <a:normAutofit/>
          </a:bodyPr>
          <a:lstStyle/>
          <a:p>
            <a:pPr marL="0" indent="0">
              <a:spcAft>
                <a:spcPts val="600"/>
              </a:spcAft>
              <a:buNone/>
            </a:pPr>
            <a:r>
              <a:rPr lang="en-US" dirty="0"/>
              <a:t>If Mrs. Johnson and Mr. Smith taught the same curriculum using the same instructional style to two groups of students who were demographically similar, would you expect the summary of the measures of student learning to be </a:t>
            </a:r>
            <a:r>
              <a:rPr lang="en-US" i="1" dirty="0"/>
              <a:t>exactly</a:t>
            </a:r>
            <a:r>
              <a:rPr lang="en-US" dirty="0"/>
              <a:t> the same in the two classes?</a:t>
            </a:r>
          </a:p>
        </p:txBody>
      </p:sp>
      <p:sp>
        <p:nvSpPr>
          <p:cNvPr id="4" name="Slide Number Placeholder 3"/>
          <p:cNvSpPr>
            <a:spLocks noGrp="1"/>
          </p:cNvSpPr>
          <p:nvPr>
            <p:ph type="sldNum" sz="quarter" idx="12"/>
          </p:nvPr>
        </p:nvSpPr>
        <p:spPr/>
        <p:txBody>
          <a:bodyPr/>
          <a:lstStyle/>
          <a:p>
            <a:fld id="{0770A226-3618-E547-A325-D9D6D4B9C4C6}" type="slidenum">
              <a:rPr lang="en-US" smtClean="0"/>
              <a:t>29</a:t>
            </a:fld>
            <a:endParaRPr lang="en-US" dirty="0"/>
          </a:p>
        </p:txBody>
      </p:sp>
    </p:spTree>
    <p:extLst>
      <p:ext uri="{BB962C8B-B14F-4D97-AF65-F5344CB8AC3E}">
        <p14:creationId xmlns:p14="http://schemas.microsoft.com/office/powerpoint/2010/main" val="1384454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00152"/>
            <a:ext cx="7772400" cy="1143000"/>
          </a:xfrm>
        </p:spPr>
        <p:txBody>
          <a:bodyPr/>
          <a:lstStyle/>
          <a:p>
            <a:r>
              <a:rPr lang="en-US" dirty="0"/>
              <a:t>Some Definitions</a:t>
            </a:r>
          </a:p>
        </p:txBody>
      </p:sp>
      <p:sp>
        <p:nvSpPr>
          <p:cNvPr id="3" name="Content Placeholder 2"/>
          <p:cNvSpPr>
            <a:spLocks noGrp="1"/>
          </p:cNvSpPr>
          <p:nvPr>
            <p:ph idx="1"/>
          </p:nvPr>
        </p:nvSpPr>
        <p:spPr>
          <a:xfrm>
            <a:off x="589661" y="1628452"/>
            <a:ext cx="8039803" cy="4114800"/>
          </a:xfrm>
        </p:spPr>
        <p:txBody>
          <a:bodyPr/>
          <a:lstStyle/>
          <a:p>
            <a:pPr>
              <a:spcBef>
                <a:spcPts val="0"/>
              </a:spcBef>
              <a:spcAft>
                <a:spcPts val="1800"/>
              </a:spcAft>
            </a:pPr>
            <a:r>
              <a:rPr lang="en-US" sz="2800" dirty="0"/>
              <a:t>A </a:t>
            </a:r>
            <a:r>
              <a:rPr lang="en-US" sz="2800" i="1" dirty="0"/>
              <a:t>population</a:t>
            </a:r>
            <a:r>
              <a:rPr lang="en-US" sz="2800" dirty="0"/>
              <a:t> is the largest group to which you wish to generalize.</a:t>
            </a:r>
          </a:p>
          <a:p>
            <a:pPr>
              <a:spcBef>
                <a:spcPts val="0"/>
              </a:spcBef>
              <a:spcAft>
                <a:spcPts val="1800"/>
              </a:spcAft>
            </a:pPr>
            <a:r>
              <a:rPr lang="en-US" sz="2800" dirty="0"/>
              <a:t>Summaries of the measures of the characteristics of individuals in a population are called </a:t>
            </a:r>
            <a:r>
              <a:rPr lang="en-US" sz="2800" i="1" dirty="0"/>
              <a:t>parameters</a:t>
            </a:r>
            <a:r>
              <a:rPr lang="en-US" sz="2800" dirty="0"/>
              <a:t>.</a:t>
            </a:r>
          </a:p>
          <a:p>
            <a:pPr>
              <a:spcBef>
                <a:spcPts val="0"/>
              </a:spcBef>
              <a:spcAft>
                <a:spcPts val="1800"/>
              </a:spcAft>
            </a:pPr>
            <a:r>
              <a:rPr lang="en-US" sz="2800" dirty="0"/>
              <a:t>A group selected from the population for study is called a </a:t>
            </a:r>
            <a:r>
              <a:rPr lang="en-US" sz="2800" i="1" dirty="0"/>
              <a:t>sample</a:t>
            </a:r>
            <a:r>
              <a:rPr lang="en-US" sz="2800" dirty="0"/>
              <a:t>.</a:t>
            </a:r>
          </a:p>
          <a:p>
            <a:r>
              <a:rPr lang="en-US" sz="2800" dirty="0"/>
              <a:t>Summaries of the measures of the characteristics of individuals in a sample are called </a:t>
            </a:r>
            <a:r>
              <a:rPr lang="en-US" sz="2800" i="1" dirty="0"/>
              <a:t>statistics</a:t>
            </a:r>
            <a:r>
              <a:rPr lang="en-US" sz="2800" dirty="0"/>
              <a:t>.</a:t>
            </a:r>
          </a:p>
          <a:p>
            <a:endParaRPr lang="en-US" sz="2800" dirty="0"/>
          </a:p>
        </p:txBody>
      </p:sp>
    </p:spTree>
    <p:extLst>
      <p:ext uri="{BB962C8B-B14F-4D97-AF65-F5344CB8AC3E}">
        <p14:creationId xmlns:p14="http://schemas.microsoft.com/office/powerpoint/2010/main" val="1422557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if?</a:t>
            </a:r>
          </a:p>
        </p:txBody>
      </p:sp>
      <p:sp>
        <p:nvSpPr>
          <p:cNvPr id="3" name="Content Placeholder 2"/>
          <p:cNvSpPr>
            <a:spLocks noGrp="1"/>
          </p:cNvSpPr>
          <p:nvPr>
            <p:ph idx="1"/>
          </p:nvPr>
        </p:nvSpPr>
        <p:spPr/>
        <p:txBody>
          <a:bodyPr>
            <a:normAutofit/>
          </a:bodyPr>
          <a:lstStyle/>
          <a:p>
            <a:pPr marL="0" indent="0">
              <a:spcAft>
                <a:spcPts val="600"/>
              </a:spcAft>
              <a:buNone/>
            </a:pPr>
            <a:r>
              <a:rPr lang="en-US" dirty="0"/>
              <a:t>What if Mrs. Johnson and Mr. Smith taught differently? </a:t>
            </a:r>
          </a:p>
          <a:p>
            <a:pPr marL="0" indent="0">
              <a:buNone/>
            </a:pPr>
            <a:r>
              <a:rPr lang="en-US" dirty="0"/>
              <a:t>Since you already would not expect the measures of learning to be the same, how would you know if something other than random influences </a:t>
            </a:r>
            <a:r>
              <a:rPr lang="en-US" i="1" dirty="0"/>
              <a:t>caused</a:t>
            </a:r>
            <a:r>
              <a:rPr lang="en-US" dirty="0"/>
              <a:t> the differences?</a:t>
            </a:r>
          </a:p>
        </p:txBody>
      </p:sp>
      <p:sp>
        <p:nvSpPr>
          <p:cNvPr id="4" name="Slide Number Placeholder 3"/>
          <p:cNvSpPr>
            <a:spLocks noGrp="1"/>
          </p:cNvSpPr>
          <p:nvPr>
            <p:ph type="sldNum" sz="quarter" idx="12"/>
          </p:nvPr>
        </p:nvSpPr>
        <p:spPr/>
        <p:txBody>
          <a:bodyPr/>
          <a:lstStyle/>
          <a:p>
            <a:fld id="{0770A226-3618-E547-A325-D9D6D4B9C4C6}" type="slidenum">
              <a:rPr lang="en-US" smtClean="0"/>
              <a:t>30</a:t>
            </a:fld>
            <a:endParaRPr lang="en-US"/>
          </a:p>
        </p:txBody>
      </p:sp>
    </p:spTree>
    <p:extLst>
      <p:ext uri="{BB962C8B-B14F-4D97-AF65-F5344CB8AC3E}">
        <p14:creationId xmlns:p14="http://schemas.microsoft.com/office/powerpoint/2010/main" val="535466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Differences</a:t>
            </a:r>
          </a:p>
        </p:txBody>
      </p:sp>
      <p:sp>
        <p:nvSpPr>
          <p:cNvPr id="3" name="Content Placeholder 2"/>
          <p:cNvSpPr>
            <a:spLocks noGrp="1"/>
          </p:cNvSpPr>
          <p:nvPr>
            <p:ph idx="1"/>
          </p:nvPr>
        </p:nvSpPr>
        <p:spPr/>
        <p:txBody>
          <a:bodyPr>
            <a:normAutofit fontScale="92500" lnSpcReduction="10000"/>
          </a:bodyPr>
          <a:lstStyle/>
          <a:p>
            <a:r>
              <a:rPr lang="en-US" dirty="0"/>
              <a:t>We solve this problem by asking a single question:</a:t>
            </a:r>
            <a:br>
              <a:rPr lang="en-US" dirty="0"/>
            </a:br>
            <a:r>
              <a:rPr lang="en-US" i="1" dirty="0"/>
              <a:t>Is the difference between the groups so big that it is really unlikely that the difference could have appeared randomly?</a:t>
            </a:r>
          </a:p>
          <a:p>
            <a:r>
              <a:rPr lang="en-US" dirty="0"/>
              <a:t>If the difference is really unlikely to appear randomly then we say it did not appear randomly and the difference between the two groups means something.</a:t>
            </a:r>
          </a:p>
        </p:txBody>
      </p:sp>
    </p:spTree>
    <p:extLst>
      <p:ext uri="{BB962C8B-B14F-4D97-AF65-F5344CB8AC3E}">
        <p14:creationId xmlns:p14="http://schemas.microsoft.com/office/powerpoint/2010/main" val="1623202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Ok, let’s do this in Excel</a:t>
            </a:r>
          </a:p>
          <a:p>
            <a:r>
              <a:rPr lang="en-US" dirty="0"/>
              <a:t>Inquiry Science</a:t>
            </a:r>
          </a:p>
        </p:txBody>
      </p:sp>
    </p:spTree>
    <p:extLst>
      <p:ext uri="{BB962C8B-B14F-4D97-AF65-F5344CB8AC3E}">
        <p14:creationId xmlns:p14="http://schemas.microsoft.com/office/powerpoint/2010/main" val="16874144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(from the Excel Files) </a:t>
            </a:r>
            <a:r>
              <a:rPr lang="en-US" dirty="0"/>
              <a:t>Inquiry Science</a:t>
            </a:r>
          </a:p>
        </p:txBody>
      </p:sp>
      <p:sp>
        <p:nvSpPr>
          <p:cNvPr id="5" name="Slide Number Placeholder 4"/>
          <p:cNvSpPr>
            <a:spLocks noGrp="1"/>
          </p:cNvSpPr>
          <p:nvPr>
            <p:ph type="sldNum" sz="quarter" idx="12"/>
          </p:nvPr>
        </p:nvSpPr>
        <p:spPr/>
        <p:txBody>
          <a:bodyPr/>
          <a:lstStyle/>
          <a:p>
            <a:fld id="{61694E1E-219A-A444-A241-FDE36A2374EE}" type="slidenum">
              <a:rPr lang="en-US" smtClean="0"/>
              <a:t>33</a:t>
            </a:fld>
            <a:endParaRPr lang="en-US"/>
          </a:p>
        </p:txBody>
      </p:sp>
      <p:graphicFrame>
        <p:nvGraphicFramePr>
          <p:cNvPr id="6" name="Table 5"/>
          <p:cNvGraphicFramePr>
            <a:graphicFrameLocks noGrp="1"/>
          </p:cNvGraphicFramePr>
          <p:nvPr>
            <p:extLst/>
          </p:nvPr>
        </p:nvGraphicFramePr>
        <p:xfrm>
          <a:off x="673098" y="2000087"/>
          <a:ext cx="7947594" cy="3638712"/>
        </p:xfrm>
        <a:graphic>
          <a:graphicData uri="http://schemas.openxmlformats.org/drawingml/2006/table">
            <a:tbl>
              <a:tblPr/>
              <a:tblGrid>
                <a:gridCol w="1396199">
                  <a:extLst>
                    <a:ext uri="{9D8B030D-6E8A-4147-A177-3AD203B41FA5}">
                      <a16:colId xmlns:a16="http://schemas.microsoft.com/office/drawing/2014/main" val="20000"/>
                    </a:ext>
                  </a:extLst>
                </a:gridCol>
                <a:gridCol w="2019118">
                  <a:extLst>
                    <a:ext uri="{9D8B030D-6E8A-4147-A177-3AD203B41FA5}">
                      <a16:colId xmlns:a16="http://schemas.microsoft.com/office/drawing/2014/main" val="20001"/>
                    </a:ext>
                  </a:extLst>
                </a:gridCol>
                <a:gridCol w="1568039">
                  <a:extLst>
                    <a:ext uri="{9D8B030D-6E8A-4147-A177-3AD203B41FA5}">
                      <a16:colId xmlns:a16="http://schemas.microsoft.com/office/drawing/2014/main" val="20002"/>
                    </a:ext>
                  </a:extLst>
                </a:gridCol>
                <a:gridCol w="1568039">
                  <a:extLst>
                    <a:ext uri="{9D8B030D-6E8A-4147-A177-3AD203B41FA5}">
                      <a16:colId xmlns:a16="http://schemas.microsoft.com/office/drawing/2014/main" val="20003"/>
                    </a:ext>
                  </a:extLst>
                </a:gridCol>
                <a:gridCol w="1396199">
                  <a:extLst>
                    <a:ext uri="{9D8B030D-6E8A-4147-A177-3AD203B41FA5}">
                      <a16:colId xmlns:a16="http://schemas.microsoft.com/office/drawing/2014/main" val="20004"/>
                    </a:ext>
                  </a:extLst>
                </a:gridCol>
              </a:tblGrid>
              <a:tr h="330792">
                <a:tc gridSpan="5">
                  <a:txBody>
                    <a:bodyPr/>
                    <a:lstStyle/>
                    <a:p>
                      <a:pPr algn="l" fontAlgn="b"/>
                      <a:r>
                        <a:rPr lang="en-US" sz="2000" b="0" i="1" u="none" strike="noStrike">
                          <a:solidFill>
                            <a:srgbClr val="000000"/>
                          </a:solidFill>
                          <a:effectLst/>
                          <a:latin typeface="Calibri" charset="0"/>
                        </a:rPr>
                        <a:t>EZAnalyze Results Report - Independent T-Test of group 1 and 2 on Score</a:t>
                      </a:r>
                    </a:p>
                  </a:txBody>
                  <a:tcPr marL="21480" marR="21480" marT="2148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1"/>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r>
                        <a:rPr lang="en-US" sz="2000" b="0" i="0" u="none" strike="noStrike">
                          <a:solidFill>
                            <a:srgbClr val="000000"/>
                          </a:solidFill>
                          <a:effectLst/>
                          <a:latin typeface="Calibri" charset="0"/>
                        </a:rPr>
                        <a:t>Class</a:t>
                      </a:r>
                    </a:p>
                  </a:txBody>
                  <a:tcPr marL="21480" marR="21480" marT="2148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1</a:t>
                      </a:r>
                    </a:p>
                  </a:txBody>
                  <a:tcPr marL="21480" marR="21480" marT="21480" marB="0" anchor="b">
                    <a:lnL>
                      <a:noFill/>
                    </a:lnL>
                    <a:lnR>
                      <a:noFill/>
                    </a:lnR>
                    <a:lnT>
                      <a:noFill/>
                    </a:lnT>
                    <a:lnB>
                      <a:noFill/>
                    </a:lnB>
                  </a:tcPr>
                </a:tc>
                <a:tc>
                  <a:txBody>
                    <a:bodyPr/>
                    <a:lstStyle/>
                    <a:p>
                      <a:pPr algn="r" fontAlgn="b"/>
                      <a:r>
                        <a:rPr lang="is-IS" sz="2000" b="0" i="0" u="none" strike="noStrike">
                          <a:solidFill>
                            <a:srgbClr val="000000"/>
                          </a:solidFill>
                          <a:effectLst/>
                          <a:latin typeface="Calibri" charset="0"/>
                        </a:rPr>
                        <a:t>2</a:t>
                      </a: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2"/>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Mean:</a:t>
                      </a:r>
                    </a:p>
                  </a:txBody>
                  <a:tcPr marL="21480" marR="21480" marT="21480" marB="0" anchor="b">
                    <a:lnL>
                      <a:noFill/>
                    </a:lnL>
                    <a:lnR>
                      <a:noFill/>
                    </a:lnR>
                    <a:lnT>
                      <a:noFill/>
                    </a:lnT>
                    <a:lnB>
                      <a:noFill/>
                    </a:lnB>
                  </a:tcPr>
                </a:tc>
                <a:tc>
                  <a:txBody>
                    <a:bodyPr/>
                    <a:lstStyle/>
                    <a:p>
                      <a:pPr algn="r" fontAlgn="b"/>
                      <a:r>
                        <a:rPr lang="hr-HR" sz="2000" b="0" i="0" u="none" strike="noStrike">
                          <a:solidFill>
                            <a:srgbClr val="000000"/>
                          </a:solidFill>
                          <a:effectLst/>
                          <a:latin typeface="Calibri" charset="0"/>
                        </a:rPr>
                        <a:t>36.185</a:t>
                      </a:r>
                    </a:p>
                  </a:txBody>
                  <a:tcPr marL="21480" marR="21480" marT="21480" marB="0" anchor="b">
                    <a:lnL>
                      <a:noFill/>
                    </a:lnL>
                    <a:lnR>
                      <a:noFill/>
                    </a:lnR>
                    <a:lnT>
                      <a:noFill/>
                    </a:lnT>
                    <a:lnB>
                      <a:noFill/>
                    </a:lnB>
                  </a:tcPr>
                </a:tc>
                <a:tc>
                  <a:txBody>
                    <a:bodyPr/>
                    <a:lstStyle/>
                    <a:p>
                      <a:pPr algn="r" fontAlgn="b"/>
                      <a:r>
                        <a:rPr lang="nb-NO" sz="2000" b="0" i="0" u="none" strike="noStrike">
                          <a:solidFill>
                            <a:srgbClr val="000000"/>
                          </a:solidFill>
                          <a:effectLst/>
                          <a:latin typeface="Calibri" charset="0"/>
                        </a:rPr>
                        <a:t>31.833</a:t>
                      </a: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3"/>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Std. Dev:</a:t>
                      </a:r>
                    </a:p>
                  </a:txBody>
                  <a:tcPr marL="21480" marR="21480" marT="21480" marB="0" anchor="b">
                    <a:lnL>
                      <a:noFill/>
                    </a:lnL>
                    <a:lnR>
                      <a:noFill/>
                    </a:lnR>
                    <a:lnT>
                      <a:noFill/>
                    </a:lnT>
                    <a:lnB>
                      <a:noFill/>
                    </a:lnB>
                  </a:tcPr>
                </a:tc>
                <a:tc>
                  <a:txBody>
                    <a:bodyPr/>
                    <a:lstStyle/>
                    <a:p>
                      <a:pPr algn="r" fontAlgn="b"/>
                      <a:r>
                        <a:rPr lang="hr-HR" sz="2000" b="0" i="0" u="none" strike="noStrike">
                          <a:solidFill>
                            <a:srgbClr val="000000"/>
                          </a:solidFill>
                          <a:effectLst/>
                          <a:latin typeface="Calibri" charset="0"/>
                        </a:rPr>
                        <a:t>8.544</a:t>
                      </a:r>
                    </a:p>
                  </a:txBody>
                  <a:tcPr marL="21480" marR="21480" marT="21480" marB="0" anchor="b">
                    <a:lnL>
                      <a:noFill/>
                    </a:lnL>
                    <a:lnR>
                      <a:noFill/>
                    </a:lnR>
                    <a:lnT>
                      <a:noFill/>
                    </a:lnT>
                    <a:lnB>
                      <a:noFill/>
                    </a:lnB>
                  </a:tcPr>
                </a:tc>
                <a:tc>
                  <a:txBody>
                    <a:bodyPr/>
                    <a:lstStyle/>
                    <a:p>
                      <a:pPr algn="r" fontAlgn="b"/>
                      <a:r>
                        <a:rPr lang="nb-NO" sz="2000" b="0" i="0" u="none" strike="noStrike">
                          <a:solidFill>
                            <a:srgbClr val="000000"/>
                          </a:solidFill>
                          <a:effectLst/>
                          <a:latin typeface="Calibri" charset="0"/>
                        </a:rPr>
                        <a:t>7.435</a:t>
                      </a: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4"/>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N:</a:t>
                      </a:r>
                    </a:p>
                  </a:txBody>
                  <a:tcPr marL="21480" marR="21480" marT="21480" marB="0" anchor="b">
                    <a:lnL>
                      <a:noFill/>
                    </a:lnL>
                    <a:lnR>
                      <a:noFill/>
                    </a:lnR>
                    <a:lnT>
                      <a:noFill/>
                    </a:lnT>
                    <a:lnB>
                      <a:noFill/>
                    </a:lnB>
                  </a:tcPr>
                </a:tc>
                <a:tc>
                  <a:txBody>
                    <a:bodyPr/>
                    <a:lstStyle/>
                    <a:p>
                      <a:pPr algn="r" fontAlgn="b"/>
                      <a:r>
                        <a:rPr lang="is-IS" sz="2000" b="0" i="0" u="none" strike="noStrike">
                          <a:solidFill>
                            <a:srgbClr val="000000"/>
                          </a:solidFill>
                          <a:effectLst/>
                          <a:latin typeface="Calibri" charset="0"/>
                        </a:rPr>
                        <a:t>27</a:t>
                      </a:r>
                    </a:p>
                  </a:txBody>
                  <a:tcPr marL="21480" marR="21480" marT="21480" marB="0" anchor="b">
                    <a:lnL>
                      <a:noFill/>
                    </a:lnL>
                    <a:lnR>
                      <a:noFill/>
                    </a:lnR>
                    <a:lnT>
                      <a:noFill/>
                    </a:lnT>
                    <a:lnB>
                      <a:noFill/>
                    </a:lnB>
                  </a:tcPr>
                </a:tc>
                <a:tc>
                  <a:txBody>
                    <a:bodyPr/>
                    <a:lstStyle/>
                    <a:p>
                      <a:pPr algn="r" fontAlgn="b"/>
                      <a:r>
                        <a:rPr lang="is-IS" sz="2000" b="0" i="0" u="none" strike="noStrike">
                          <a:solidFill>
                            <a:srgbClr val="000000"/>
                          </a:solidFill>
                          <a:effectLst/>
                          <a:latin typeface="Calibri" charset="0"/>
                        </a:rPr>
                        <a:t>24</a:t>
                      </a: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5"/>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r"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6"/>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Mean Difference:</a:t>
                      </a:r>
                    </a:p>
                  </a:txBody>
                  <a:tcPr marL="21480" marR="21480" marT="21480" marB="0" anchor="b">
                    <a:lnL>
                      <a:noFill/>
                    </a:lnL>
                    <a:lnR>
                      <a:noFill/>
                    </a:lnR>
                    <a:lnT>
                      <a:noFill/>
                    </a:lnT>
                    <a:lnB>
                      <a:noFill/>
                    </a:lnB>
                  </a:tcPr>
                </a:tc>
                <a:tc>
                  <a:txBody>
                    <a:bodyPr/>
                    <a:lstStyle/>
                    <a:p>
                      <a:pPr algn="r" fontAlgn="b"/>
                      <a:r>
                        <a:rPr lang="hr-HR" sz="2000" b="0" i="0" u="none" strike="noStrike">
                          <a:solidFill>
                            <a:srgbClr val="000000"/>
                          </a:solidFill>
                          <a:effectLst/>
                          <a:latin typeface="Calibri" charset="0"/>
                        </a:rPr>
                        <a:t>4.352</a:t>
                      </a: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7"/>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T-Score:</a:t>
                      </a:r>
                    </a:p>
                  </a:txBody>
                  <a:tcPr marL="21480" marR="21480" marT="21480" marB="0" anchor="b">
                    <a:lnL>
                      <a:noFill/>
                    </a:lnL>
                    <a:lnR>
                      <a:noFill/>
                    </a:lnR>
                    <a:lnT>
                      <a:noFill/>
                    </a:lnT>
                    <a:lnB>
                      <a:noFill/>
                    </a:lnB>
                  </a:tcPr>
                </a:tc>
                <a:tc>
                  <a:txBody>
                    <a:bodyPr/>
                    <a:lstStyle/>
                    <a:p>
                      <a:pPr algn="r" fontAlgn="b"/>
                      <a:r>
                        <a:rPr lang="nb-NO" sz="2000" b="0" i="0" u="none" strike="noStrike">
                          <a:solidFill>
                            <a:srgbClr val="000000"/>
                          </a:solidFill>
                          <a:effectLst/>
                          <a:latin typeface="Calibri" charset="0"/>
                        </a:rPr>
                        <a:t>1.929</a:t>
                      </a: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8"/>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Eta Squared:</a:t>
                      </a:r>
                    </a:p>
                  </a:txBody>
                  <a:tcPr marL="21480" marR="21480" marT="21480" marB="0" anchor="b">
                    <a:lnL>
                      <a:noFill/>
                    </a:lnL>
                    <a:lnR>
                      <a:noFill/>
                    </a:lnR>
                    <a:lnT>
                      <a:noFill/>
                    </a:lnT>
                    <a:lnB>
                      <a:noFill/>
                    </a:lnB>
                  </a:tcPr>
                </a:tc>
                <a:tc>
                  <a:txBody>
                    <a:bodyPr/>
                    <a:lstStyle/>
                    <a:p>
                      <a:pPr algn="r" fontAlgn="b"/>
                      <a:r>
                        <a:rPr lang="is-IS" sz="2000" b="0" i="0" u="none" strike="noStrike">
                          <a:solidFill>
                            <a:srgbClr val="000000"/>
                          </a:solidFill>
                          <a:effectLst/>
                          <a:latin typeface="Calibri" charset="0"/>
                        </a:rPr>
                        <a:t>.068</a:t>
                      </a: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9"/>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r" fontAlgn="b"/>
                      <a:r>
                        <a:rPr lang="fi-FI" sz="2000" b="0" i="0" u="none" strike="noStrike">
                          <a:solidFill>
                            <a:srgbClr val="000000"/>
                          </a:solidFill>
                          <a:effectLst/>
                          <a:latin typeface="Calibri" charset="0"/>
                        </a:rPr>
                        <a:t>P:</a:t>
                      </a:r>
                    </a:p>
                  </a:txBody>
                  <a:tcPr marL="21480" marR="21480" marT="21480" marB="0" anchor="b">
                    <a:lnL>
                      <a:noFill/>
                    </a:lnL>
                    <a:lnR>
                      <a:noFill/>
                    </a:lnR>
                    <a:lnT>
                      <a:noFill/>
                    </a:lnT>
                    <a:lnB>
                      <a:noFill/>
                    </a:lnB>
                  </a:tcPr>
                </a:tc>
                <a:tc>
                  <a:txBody>
                    <a:bodyPr/>
                    <a:lstStyle/>
                    <a:p>
                      <a:pPr algn="r" fontAlgn="b"/>
                      <a:r>
                        <a:rPr lang="is-IS" sz="2000" b="0" i="0" u="none" strike="noStrike">
                          <a:solidFill>
                            <a:srgbClr val="000000"/>
                          </a:solidFill>
                          <a:effectLst/>
                          <a:latin typeface="Calibri" charset="0"/>
                        </a:rPr>
                        <a:t>.060</a:t>
                      </a: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706341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These are all the same question:</a:t>
            </a:r>
          </a:p>
        </p:txBody>
      </p:sp>
      <p:sp>
        <p:nvSpPr>
          <p:cNvPr id="3" name="Content Placeholder 2"/>
          <p:cNvSpPr>
            <a:spLocks noGrp="1"/>
          </p:cNvSpPr>
          <p:nvPr>
            <p:ph idx="1"/>
          </p:nvPr>
        </p:nvSpPr>
        <p:spPr>
          <a:xfrm>
            <a:off x="480949" y="1917047"/>
            <a:ext cx="8532191" cy="4555006"/>
          </a:xfrm>
        </p:spPr>
        <p:txBody>
          <a:bodyPr>
            <a:normAutofit/>
          </a:bodyPr>
          <a:lstStyle/>
          <a:p>
            <a:pPr>
              <a:spcAft>
                <a:spcPts val="1200"/>
              </a:spcAft>
            </a:pPr>
            <a:r>
              <a:rPr lang="en-US" sz="2400" i="1" dirty="0"/>
              <a:t>Is the difference between the groups so big that it is really unlikely that the difference could have appeared randomly?</a:t>
            </a:r>
          </a:p>
          <a:p>
            <a:pPr>
              <a:spcAft>
                <a:spcPts val="1200"/>
              </a:spcAft>
            </a:pPr>
            <a:r>
              <a:rPr lang="en-US" sz="2400" dirty="0"/>
              <a:t>Could the two groups have appeared randomly within the same population?</a:t>
            </a:r>
          </a:p>
          <a:p>
            <a:pPr>
              <a:spcAft>
                <a:spcPts val="1200"/>
              </a:spcAft>
            </a:pPr>
            <a:r>
              <a:rPr lang="en-US" sz="2400" dirty="0"/>
              <a:t>What is the probability that the group mean differences could have appeared by chance?</a:t>
            </a:r>
          </a:p>
          <a:p>
            <a:pPr>
              <a:spcAft>
                <a:spcPts val="1200"/>
              </a:spcAft>
            </a:pPr>
            <a:r>
              <a:rPr lang="en-US" sz="2400" dirty="0"/>
              <a:t>Is there sufficient evidence to reject the null hypothesis?</a:t>
            </a:r>
          </a:p>
          <a:p>
            <a:r>
              <a:rPr lang="en-US" sz="2400" dirty="0"/>
              <a:t>Is the difference between the groups statistically significant?</a:t>
            </a:r>
          </a:p>
        </p:txBody>
      </p:sp>
    </p:spTree>
    <p:extLst>
      <p:ext uri="{BB962C8B-B14F-4D97-AF65-F5344CB8AC3E}">
        <p14:creationId xmlns:p14="http://schemas.microsoft.com/office/powerpoint/2010/main" val="1931495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 It?</a:t>
            </a:r>
          </a:p>
        </p:txBody>
      </p:sp>
      <p:sp>
        <p:nvSpPr>
          <p:cNvPr id="3" name="Content Placeholder 2"/>
          <p:cNvSpPr>
            <a:spLocks noGrp="1"/>
          </p:cNvSpPr>
          <p:nvPr>
            <p:ph idx="1"/>
          </p:nvPr>
        </p:nvSpPr>
        <p:spPr/>
        <p:txBody>
          <a:bodyPr/>
          <a:lstStyle/>
          <a:p>
            <a:r>
              <a:rPr lang="en-US" dirty="0"/>
              <a:t>We are thinking about these things so that we can convince others of </a:t>
            </a:r>
            <a:r>
              <a:rPr lang="en-US"/>
              <a:t>the veracity of </a:t>
            </a:r>
            <a:r>
              <a:rPr lang="en-US" dirty="0"/>
              <a:t>statements we make about the individuals and the groups we are describing. </a:t>
            </a:r>
          </a:p>
          <a:p>
            <a:r>
              <a:rPr lang="en-US" dirty="0"/>
              <a:t>Otherwise it is just unsubstantiated opinion. No one cares.</a:t>
            </a:r>
          </a:p>
          <a:p>
            <a:r>
              <a:rPr lang="en-US" dirty="0"/>
              <a:t>A research secret—this is much harder to do qualitatively than quantitatively.</a:t>
            </a:r>
          </a:p>
        </p:txBody>
      </p:sp>
    </p:spTree>
    <p:extLst>
      <p:ext uri="{BB962C8B-B14F-4D97-AF65-F5344CB8AC3E}">
        <p14:creationId xmlns:p14="http://schemas.microsoft.com/office/powerpoint/2010/main" val="1769505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87532" y="1555669"/>
            <a:ext cx="6804561" cy="646331"/>
          </a:xfrm>
          <a:prstGeom prst="rect">
            <a:avLst/>
          </a:prstGeom>
          <a:noFill/>
        </p:spPr>
        <p:txBody>
          <a:bodyPr wrap="square" rtlCol="0">
            <a:spAutoFit/>
          </a:bodyPr>
          <a:lstStyle/>
          <a:p>
            <a:pPr algn="ctr"/>
            <a:r>
              <a:rPr lang="en-US" sz="3600" dirty="0"/>
              <a:t>Back to Theory </a:t>
            </a:r>
          </a:p>
        </p:txBody>
      </p:sp>
    </p:spTree>
    <p:extLst>
      <p:ext uri="{BB962C8B-B14F-4D97-AF65-F5344CB8AC3E}">
        <p14:creationId xmlns:p14="http://schemas.microsoft.com/office/powerpoint/2010/main" val="9967366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5075" y="2255838"/>
            <a:ext cx="6677025" cy="2463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220" name="Line 4"/>
          <p:cNvSpPr>
            <a:spLocks noChangeShapeType="1"/>
          </p:cNvSpPr>
          <p:nvPr/>
        </p:nvSpPr>
        <p:spPr bwMode="auto">
          <a:xfrm>
            <a:off x="457200" y="4800600"/>
            <a:ext cx="792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1" name="Line 5"/>
          <p:cNvSpPr>
            <a:spLocks noChangeShapeType="1"/>
          </p:cNvSpPr>
          <p:nvPr/>
        </p:nvSpPr>
        <p:spPr bwMode="auto">
          <a:xfrm>
            <a:off x="4572000" y="1676400"/>
            <a:ext cx="0" cy="3124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2" name="Line 6"/>
          <p:cNvSpPr>
            <a:spLocks noChangeShapeType="1"/>
          </p:cNvSpPr>
          <p:nvPr/>
        </p:nvSpPr>
        <p:spPr bwMode="auto">
          <a:xfrm flipV="1">
            <a:off x="5195888" y="2133600"/>
            <a:ext cx="0" cy="26622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7" name="Rectangle 11"/>
          <p:cNvSpPr>
            <a:spLocks noChangeArrowheads="1"/>
          </p:cNvSpPr>
          <p:nvPr/>
        </p:nvSpPr>
        <p:spPr bwMode="auto">
          <a:xfrm>
            <a:off x="4559300" y="3581400"/>
            <a:ext cx="6985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a:cs typeface="+mn-cs"/>
              </a:rPr>
              <a:t>34.13</a:t>
            </a:r>
          </a:p>
        </p:txBody>
      </p:sp>
      <p:sp>
        <p:nvSpPr>
          <p:cNvPr id="9228" name="Rectangle 12"/>
          <p:cNvSpPr>
            <a:spLocks noChangeArrowheads="1"/>
          </p:cNvSpPr>
          <p:nvPr/>
        </p:nvSpPr>
        <p:spPr bwMode="auto">
          <a:xfrm>
            <a:off x="3886200" y="3581400"/>
            <a:ext cx="584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a:cs typeface="+mn-cs"/>
              </a:rPr>
              <a:t>50.0</a:t>
            </a:r>
          </a:p>
        </p:txBody>
      </p:sp>
      <p:sp>
        <p:nvSpPr>
          <p:cNvPr id="9232" name="Text Box 16"/>
          <p:cNvSpPr txBox="1">
            <a:spLocks noChangeArrowheads="1"/>
          </p:cNvSpPr>
          <p:nvPr/>
        </p:nvSpPr>
        <p:spPr bwMode="auto">
          <a:xfrm>
            <a:off x="288925" y="5927725"/>
            <a:ext cx="824547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a:cs typeface="+mn-cs"/>
            </a:endParaRPr>
          </a:p>
        </p:txBody>
      </p:sp>
      <p:sp>
        <p:nvSpPr>
          <p:cNvPr id="17" name="Text Box 6"/>
          <p:cNvSpPr txBox="1">
            <a:spLocks noChangeArrowheads="1"/>
          </p:cNvSpPr>
          <p:nvPr/>
        </p:nvSpPr>
        <p:spPr bwMode="auto">
          <a:xfrm>
            <a:off x="493713" y="1652588"/>
            <a:ext cx="3671887"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Sampling Distribution Mean</a:t>
            </a:r>
          </a:p>
        </p:txBody>
      </p:sp>
      <p:sp>
        <p:nvSpPr>
          <p:cNvPr id="18" name="Line 7"/>
          <p:cNvSpPr>
            <a:spLocks noChangeShapeType="1"/>
          </p:cNvSpPr>
          <p:nvPr/>
        </p:nvSpPr>
        <p:spPr bwMode="auto">
          <a:xfrm>
            <a:off x="4176713" y="1889125"/>
            <a:ext cx="301625"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9" name="Text Box 9"/>
          <p:cNvSpPr txBox="1">
            <a:spLocks noChangeArrowheads="1"/>
          </p:cNvSpPr>
          <p:nvPr/>
        </p:nvSpPr>
        <p:spPr bwMode="auto">
          <a:xfrm>
            <a:off x="542925" y="3122613"/>
            <a:ext cx="290195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Sampling Distribution</a:t>
            </a:r>
          </a:p>
          <a:p>
            <a:r>
              <a:rPr lang="en-US"/>
              <a:t>(n = 30)</a:t>
            </a:r>
          </a:p>
        </p:txBody>
      </p:sp>
      <p:sp>
        <p:nvSpPr>
          <p:cNvPr id="20" name="Line 10"/>
          <p:cNvSpPr>
            <a:spLocks noChangeShapeType="1"/>
          </p:cNvSpPr>
          <p:nvPr/>
        </p:nvSpPr>
        <p:spPr bwMode="auto">
          <a:xfrm>
            <a:off x="2824163" y="3543300"/>
            <a:ext cx="819150" cy="250825"/>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1" name="Text Box 11"/>
          <p:cNvSpPr txBox="1">
            <a:spLocks noChangeArrowheads="1"/>
          </p:cNvSpPr>
          <p:nvPr/>
        </p:nvSpPr>
        <p:spPr bwMode="auto">
          <a:xfrm>
            <a:off x="5822950" y="2219325"/>
            <a:ext cx="2216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1 Standard Error</a:t>
            </a:r>
          </a:p>
        </p:txBody>
      </p:sp>
      <p:sp>
        <p:nvSpPr>
          <p:cNvPr id="22" name="Line 12"/>
          <p:cNvSpPr>
            <a:spLocks noChangeShapeType="1"/>
          </p:cNvSpPr>
          <p:nvPr/>
        </p:nvSpPr>
        <p:spPr bwMode="auto">
          <a:xfrm flipH="1">
            <a:off x="5346700" y="2422525"/>
            <a:ext cx="450850"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7" name="Rectangle 2"/>
          <p:cNvSpPr txBox="1">
            <a:spLocks noChangeArrowheads="1"/>
          </p:cNvSpPr>
          <p:nvPr/>
        </p:nvSpPr>
        <p:spPr>
          <a:xfrm>
            <a:off x="685800" y="409575"/>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Times"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Times"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Times" charset="0"/>
                <a:ea typeface="ＭＳ Ｐゴシック" charset="-128"/>
                <a:cs typeface="ＭＳ Ｐゴシック" charset="-128"/>
              </a:defRPr>
            </a:lvl9pPr>
          </a:lstStyle>
          <a:p>
            <a:pPr eaLnBrk="1" hangingPunct="1"/>
            <a:r>
              <a:rPr lang="en-US" sz="3200" dirty="0">
                <a:latin typeface="Times" charset="0"/>
                <a:ea typeface="ＭＳ Ｐゴシック" charset="0"/>
                <a:cs typeface="ＭＳ Ｐゴシック" charset="0"/>
              </a:rPr>
              <a:t>Measuring Group Means Against the Sampling Distribution</a:t>
            </a:r>
            <a:endParaRPr lang="en-US" sz="4000" dirty="0">
              <a:latin typeface="Times" charset="0"/>
              <a:ea typeface="ＭＳ Ｐゴシック" charset="0"/>
              <a:cs typeface="ＭＳ Ｐゴシック" charset="0"/>
            </a:endParaRPr>
          </a:p>
        </p:txBody>
      </p:sp>
    </p:spTree>
    <p:extLst>
      <p:ext uri="{BB962C8B-B14F-4D97-AF65-F5344CB8AC3E}">
        <p14:creationId xmlns:p14="http://schemas.microsoft.com/office/powerpoint/2010/main" val="669420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5075" y="2255838"/>
            <a:ext cx="6677025" cy="2463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220" name="Line 4"/>
          <p:cNvSpPr>
            <a:spLocks noChangeShapeType="1"/>
          </p:cNvSpPr>
          <p:nvPr/>
        </p:nvSpPr>
        <p:spPr bwMode="auto">
          <a:xfrm>
            <a:off x="457200" y="4800600"/>
            <a:ext cx="792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1" name="Line 5"/>
          <p:cNvSpPr>
            <a:spLocks noChangeShapeType="1"/>
          </p:cNvSpPr>
          <p:nvPr/>
        </p:nvSpPr>
        <p:spPr bwMode="auto">
          <a:xfrm>
            <a:off x="4572000" y="1676400"/>
            <a:ext cx="0" cy="3124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2" name="Line 6"/>
          <p:cNvSpPr>
            <a:spLocks noChangeShapeType="1"/>
          </p:cNvSpPr>
          <p:nvPr/>
        </p:nvSpPr>
        <p:spPr bwMode="auto">
          <a:xfrm flipV="1">
            <a:off x="5195888" y="2133600"/>
            <a:ext cx="0" cy="26622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7" name="Rectangle 11"/>
          <p:cNvSpPr>
            <a:spLocks noChangeArrowheads="1"/>
          </p:cNvSpPr>
          <p:nvPr/>
        </p:nvSpPr>
        <p:spPr bwMode="auto">
          <a:xfrm>
            <a:off x="4559300" y="3581400"/>
            <a:ext cx="6985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a:cs typeface="+mn-cs"/>
              </a:rPr>
              <a:t>34.13</a:t>
            </a:r>
          </a:p>
        </p:txBody>
      </p:sp>
      <p:sp>
        <p:nvSpPr>
          <p:cNvPr id="9228" name="Rectangle 12"/>
          <p:cNvSpPr>
            <a:spLocks noChangeArrowheads="1"/>
          </p:cNvSpPr>
          <p:nvPr/>
        </p:nvSpPr>
        <p:spPr bwMode="auto">
          <a:xfrm>
            <a:off x="3886200" y="3581400"/>
            <a:ext cx="584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a:cs typeface="+mn-cs"/>
              </a:rPr>
              <a:t>50.0</a:t>
            </a:r>
          </a:p>
        </p:txBody>
      </p:sp>
      <p:sp>
        <p:nvSpPr>
          <p:cNvPr id="9232" name="Text Box 16"/>
          <p:cNvSpPr txBox="1">
            <a:spLocks noChangeArrowheads="1"/>
          </p:cNvSpPr>
          <p:nvPr/>
        </p:nvSpPr>
        <p:spPr bwMode="auto">
          <a:xfrm>
            <a:off x="288925" y="5927725"/>
            <a:ext cx="824547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a:cs typeface="+mn-cs"/>
            </a:endParaRPr>
          </a:p>
        </p:txBody>
      </p:sp>
      <p:sp>
        <p:nvSpPr>
          <p:cNvPr id="17" name="Text Box 6"/>
          <p:cNvSpPr txBox="1">
            <a:spLocks noChangeArrowheads="1"/>
          </p:cNvSpPr>
          <p:nvPr/>
        </p:nvSpPr>
        <p:spPr bwMode="auto">
          <a:xfrm>
            <a:off x="493713" y="1652588"/>
            <a:ext cx="3671887"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Sampling Distribution Mean</a:t>
            </a:r>
          </a:p>
        </p:txBody>
      </p:sp>
      <p:sp>
        <p:nvSpPr>
          <p:cNvPr id="18" name="Line 7"/>
          <p:cNvSpPr>
            <a:spLocks noChangeShapeType="1"/>
          </p:cNvSpPr>
          <p:nvPr/>
        </p:nvSpPr>
        <p:spPr bwMode="auto">
          <a:xfrm>
            <a:off x="4176713" y="1889125"/>
            <a:ext cx="301625"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9" name="Text Box 9"/>
          <p:cNvSpPr txBox="1">
            <a:spLocks noChangeArrowheads="1"/>
          </p:cNvSpPr>
          <p:nvPr/>
        </p:nvSpPr>
        <p:spPr bwMode="auto">
          <a:xfrm>
            <a:off x="542925" y="3122613"/>
            <a:ext cx="290195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Sampling Distribution</a:t>
            </a:r>
          </a:p>
          <a:p>
            <a:r>
              <a:rPr lang="en-US"/>
              <a:t>(n = 30)</a:t>
            </a:r>
          </a:p>
        </p:txBody>
      </p:sp>
      <p:sp>
        <p:nvSpPr>
          <p:cNvPr id="20" name="Line 10"/>
          <p:cNvSpPr>
            <a:spLocks noChangeShapeType="1"/>
          </p:cNvSpPr>
          <p:nvPr/>
        </p:nvSpPr>
        <p:spPr bwMode="auto">
          <a:xfrm>
            <a:off x="2824163" y="3543300"/>
            <a:ext cx="819150" cy="250825"/>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1" name="Text Box 11"/>
          <p:cNvSpPr txBox="1">
            <a:spLocks noChangeArrowheads="1"/>
          </p:cNvSpPr>
          <p:nvPr/>
        </p:nvSpPr>
        <p:spPr bwMode="auto">
          <a:xfrm>
            <a:off x="5822950" y="2219325"/>
            <a:ext cx="2216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1 Standard Error</a:t>
            </a:r>
          </a:p>
        </p:txBody>
      </p:sp>
      <p:sp>
        <p:nvSpPr>
          <p:cNvPr id="22" name="Line 12"/>
          <p:cNvSpPr>
            <a:spLocks noChangeShapeType="1"/>
          </p:cNvSpPr>
          <p:nvPr/>
        </p:nvSpPr>
        <p:spPr bwMode="auto">
          <a:xfrm flipH="1">
            <a:off x="5346700" y="2422525"/>
            <a:ext cx="450850"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3" name="Text Box 11"/>
          <p:cNvSpPr txBox="1">
            <a:spLocks noChangeArrowheads="1"/>
          </p:cNvSpPr>
          <p:nvPr/>
        </p:nvSpPr>
        <p:spPr bwMode="auto">
          <a:xfrm>
            <a:off x="465138" y="4943475"/>
            <a:ext cx="8518525"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At any given Standard Error it is possible to compute the likelihood </a:t>
            </a:r>
          </a:p>
          <a:p>
            <a:pPr algn="ctr"/>
            <a:r>
              <a:rPr lang="en-US" dirty="0"/>
              <a:t>that a higher or lower group mean could have occurred by chance</a:t>
            </a:r>
          </a:p>
          <a:p>
            <a:pPr algn="ctr"/>
            <a:r>
              <a:rPr lang="en-US" dirty="0"/>
              <a:t>(remember the relationship of </a:t>
            </a:r>
            <a:r>
              <a:rPr lang="en-US" i="1" dirty="0"/>
              <a:t>z</a:t>
            </a:r>
            <a:r>
              <a:rPr lang="en-US" dirty="0"/>
              <a:t>-scores to percentile rank).</a:t>
            </a:r>
          </a:p>
        </p:txBody>
      </p:sp>
      <p:sp>
        <p:nvSpPr>
          <p:cNvPr id="27" name="Rectangle 2"/>
          <p:cNvSpPr txBox="1">
            <a:spLocks noChangeArrowheads="1"/>
          </p:cNvSpPr>
          <p:nvPr/>
        </p:nvSpPr>
        <p:spPr>
          <a:xfrm>
            <a:off x="685800" y="409575"/>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Times"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Times"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Times" charset="0"/>
                <a:ea typeface="ＭＳ Ｐゴシック" charset="-128"/>
                <a:cs typeface="ＭＳ Ｐゴシック" charset="-128"/>
              </a:defRPr>
            </a:lvl9pPr>
          </a:lstStyle>
          <a:p>
            <a:pPr eaLnBrk="1" hangingPunct="1"/>
            <a:r>
              <a:rPr lang="en-US" sz="3200" dirty="0">
                <a:latin typeface="Times" charset="0"/>
                <a:ea typeface="ＭＳ Ｐゴシック" charset="0"/>
                <a:cs typeface="ＭＳ Ｐゴシック" charset="0"/>
              </a:rPr>
              <a:t>Measuring Group Means Against the Sampling Distribution</a:t>
            </a:r>
            <a:endParaRPr lang="en-US" sz="4000" dirty="0">
              <a:latin typeface="Times" charset="0"/>
              <a:ea typeface="ＭＳ Ｐゴシック" charset="0"/>
              <a:cs typeface="ＭＳ Ｐゴシック" charset="0"/>
            </a:endParaRPr>
          </a:p>
        </p:txBody>
      </p:sp>
      <p:grpSp>
        <p:nvGrpSpPr>
          <p:cNvPr id="3" name="Group 2"/>
          <p:cNvGrpSpPr/>
          <p:nvPr/>
        </p:nvGrpSpPr>
        <p:grpSpPr>
          <a:xfrm>
            <a:off x="5332413" y="3657600"/>
            <a:ext cx="3340100" cy="806450"/>
            <a:chOff x="5332413" y="3657600"/>
            <a:chExt cx="3340100" cy="806450"/>
          </a:xfrm>
        </p:grpSpPr>
        <p:sp>
          <p:nvSpPr>
            <p:cNvPr id="28" name="Line 15"/>
            <p:cNvSpPr>
              <a:spLocks noChangeShapeType="1"/>
            </p:cNvSpPr>
            <p:nvPr/>
          </p:nvSpPr>
          <p:spPr bwMode="auto">
            <a:xfrm>
              <a:off x="5332413" y="4464050"/>
              <a:ext cx="2873375"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9" name="Text Box 16"/>
            <p:cNvSpPr txBox="1">
              <a:spLocks noChangeArrowheads="1"/>
            </p:cNvSpPr>
            <p:nvPr/>
          </p:nvSpPr>
          <p:spPr bwMode="auto">
            <a:xfrm>
              <a:off x="6022975" y="4006850"/>
              <a:ext cx="2649538" cy="36671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Probability of higher mean</a:t>
              </a:r>
              <a:endParaRPr lang="en-US" dirty="0"/>
            </a:p>
          </p:txBody>
        </p:sp>
        <p:sp>
          <p:nvSpPr>
            <p:cNvPr id="30" name="Text Box 17"/>
            <p:cNvSpPr txBox="1">
              <a:spLocks noChangeArrowheads="1"/>
            </p:cNvSpPr>
            <p:nvPr/>
          </p:nvSpPr>
          <p:spPr bwMode="auto">
            <a:xfrm>
              <a:off x="6892925" y="3657600"/>
              <a:ext cx="13843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15.87% (.16)</a:t>
              </a:r>
              <a:endParaRPr lang="en-US" dirty="0"/>
            </a:p>
          </p:txBody>
        </p:sp>
      </p:grpSp>
      <p:sp>
        <p:nvSpPr>
          <p:cNvPr id="2" name="Freeform 1"/>
          <p:cNvSpPr/>
          <p:nvPr/>
        </p:nvSpPr>
        <p:spPr>
          <a:xfrm>
            <a:off x="5194300" y="3019425"/>
            <a:ext cx="2711450" cy="1781175"/>
          </a:xfrm>
          <a:custGeom>
            <a:avLst/>
            <a:gdLst>
              <a:gd name="connsiteX0" fmla="*/ 0 w 2711450"/>
              <a:gd name="connsiteY0" fmla="*/ 1781175 h 1781175"/>
              <a:gd name="connsiteX1" fmla="*/ 0 w 2711450"/>
              <a:gd name="connsiteY1" fmla="*/ 0 h 1781175"/>
              <a:gd name="connsiteX2" fmla="*/ 34925 w 2711450"/>
              <a:gd name="connsiteY2" fmla="*/ 98425 h 1781175"/>
              <a:gd name="connsiteX3" fmla="*/ 69850 w 2711450"/>
              <a:gd name="connsiteY3" fmla="*/ 231775 h 1781175"/>
              <a:gd name="connsiteX4" fmla="*/ 107950 w 2711450"/>
              <a:gd name="connsiteY4" fmla="*/ 396875 h 1781175"/>
              <a:gd name="connsiteX5" fmla="*/ 139700 w 2711450"/>
              <a:gd name="connsiteY5" fmla="*/ 533400 h 1781175"/>
              <a:gd name="connsiteX6" fmla="*/ 168275 w 2711450"/>
              <a:gd name="connsiteY6" fmla="*/ 660400 h 1781175"/>
              <a:gd name="connsiteX7" fmla="*/ 222250 w 2711450"/>
              <a:gd name="connsiteY7" fmla="*/ 812800 h 1781175"/>
              <a:gd name="connsiteX8" fmla="*/ 260350 w 2711450"/>
              <a:gd name="connsiteY8" fmla="*/ 879475 h 1781175"/>
              <a:gd name="connsiteX9" fmla="*/ 304800 w 2711450"/>
              <a:gd name="connsiteY9" fmla="*/ 946150 h 1781175"/>
              <a:gd name="connsiteX10" fmla="*/ 365125 w 2711450"/>
              <a:gd name="connsiteY10" fmla="*/ 1025525 h 1781175"/>
              <a:gd name="connsiteX11" fmla="*/ 441325 w 2711450"/>
              <a:gd name="connsiteY11" fmla="*/ 1108075 h 1781175"/>
              <a:gd name="connsiteX12" fmla="*/ 523875 w 2711450"/>
              <a:gd name="connsiteY12" fmla="*/ 1181100 h 1781175"/>
              <a:gd name="connsiteX13" fmla="*/ 596900 w 2711450"/>
              <a:gd name="connsiteY13" fmla="*/ 1235075 h 1781175"/>
              <a:gd name="connsiteX14" fmla="*/ 682625 w 2711450"/>
              <a:gd name="connsiteY14" fmla="*/ 1295400 h 1781175"/>
              <a:gd name="connsiteX15" fmla="*/ 793750 w 2711450"/>
              <a:gd name="connsiteY15" fmla="*/ 1355725 h 1781175"/>
              <a:gd name="connsiteX16" fmla="*/ 882650 w 2711450"/>
              <a:gd name="connsiteY16" fmla="*/ 1397000 h 1781175"/>
              <a:gd name="connsiteX17" fmla="*/ 1038225 w 2711450"/>
              <a:gd name="connsiteY17" fmla="*/ 1463675 h 1781175"/>
              <a:gd name="connsiteX18" fmla="*/ 1123950 w 2711450"/>
              <a:gd name="connsiteY18" fmla="*/ 1495425 h 1781175"/>
              <a:gd name="connsiteX19" fmla="*/ 1314450 w 2711450"/>
              <a:gd name="connsiteY19" fmla="*/ 1546225 h 1781175"/>
              <a:gd name="connsiteX20" fmla="*/ 1498600 w 2711450"/>
              <a:gd name="connsiteY20" fmla="*/ 1584325 h 1781175"/>
              <a:gd name="connsiteX21" fmla="*/ 1638300 w 2711450"/>
              <a:gd name="connsiteY21" fmla="*/ 1609725 h 1781175"/>
              <a:gd name="connsiteX22" fmla="*/ 1847850 w 2711450"/>
              <a:gd name="connsiteY22" fmla="*/ 1641475 h 1781175"/>
              <a:gd name="connsiteX23" fmla="*/ 2025650 w 2711450"/>
              <a:gd name="connsiteY23" fmla="*/ 1657350 h 1781175"/>
              <a:gd name="connsiteX24" fmla="*/ 2200275 w 2711450"/>
              <a:gd name="connsiteY24" fmla="*/ 1670050 h 1781175"/>
              <a:gd name="connsiteX25" fmla="*/ 2362200 w 2711450"/>
              <a:gd name="connsiteY25" fmla="*/ 1679575 h 1781175"/>
              <a:gd name="connsiteX26" fmla="*/ 2508250 w 2711450"/>
              <a:gd name="connsiteY26" fmla="*/ 1679575 h 1781175"/>
              <a:gd name="connsiteX27" fmla="*/ 2600325 w 2711450"/>
              <a:gd name="connsiteY27" fmla="*/ 1682750 h 1781175"/>
              <a:gd name="connsiteX28" fmla="*/ 2692400 w 2711450"/>
              <a:gd name="connsiteY28" fmla="*/ 1682750 h 1781175"/>
              <a:gd name="connsiteX29" fmla="*/ 2711450 w 2711450"/>
              <a:gd name="connsiteY29" fmla="*/ 1778000 h 1781175"/>
              <a:gd name="connsiteX30" fmla="*/ 2711450 w 2711450"/>
              <a:gd name="connsiteY30" fmla="*/ 1778000 h 1781175"/>
              <a:gd name="connsiteX0" fmla="*/ 0 w 2711450"/>
              <a:gd name="connsiteY0" fmla="*/ 1781175 h 1781175"/>
              <a:gd name="connsiteX1" fmla="*/ 0 w 2711450"/>
              <a:gd name="connsiteY1" fmla="*/ 0 h 1781175"/>
              <a:gd name="connsiteX2" fmla="*/ 34925 w 2711450"/>
              <a:gd name="connsiteY2" fmla="*/ 98425 h 1781175"/>
              <a:gd name="connsiteX3" fmla="*/ 69850 w 2711450"/>
              <a:gd name="connsiteY3" fmla="*/ 231775 h 1781175"/>
              <a:gd name="connsiteX4" fmla="*/ 107950 w 2711450"/>
              <a:gd name="connsiteY4" fmla="*/ 396875 h 1781175"/>
              <a:gd name="connsiteX5" fmla="*/ 139700 w 2711450"/>
              <a:gd name="connsiteY5" fmla="*/ 533400 h 1781175"/>
              <a:gd name="connsiteX6" fmla="*/ 168275 w 2711450"/>
              <a:gd name="connsiteY6" fmla="*/ 660400 h 1781175"/>
              <a:gd name="connsiteX7" fmla="*/ 222250 w 2711450"/>
              <a:gd name="connsiteY7" fmla="*/ 812800 h 1781175"/>
              <a:gd name="connsiteX8" fmla="*/ 260350 w 2711450"/>
              <a:gd name="connsiteY8" fmla="*/ 879475 h 1781175"/>
              <a:gd name="connsiteX9" fmla="*/ 304800 w 2711450"/>
              <a:gd name="connsiteY9" fmla="*/ 946150 h 1781175"/>
              <a:gd name="connsiteX10" fmla="*/ 365125 w 2711450"/>
              <a:gd name="connsiteY10" fmla="*/ 1025525 h 1781175"/>
              <a:gd name="connsiteX11" fmla="*/ 441325 w 2711450"/>
              <a:gd name="connsiteY11" fmla="*/ 1108075 h 1781175"/>
              <a:gd name="connsiteX12" fmla="*/ 523875 w 2711450"/>
              <a:gd name="connsiteY12" fmla="*/ 1181100 h 1781175"/>
              <a:gd name="connsiteX13" fmla="*/ 596900 w 2711450"/>
              <a:gd name="connsiteY13" fmla="*/ 1235075 h 1781175"/>
              <a:gd name="connsiteX14" fmla="*/ 682625 w 2711450"/>
              <a:gd name="connsiteY14" fmla="*/ 1295400 h 1781175"/>
              <a:gd name="connsiteX15" fmla="*/ 793750 w 2711450"/>
              <a:gd name="connsiteY15" fmla="*/ 1355725 h 1781175"/>
              <a:gd name="connsiteX16" fmla="*/ 882650 w 2711450"/>
              <a:gd name="connsiteY16" fmla="*/ 1397000 h 1781175"/>
              <a:gd name="connsiteX17" fmla="*/ 1038225 w 2711450"/>
              <a:gd name="connsiteY17" fmla="*/ 1463675 h 1781175"/>
              <a:gd name="connsiteX18" fmla="*/ 1123950 w 2711450"/>
              <a:gd name="connsiteY18" fmla="*/ 1495425 h 1781175"/>
              <a:gd name="connsiteX19" fmla="*/ 1314450 w 2711450"/>
              <a:gd name="connsiteY19" fmla="*/ 1546225 h 1781175"/>
              <a:gd name="connsiteX20" fmla="*/ 1498600 w 2711450"/>
              <a:gd name="connsiteY20" fmla="*/ 1584325 h 1781175"/>
              <a:gd name="connsiteX21" fmla="*/ 1638300 w 2711450"/>
              <a:gd name="connsiteY21" fmla="*/ 1609725 h 1781175"/>
              <a:gd name="connsiteX22" fmla="*/ 1847850 w 2711450"/>
              <a:gd name="connsiteY22" fmla="*/ 1641475 h 1781175"/>
              <a:gd name="connsiteX23" fmla="*/ 2025650 w 2711450"/>
              <a:gd name="connsiteY23" fmla="*/ 1657350 h 1781175"/>
              <a:gd name="connsiteX24" fmla="*/ 2200275 w 2711450"/>
              <a:gd name="connsiteY24" fmla="*/ 1670050 h 1781175"/>
              <a:gd name="connsiteX25" fmla="*/ 2362200 w 2711450"/>
              <a:gd name="connsiteY25" fmla="*/ 1679575 h 1781175"/>
              <a:gd name="connsiteX26" fmla="*/ 2508250 w 2711450"/>
              <a:gd name="connsiteY26" fmla="*/ 1679575 h 1781175"/>
              <a:gd name="connsiteX27" fmla="*/ 2600325 w 2711450"/>
              <a:gd name="connsiteY27" fmla="*/ 1682750 h 1781175"/>
              <a:gd name="connsiteX28" fmla="*/ 2711450 w 2711450"/>
              <a:gd name="connsiteY28" fmla="*/ 1679575 h 1781175"/>
              <a:gd name="connsiteX29" fmla="*/ 2711450 w 2711450"/>
              <a:gd name="connsiteY29" fmla="*/ 1778000 h 1781175"/>
              <a:gd name="connsiteX30" fmla="*/ 2711450 w 2711450"/>
              <a:gd name="connsiteY30" fmla="*/ 1778000 h 1781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711450" h="1781175">
                <a:moveTo>
                  <a:pt x="0" y="1781175"/>
                </a:moveTo>
                <a:lnTo>
                  <a:pt x="0" y="0"/>
                </a:lnTo>
                <a:lnTo>
                  <a:pt x="34925" y="98425"/>
                </a:lnTo>
                <a:lnTo>
                  <a:pt x="69850" y="231775"/>
                </a:lnTo>
                <a:lnTo>
                  <a:pt x="107950" y="396875"/>
                </a:lnTo>
                <a:lnTo>
                  <a:pt x="139700" y="533400"/>
                </a:lnTo>
                <a:lnTo>
                  <a:pt x="168275" y="660400"/>
                </a:lnTo>
                <a:lnTo>
                  <a:pt x="222250" y="812800"/>
                </a:lnTo>
                <a:lnTo>
                  <a:pt x="260350" y="879475"/>
                </a:lnTo>
                <a:lnTo>
                  <a:pt x="304800" y="946150"/>
                </a:lnTo>
                <a:lnTo>
                  <a:pt x="365125" y="1025525"/>
                </a:lnTo>
                <a:lnTo>
                  <a:pt x="441325" y="1108075"/>
                </a:lnTo>
                <a:lnTo>
                  <a:pt x="523875" y="1181100"/>
                </a:lnTo>
                <a:lnTo>
                  <a:pt x="596900" y="1235075"/>
                </a:lnTo>
                <a:lnTo>
                  <a:pt x="682625" y="1295400"/>
                </a:lnTo>
                <a:lnTo>
                  <a:pt x="793750" y="1355725"/>
                </a:lnTo>
                <a:lnTo>
                  <a:pt x="882650" y="1397000"/>
                </a:lnTo>
                <a:lnTo>
                  <a:pt x="1038225" y="1463675"/>
                </a:lnTo>
                <a:lnTo>
                  <a:pt x="1123950" y="1495425"/>
                </a:lnTo>
                <a:lnTo>
                  <a:pt x="1314450" y="1546225"/>
                </a:lnTo>
                <a:lnTo>
                  <a:pt x="1498600" y="1584325"/>
                </a:lnTo>
                <a:lnTo>
                  <a:pt x="1638300" y="1609725"/>
                </a:lnTo>
                <a:lnTo>
                  <a:pt x="1847850" y="1641475"/>
                </a:lnTo>
                <a:lnTo>
                  <a:pt x="2025650" y="1657350"/>
                </a:lnTo>
                <a:lnTo>
                  <a:pt x="2200275" y="1670050"/>
                </a:lnTo>
                <a:lnTo>
                  <a:pt x="2362200" y="1679575"/>
                </a:lnTo>
                <a:lnTo>
                  <a:pt x="2508250" y="1679575"/>
                </a:lnTo>
                <a:lnTo>
                  <a:pt x="2600325" y="1682750"/>
                </a:lnTo>
                <a:lnTo>
                  <a:pt x="2711450" y="1679575"/>
                </a:lnTo>
                <a:lnTo>
                  <a:pt x="2711450" y="1778000"/>
                </a:lnTo>
                <a:lnTo>
                  <a:pt x="2711450" y="1778000"/>
                </a:lnTo>
              </a:path>
            </a:pathLst>
          </a:custGeom>
          <a:solidFill>
            <a:schemeClr val="tx1"/>
          </a:solidFill>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Tree>
    <p:extLst>
      <p:ext uri="{BB962C8B-B14F-4D97-AF65-F5344CB8AC3E}">
        <p14:creationId xmlns:p14="http://schemas.microsoft.com/office/powerpoint/2010/main" val="33672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5075" y="2255838"/>
            <a:ext cx="6677025" cy="2463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220" name="Line 4"/>
          <p:cNvSpPr>
            <a:spLocks noChangeShapeType="1"/>
          </p:cNvSpPr>
          <p:nvPr/>
        </p:nvSpPr>
        <p:spPr bwMode="auto">
          <a:xfrm>
            <a:off x="457200" y="4800600"/>
            <a:ext cx="792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1" name="Line 5"/>
          <p:cNvSpPr>
            <a:spLocks noChangeShapeType="1"/>
          </p:cNvSpPr>
          <p:nvPr/>
        </p:nvSpPr>
        <p:spPr bwMode="auto">
          <a:xfrm>
            <a:off x="4572000" y="1676400"/>
            <a:ext cx="0" cy="3124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2" name="Line 6"/>
          <p:cNvSpPr>
            <a:spLocks noChangeShapeType="1"/>
          </p:cNvSpPr>
          <p:nvPr/>
        </p:nvSpPr>
        <p:spPr bwMode="auto">
          <a:xfrm flipV="1">
            <a:off x="5195888" y="2133600"/>
            <a:ext cx="0" cy="26622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7" name="Rectangle 11"/>
          <p:cNvSpPr>
            <a:spLocks noChangeArrowheads="1"/>
          </p:cNvSpPr>
          <p:nvPr/>
        </p:nvSpPr>
        <p:spPr bwMode="auto">
          <a:xfrm>
            <a:off x="4559300" y="3581400"/>
            <a:ext cx="6985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a:cs typeface="+mn-cs"/>
              </a:rPr>
              <a:t>34.13</a:t>
            </a:r>
          </a:p>
        </p:txBody>
      </p:sp>
      <p:sp>
        <p:nvSpPr>
          <p:cNvPr id="9228" name="Rectangle 12"/>
          <p:cNvSpPr>
            <a:spLocks noChangeArrowheads="1"/>
          </p:cNvSpPr>
          <p:nvPr/>
        </p:nvSpPr>
        <p:spPr bwMode="auto">
          <a:xfrm>
            <a:off x="3886200" y="3581400"/>
            <a:ext cx="584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a:cs typeface="+mn-cs"/>
              </a:rPr>
              <a:t>50.0</a:t>
            </a:r>
          </a:p>
        </p:txBody>
      </p:sp>
      <p:sp>
        <p:nvSpPr>
          <p:cNvPr id="9232" name="Text Box 16"/>
          <p:cNvSpPr txBox="1">
            <a:spLocks noChangeArrowheads="1"/>
          </p:cNvSpPr>
          <p:nvPr/>
        </p:nvSpPr>
        <p:spPr bwMode="auto">
          <a:xfrm>
            <a:off x="288925" y="5927725"/>
            <a:ext cx="824547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a:cs typeface="+mn-cs"/>
            </a:endParaRPr>
          </a:p>
        </p:txBody>
      </p:sp>
      <p:sp>
        <p:nvSpPr>
          <p:cNvPr id="17" name="Text Box 6"/>
          <p:cNvSpPr txBox="1">
            <a:spLocks noChangeArrowheads="1"/>
          </p:cNvSpPr>
          <p:nvPr/>
        </p:nvSpPr>
        <p:spPr bwMode="auto">
          <a:xfrm>
            <a:off x="493713" y="1652588"/>
            <a:ext cx="3671887"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Sampling Distribution Mean</a:t>
            </a:r>
          </a:p>
        </p:txBody>
      </p:sp>
      <p:sp>
        <p:nvSpPr>
          <p:cNvPr id="18" name="Line 7"/>
          <p:cNvSpPr>
            <a:spLocks noChangeShapeType="1"/>
          </p:cNvSpPr>
          <p:nvPr/>
        </p:nvSpPr>
        <p:spPr bwMode="auto">
          <a:xfrm>
            <a:off x="4176713" y="1889125"/>
            <a:ext cx="301625"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9" name="Text Box 9"/>
          <p:cNvSpPr txBox="1">
            <a:spLocks noChangeArrowheads="1"/>
          </p:cNvSpPr>
          <p:nvPr/>
        </p:nvSpPr>
        <p:spPr bwMode="auto">
          <a:xfrm>
            <a:off x="542925" y="3122613"/>
            <a:ext cx="290195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Sampling Distribution</a:t>
            </a:r>
          </a:p>
          <a:p>
            <a:r>
              <a:rPr lang="en-US"/>
              <a:t>(n = 30)</a:t>
            </a:r>
          </a:p>
        </p:txBody>
      </p:sp>
      <p:sp>
        <p:nvSpPr>
          <p:cNvPr id="20" name="Line 10"/>
          <p:cNvSpPr>
            <a:spLocks noChangeShapeType="1"/>
          </p:cNvSpPr>
          <p:nvPr/>
        </p:nvSpPr>
        <p:spPr bwMode="auto">
          <a:xfrm>
            <a:off x="2824163" y="3543300"/>
            <a:ext cx="819150" cy="250825"/>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3" name="Text Box 11"/>
          <p:cNvSpPr txBox="1">
            <a:spLocks noChangeArrowheads="1"/>
          </p:cNvSpPr>
          <p:nvPr/>
        </p:nvSpPr>
        <p:spPr bwMode="auto">
          <a:xfrm>
            <a:off x="465138" y="4943475"/>
            <a:ext cx="8518525"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At any given Standard Error it is possible to compute the likelihood </a:t>
            </a:r>
          </a:p>
          <a:p>
            <a:pPr algn="ctr"/>
            <a:r>
              <a:rPr lang="en-US" dirty="0"/>
              <a:t>that a higher or lower group mean could have occurred by chance</a:t>
            </a:r>
          </a:p>
          <a:p>
            <a:pPr algn="ctr"/>
            <a:r>
              <a:rPr lang="en-US" dirty="0"/>
              <a:t>(remember the relationship of z scores to percentile rank).</a:t>
            </a:r>
          </a:p>
        </p:txBody>
      </p:sp>
      <p:sp>
        <p:nvSpPr>
          <p:cNvPr id="27" name="Rectangle 2"/>
          <p:cNvSpPr txBox="1">
            <a:spLocks noChangeArrowheads="1"/>
          </p:cNvSpPr>
          <p:nvPr/>
        </p:nvSpPr>
        <p:spPr>
          <a:xfrm>
            <a:off x="685800" y="409575"/>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Times"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Times"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Times" charset="0"/>
                <a:ea typeface="ＭＳ Ｐゴシック" charset="-128"/>
                <a:cs typeface="ＭＳ Ｐゴシック" charset="-128"/>
              </a:defRPr>
            </a:lvl9pPr>
          </a:lstStyle>
          <a:p>
            <a:pPr eaLnBrk="1" hangingPunct="1"/>
            <a:r>
              <a:rPr lang="en-US" sz="3200" dirty="0">
                <a:latin typeface="Times" charset="0"/>
                <a:ea typeface="ＭＳ Ｐゴシック" charset="0"/>
                <a:cs typeface="ＭＳ Ｐゴシック" charset="0"/>
              </a:rPr>
              <a:t>Measuring Group Means Against the Sampling Distribution</a:t>
            </a:r>
            <a:endParaRPr lang="en-US" sz="4000" dirty="0">
              <a:latin typeface="Times" charset="0"/>
              <a:ea typeface="ＭＳ Ｐゴシック" charset="0"/>
              <a:cs typeface="ＭＳ Ｐゴシック" charset="0"/>
            </a:endParaRPr>
          </a:p>
        </p:txBody>
      </p:sp>
      <p:sp>
        <p:nvSpPr>
          <p:cNvPr id="24" name="Text Box 9"/>
          <p:cNvSpPr txBox="1">
            <a:spLocks noChangeArrowheads="1"/>
          </p:cNvSpPr>
          <p:nvPr/>
        </p:nvSpPr>
        <p:spPr bwMode="auto">
          <a:xfrm>
            <a:off x="6257925" y="1784350"/>
            <a:ext cx="233362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2 Standard Errors</a:t>
            </a:r>
          </a:p>
        </p:txBody>
      </p:sp>
      <p:sp>
        <p:nvSpPr>
          <p:cNvPr id="25" name="Line 16"/>
          <p:cNvSpPr>
            <a:spLocks noChangeShapeType="1"/>
          </p:cNvSpPr>
          <p:nvPr/>
        </p:nvSpPr>
        <p:spPr bwMode="auto">
          <a:xfrm flipV="1">
            <a:off x="5830888" y="2157413"/>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2" name="Line 17"/>
          <p:cNvSpPr>
            <a:spLocks noChangeShapeType="1"/>
          </p:cNvSpPr>
          <p:nvPr/>
        </p:nvSpPr>
        <p:spPr bwMode="auto">
          <a:xfrm flipH="1">
            <a:off x="5965825" y="2189163"/>
            <a:ext cx="635000" cy="3683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2" name="Group 1"/>
          <p:cNvGrpSpPr/>
          <p:nvPr/>
        </p:nvGrpSpPr>
        <p:grpSpPr>
          <a:xfrm>
            <a:off x="5884863" y="3657600"/>
            <a:ext cx="2787650" cy="806450"/>
            <a:chOff x="5884863" y="3657600"/>
            <a:chExt cx="2787650" cy="806450"/>
          </a:xfrm>
        </p:grpSpPr>
        <p:sp>
          <p:nvSpPr>
            <p:cNvPr id="26" name="Line 14"/>
            <p:cNvSpPr>
              <a:spLocks noChangeShapeType="1"/>
            </p:cNvSpPr>
            <p:nvPr/>
          </p:nvSpPr>
          <p:spPr bwMode="auto">
            <a:xfrm>
              <a:off x="5884863" y="4464050"/>
              <a:ext cx="2320925"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1" name="Text Box 15"/>
            <p:cNvSpPr txBox="1">
              <a:spLocks noChangeArrowheads="1"/>
            </p:cNvSpPr>
            <p:nvPr/>
          </p:nvSpPr>
          <p:spPr bwMode="auto">
            <a:xfrm>
              <a:off x="6022975" y="4006850"/>
              <a:ext cx="2649538" cy="36671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Probability of higher mean</a:t>
              </a:r>
              <a:endParaRPr lang="en-US"/>
            </a:p>
          </p:txBody>
        </p:sp>
        <p:sp>
          <p:nvSpPr>
            <p:cNvPr id="33" name="Text Box 19"/>
            <p:cNvSpPr txBox="1">
              <a:spLocks noChangeArrowheads="1"/>
            </p:cNvSpPr>
            <p:nvPr/>
          </p:nvSpPr>
          <p:spPr bwMode="auto">
            <a:xfrm>
              <a:off x="6892925" y="3657600"/>
              <a:ext cx="132715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 2.28% (.02)</a:t>
              </a:r>
              <a:endParaRPr lang="en-US" dirty="0"/>
            </a:p>
          </p:txBody>
        </p:sp>
      </p:grpSp>
      <p:sp>
        <p:nvSpPr>
          <p:cNvPr id="34" name="Text Box 18"/>
          <p:cNvSpPr txBox="1">
            <a:spLocks noChangeArrowheads="1"/>
          </p:cNvSpPr>
          <p:nvPr/>
        </p:nvSpPr>
        <p:spPr bwMode="auto">
          <a:xfrm>
            <a:off x="5195888" y="2988727"/>
            <a:ext cx="698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13.59</a:t>
            </a:r>
          </a:p>
        </p:txBody>
      </p:sp>
      <p:sp>
        <p:nvSpPr>
          <p:cNvPr id="3" name="Freeform 2"/>
          <p:cNvSpPr/>
          <p:nvPr/>
        </p:nvSpPr>
        <p:spPr>
          <a:xfrm>
            <a:off x="5828038" y="4284045"/>
            <a:ext cx="2084062" cy="520496"/>
          </a:xfrm>
          <a:custGeom>
            <a:avLst/>
            <a:gdLst>
              <a:gd name="connsiteX0" fmla="*/ 0 w 2069589"/>
              <a:gd name="connsiteY0" fmla="*/ 513796 h 513796"/>
              <a:gd name="connsiteX1" fmla="*/ 0 w 2069589"/>
              <a:gd name="connsiteY1" fmla="*/ 0 h 513796"/>
              <a:gd name="connsiteX2" fmla="*/ 86836 w 2069589"/>
              <a:gd name="connsiteY2" fmla="*/ 54274 h 513796"/>
              <a:gd name="connsiteX3" fmla="*/ 170054 w 2069589"/>
              <a:gd name="connsiteY3" fmla="*/ 101312 h 513796"/>
              <a:gd name="connsiteX4" fmla="*/ 260508 w 2069589"/>
              <a:gd name="connsiteY4" fmla="*/ 144731 h 513796"/>
              <a:gd name="connsiteX5" fmla="*/ 387144 w 2069589"/>
              <a:gd name="connsiteY5" fmla="*/ 199005 h 513796"/>
              <a:gd name="connsiteX6" fmla="*/ 502925 w 2069589"/>
              <a:gd name="connsiteY6" fmla="*/ 235188 h 513796"/>
              <a:gd name="connsiteX7" fmla="*/ 622324 w 2069589"/>
              <a:gd name="connsiteY7" fmla="*/ 267753 h 513796"/>
              <a:gd name="connsiteX8" fmla="*/ 770669 w 2069589"/>
              <a:gd name="connsiteY8" fmla="*/ 307554 h 513796"/>
              <a:gd name="connsiteX9" fmla="*/ 940722 w 2069589"/>
              <a:gd name="connsiteY9" fmla="*/ 340118 h 513796"/>
              <a:gd name="connsiteX10" fmla="*/ 1089067 w 2069589"/>
              <a:gd name="connsiteY10" fmla="*/ 361828 h 513796"/>
              <a:gd name="connsiteX11" fmla="*/ 1284448 w 2069589"/>
              <a:gd name="connsiteY11" fmla="*/ 390774 h 513796"/>
              <a:gd name="connsiteX12" fmla="*/ 1454501 w 2069589"/>
              <a:gd name="connsiteY12" fmla="*/ 401629 h 513796"/>
              <a:gd name="connsiteX13" fmla="*/ 1606464 w 2069589"/>
              <a:gd name="connsiteY13" fmla="*/ 412484 h 513796"/>
              <a:gd name="connsiteX14" fmla="*/ 1776518 w 2069589"/>
              <a:gd name="connsiteY14" fmla="*/ 416102 h 513796"/>
              <a:gd name="connsiteX15" fmla="*/ 1942953 w 2069589"/>
              <a:gd name="connsiteY15" fmla="*/ 419720 h 513796"/>
              <a:gd name="connsiteX16" fmla="*/ 2058734 w 2069589"/>
              <a:gd name="connsiteY16" fmla="*/ 419720 h 513796"/>
              <a:gd name="connsiteX17" fmla="*/ 2069589 w 2069589"/>
              <a:gd name="connsiteY17" fmla="*/ 513796 h 513796"/>
              <a:gd name="connsiteX18" fmla="*/ 2069589 w 2069589"/>
              <a:gd name="connsiteY18" fmla="*/ 513796 h 513796"/>
              <a:gd name="connsiteX0" fmla="*/ 0 w 2073207"/>
              <a:gd name="connsiteY0" fmla="*/ 513796 h 513796"/>
              <a:gd name="connsiteX1" fmla="*/ 0 w 2073207"/>
              <a:gd name="connsiteY1" fmla="*/ 0 h 513796"/>
              <a:gd name="connsiteX2" fmla="*/ 86836 w 2073207"/>
              <a:gd name="connsiteY2" fmla="*/ 54274 h 513796"/>
              <a:gd name="connsiteX3" fmla="*/ 170054 w 2073207"/>
              <a:gd name="connsiteY3" fmla="*/ 101312 h 513796"/>
              <a:gd name="connsiteX4" fmla="*/ 260508 w 2073207"/>
              <a:gd name="connsiteY4" fmla="*/ 144731 h 513796"/>
              <a:gd name="connsiteX5" fmla="*/ 387144 w 2073207"/>
              <a:gd name="connsiteY5" fmla="*/ 199005 h 513796"/>
              <a:gd name="connsiteX6" fmla="*/ 502925 w 2073207"/>
              <a:gd name="connsiteY6" fmla="*/ 235188 h 513796"/>
              <a:gd name="connsiteX7" fmla="*/ 622324 w 2073207"/>
              <a:gd name="connsiteY7" fmla="*/ 267753 h 513796"/>
              <a:gd name="connsiteX8" fmla="*/ 770669 w 2073207"/>
              <a:gd name="connsiteY8" fmla="*/ 307554 h 513796"/>
              <a:gd name="connsiteX9" fmla="*/ 940722 w 2073207"/>
              <a:gd name="connsiteY9" fmla="*/ 340118 h 513796"/>
              <a:gd name="connsiteX10" fmla="*/ 1089067 w 2073207"/>
              <a:gd name="connsiteY10" fmla="*/ 361828 h 513796"/>
              <a:gd name="connsiteX11" fmla="*/ 1284448 w 2073207"/>
              <a:gd name="connsiteY11" fmla="*/ 390774 h 513796"/>
              <a:gd name="connsiteX12" fmla="*/ 1454501 w 2073207"/>
              <a:gd name="connsiteY12" fmla="*/ 401629 h 513796"/>
              <a:gd name="connsiteX13" fmla="*/ 1606464 w 2073207"/>
              <a:gd name="connsiteY13" fmla="*/ 412484 h 513796"/>
              <a:gd name="connsiteX14" fmla="*/ 1776518 w 2073207"/>
              <a:gd name="connsiteY14" fmla="*/ 416102 h 513796"/>
              <a:gd name="connsiteX15" fmla="*/ 1942953 w 2073207"/>
              <a:gd name="connsiteY15" fmla="*/ 419720 h 513796"/>
              <a:gd name="connsiteX16" fmla="*/ 2073207 w 2073207"/>
              <a:gd name="connsiteY16" fmla="*/ 423338 h 513796"/>
              <a:gd name="connsiteX17" fmla="*/ 2069589 w 2073207"/>
              <a:gd name="connsiteY17" fmla="*/ 513796 h 513796"/>
              <a:gd name="connsiteX18" fmla="*/ 2069589 w 2073207"/>
              <a:gd name="connsiteY18" fmla="*/ 513796 h 513796"/>
              <a:gd name="connsiteX0" fmla="*/ 0 w 2084062"/>
              <a:gd name="connsiteY0" fmla="*/ 513796 h 520496"/>
              <a:gd name="connsiteX1" fmla="*/ 0 w 2084062"/>
              <a:gd name="connsiteY1" fmla="*/ 0 h 520496"/>
              <a:gd name="connsiteX2" fmla="*/ 86836 w 2084062"/>
              <a:gd name="connsiteY2" fmla="*/ 54274 h 520496"/>
              <a:gd name="connsiteX3" fmla="*/ 170054 w 2084062"/>
              <a:gd name="connsiteY3" fmla="*/ 101312 h 520496"/>
              <a:gd name="connsiteX4" fmla="*/ 260508 w 2084062"/>
              <a:gd name="connsiteY4" fmla="*/ 144731 h 520496"/>
              <a:gd name="connsiteX5" fmla="*/ 387144 w 2084062"/>
              <a:gd name="connsiteY5" fmla="*/ 199005 h 520496"/>
              <a:gd name="connsiteX6" fmla="*/ 502925 w 2084062"/>
              <a:gd name="connsiteY6" fmla="*/ 235188 h 520496"/>
              <a:gd name="connsiteX7" fmla="*/ 622324 w 2084062"/>
              <a:gd name="connsiteY7" fmla="*/ 267753 h 520496"/>
              <a:gd name="connsiteX8" fmla="*/ 770669 w 2084062"/>
              <a:gd name="connsiteY8" fmla="*/ 307554 h 520496"/>
              <a:gd name="connsiteX9" fmla="*/ 940722 w 2084062"/>
              <a:gd name="connsiteY9" fmla="*/ 340118 h 520496"/>
              <a:gd name="connsiteX10" fmla="*/ 1089067 w 2084062"/>
              <a:gd name="connsiteY10" fmla="*/ 361828 h 520496"/>
              <a:gd name="connsiteX11" fmla="*/ 1284448 w 2084062"/>
              <a:gd name="connsiteY11" fmla="*/ 390774 h 520496"/>
              <a:gd name="connsiteX12" fmla="*/ 1454501 w 2084062"/>
              <a:gd name="connsiteY12" fmla="*/ 401629 h 520496"/>
              <a:gd name="connsiteX13" fmla="*/ 1606464 w 2084062"/>
              <a:gd name="connsiteY13" fmla="*/ 412484 h 520496"/>
              <a:gd name="connsiteX14" fmla="*/ 1776518 w 2084062"/>
              <a:gd name="connsiteY14" fmla="*/ 416102 h 520496"/>
              <a:gd name="connsiteX15" fmla="*/ 1942953 w 2084062"/>
              <a:gd name="connsiteY15" fmla="*/ 419720 h 520496"/>
              <a:gd name="connsiteX16" fmla="*/ 2073207 w 2084062"/>
              <a:gd name="connsiteY16" fmla="*/ 423338 h 520496"/>
              <a:gd name="connsiteX17" fmla="*/ 2069589 w 2084062"/>
              <a:gd name="connsiteY17" fmla="*/ 513796 h 520496"/>
              <a:gd name="connsiteX18" fmla="*/ 2084062 w 2084062"/>
              <a:gd name="connsiteY18" fmla="*/ 513796 h 520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84062" h="520496">
                <a:moveTo>
                  <a:pt x="0" y="513796"/>
                </a:moveTo>
                <a:lnTo>
                  <a:pt x="0" y="0"/>
                </a:lnTo>
                <a:lnTo>
                  <a:pt x="86836" y="54274"/>
                </a:lnTo>
                <a:lnTo>
                  <a:pt x="170054" y="101312"/>
                </a:lnTo>
                <a:lnTo>
                  <a:pt x="260508" y="144731"/>
                </a:lnTo>
                <a:lnTo>
                  <a:pt x="387144" y="199005"/>
                </a:lnTo>
                <a:lnTo>
                  <a:pt x="502925" y="235188"/>
                </a:lnTo>
                <a:lnTo>
                  <a:pt x="622324" y="267753"/>
                </a:lnTo>
                <a:lnTo>
                  <a:pt x="770669" y="307554"/>
                </a:lnTo>
                <a:lnTo>
                  <a:pt x="940722" y="340118"/>
                </a:lnTo>
                <a:lnTo>
                  <a:pt x="1089067" y="361828"/>
                </a:lnTo>
                <a:lnTo>
                  <a:pt x="1284448" y="390774"/>
                </a:lnTo>
                <a:lnTo>
                  <a:pt x="1454501" y="401629"/>
                </a:lnTo>
                <a:lnTo>
                  <a:pt x="1606464" y="412484"/>
                </a:lnTo>
                <a:lnTo>
                  <a:pt x="1776518" y="416102"/>
                </a:lnTo>
                <a:lnTo>
                  <a:pt x="1942953" y="419720"/>
                </a:lnTo>
                <a:lnTo>
                  <a:pt x="2073207" y="423338"/>
                </a:lnTo>
                <a:cubicBezTo>
                  <a:pt x="2072001" y="453491"/>
                  <a:pt x="2067780" y="498720"/>
                  <a:pt x="2069589" y="513796"/>
                </a:cubicBezTo>
                <a:cubicBezTo>
                  <a:pt x="2071398" y="528872"/>
                  <a:pt x="2079238" y="513796"/>
                  <a:pt x="2084062" y="513796"/>
                </a:cubicBezTo>
              </a:path>
            </a:pathLst>
          </a:custGeom>
          <a:solidFill>
            <a:schemeClr val="tx1"/>
          </a:solidFill>
          <a:ln>
            <a:solidFill>
              <a:schemeClr val="tx1"/>
            </a:solidFill>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Tree>
    <p:extLst>
      <p:ext uri="{BB962C8B-B14F-4D97-AF65-F5344CB8AC3E}">
        <p14:creationId xmlns:p14="http://schemas.microsoft.com/office/powerpoint/2010/main" val="3758431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a:stCxn id="63" idx="4"/>
          </p:cNvCxnSpPr>
          <p:nvPr/>
        </p:nvCxnSpPr>
        <p:spPr>
          <a:xfrm flipH="1">
            <a:off x="3926202" y="2233458"/>
            <a:ext cx="1315" cy="2393221"/>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a:stCxn id="63" idx="5"/>
          </p:cNvCxnSpPr>
          <p:nvPr/>
        </p:nvCxnSpPr>
        <p:spPr>
          <a:xfrm>
            <a:off x="3291508" y="3912948"/>
            <a:ext cx="2245" cy="713731"/>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661302" y="4144537"/>
            <a:ext cx="0" cy="482142"/>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4558652" y="916878"/>
            <a:ext cx="0" cy="3709801"/>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a:stCxn id="63" idx="1"/>
          </p:cNvCxnSpPr>
          <p:nvPr/>
        </p:nvCxnSpPr>
        <p:spPr>
          <a:xfrm flipH="1">
            <a:off x="5823551" y="3912948"/>
            <a:ext cx="3725" cy="713731"/>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63" idx="2"/>
          </p:cNvCxnSpPr>
          <p:nvPr/>
        </p:nvCxnSpPr>
        <p:spPr>
          <a:xfrm>
            <a:off x="5181213" y="2228429"/>
            <a:ext cx="9890" cy="239825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6456002" y="4144537"/>
            <a:ext cx="0" cy="482723"/>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183757" y="4303855"/>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9051" y="1464108"/>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 name="TextBox 1"/>
          <p:cNvSpPr txBox="1"/>
          <p:nvPr/>
        </p:nvSpPr>
        <p:spPr>
          <a:xfrm>
            <a:off x="351121" y="572307"/>
            <a:ext cx="3668059" cy="2246769"/>
          </a:xfrm>
          <a:prstGeom prst="rect">
            <a:avLst/>
          </a:prstGeom>
          <a:noFill/>
        </p:spPr>
        <p:txBody>
          <a:bodyPr wrap="square" rtlCol="0">
            <a:spAutoFit/>
          </a:bodyPr>
          <a:lstStyle/>
          <a:p>
            <a:r>
              <a:rPr lang="en-US" sz="2000" dirty="0"/>
              <a:t>Normal curves:</a:t>
            </a:r>
          </a:p>
          <a:p>
            <a:pPr marL="457200" indent="-457200">
              <a:buAutoNum type="arabicPeriod"/>
            </a:pPr>
            <a:r>
              <a:rPr lang="en-US" sz="2000" dirty="0"/>
              <a:t>Lots of measures in the middle—fewer toward the extremes (bell shaped).</a:t>
            </a:r>
          </a:p>
          <a:p>
            <a:pPr marL="457200" indent="-457200">
              <a:buAutoNum type="arabicPeriod"/>
            </a:pPr>
            <a:r>
              <a:rPr lang="en-US" sz="2000" dirty="0"/>
              <a:t>Symmetrical</a:t>
            </a:r>
          </a:p>
          <a:p>
            <a:pPr marL="457200" indent="-457200">
              <a:buAutoNum type="arabicPeriod"/>
            </a:pPr>
            <a:r>
              <a:rPr lang="en-US" sz="2000" dirty="0"/>
              <a:t>Mean, median, and mode </a:t>
            </a:r>
            <a:br>
              <a:rPr lang="en-US" sz="2000" dirty="0"/>
            </a:br>
            <a:r>
              <a:rPr lang="en-US" sz="2000" dirty="0"/>
              <a:t>are the same</a:t>
            </a:r>
          </a:p>
        </p:txBody>
      </p:sp>
    </p:spTree>
    <p:extLst>
      <p:ext uri="{BB962C8B-B14F-4D97-AF65-F5344CB8AC3E}">
        <p14:creationId xmlns:p14="http://schemas.microsoft.com/office/powerpoint/2010/main" val="34040927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5075" y="2255838"/>
            <a:ext cx="6677025" cy="2463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220" name="Line 4"/>
          <p:cNvSpPr>
            <a:spLocks noChangeShapeType="1"/>
          </p:cNvSpPr>
          <p:nvPr/>
        </p:nvSpPr>
        <p:spPr bwMode="auto">
          <a:xfrm>
            <a:off x="457200" y="4800600"/>
            <a:ext cx="79248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1" name="Line 5"/>
          <p:cNvSpPr>
            <a:spLocks noChangeShapeType="1"/>
          </p:cNvSpPr>
          <p:nvPr/>
        </p:nvSpPr>
        <p:spPr bwMode="auto">
          <a:xfrm>
            <a:off x="4572000" y="1676400"/>
            <a:ext cx="0" cy="31242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2" name="Line 6"/>
          <p:cNvSpPr>
            <a:spLocks noChangeShapeType="1"/>
          </p:cNvSpPr>
          <p:nvPr/>
        </p:nvSpPr>
        <p:spPr bwMode="auto">
          <a:xfrm flipV="1">
            <a:off x="5195888" y="2133600"/>
            <a:ext cx="0" cy="26622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227" name="Rectangle 11"/>
          <p:cNvSpPr>
            <a:spLocks noChangeArrowheads="1"/>
          </p:cNvSpPr>
          <p:nvPr/>
        </p:nvSpPr>
        <p:spPr bwMode="auto">
          <a:xfrm>
            <a:off x="4559300" y="3581400"/>
            <a:ext cx="6985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a:cs typeface="+mn-cs"/>
              </a:rPr>
              <a:t>34.13</a:t>
            </a:r>
          </a:p>
        </p:txBody>
      </p:sp>
      <p:sp>
        <p:nvSpPr>
          <p:cNvPr id="9228" name="Rectangle 12"/>
          <p:cNvSpPr>
            <a:spLocks noChangeArrowheads="1"/>
          </p:cNvSpPr>
          <p:nvPr/>
        </p:nvSpPr>
        <p:spPr bwMode="auto">
          <a:xfrm>
            <a:off x="3886200" y="3581400"/>
            <a:ext cx="584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800">
                <a:cs typeface="+mn-cs"/>
              </a:rPr>
              <a:t>50.0</a:t>
            </a:r>
          </a:p>
        </p:txBody>
      </p:sp>
      <p:sp>
        <p:nvSpPr>
          <p:cNvPr id="9232" name="Text Box 16"/>
          <p:cNvSpPr txBox="1">
            <a:spLocks noChangeArrowheads="1"/>
          </p:cNvSpPr>
          <p:nvPr/>
        </p:nvSpPr>
        <p:spPr bwMode="auto">
          <a:xfrm>
            <a:off x="288925" y="5927725"/>
            <a:ext cx="824547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endParaRPr lang="en-US">
              <a:cs typeface="+mn-cs"/>
            </a:endParaRPr>
          </a:p>
        </p:txBody>
      </p:sp>
      <p:sp>
        <p:nvSpPr>
          <p:cNvPr id="17" name="Text Box 6"/>
          <p:cNvSpPr txBox="1">
            <a:spLocks noChangeArrowheads="1"/>
          </p:cNvSpPr>
          <p:nvPr/>
        </p:nvSpPr>
        <p:spPr bwMode="auto">
          <a:xfrm>
            <a:off x="493713" y="1652588"/>
            <a:ext cx="3671887"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Sampling Distribution Mean</a:t>
            </a:r>
          </a:p>
        </p:txBody>
      </p:sp>
      <p:sp>
        <p:nvSpPr>
          <p:cNvPr id="18" name="Line 7"/>
          <p:cNvSpPr>
            <a:spLocks noChangeShapeType="1"/>
          </p:cNvSpPr>
          <p:nvPr/>
        </p:nvSpPr>
        <p:spPr bwMode="auto">
          <a:xfrm>
            <a:off x="4176713" y="1889125"/>
            <a:ext cx="301625"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9" name="Text Box 9"/>
          <p:cNvSpPr txBox="1">
            <a:spLocks noChangeArrowheads="1"/>
          </p:cNvSpPr>
          <p:nvPr/>
        </p:nvSpPr>
        <p:spPr bwMode="auto">
          <a:xfrm>
            <a:off x="542925" y="3122613"/>
            <a:ext cx="290195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Sampling Distribution</a:t>
            </a:r>
          </a:p>
          <a:p>
            <a:r>
              <a:rPr lang="en-US"/>
              <a:t>(n = 30)</a:t>
            </a:r>
          </a:p>
        </p:txBody>
      </p:sp>
      <p:sp>
        <p:nvSpPr>
          <p:cNvPr id="20" name="Line 10"/>
          <p:cNvSpPr>
            <a:spLocks noChangeShapeType="1"/>
          </p:cNvSpPr>
          <p:nvPr/>
        </p:nvSpPr>
        <p:spPr bwMode="auto">
          <a:xfrm>
            <a:off x="2824163" y="3543300"/>
            <a:ext cx="819150" cy="250825"/>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3" name="Text Box 11"/>
          <p:cNvSpPr txBox="1">
            <a:spLocks noChangeArrowheads="1"/>
          </p:cNvSpPr>
          <p:nvPr/>
        </p:nvSpPr>
        <p:spPr bwMode="auto">
          <a:xfrm>
            <a:off x="877613" y="5111268"/>
            <a:ext cx="7388774" cy="1200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Remember that each group mean that got into the sampling distribution represents a group that was randomly selected.</a:t>
            </a:r>
          </a:p>
        </p:txBody>
      </p:sp>
      <p:sp>
        <p:nvSpPr>
          <p:cNvPr id="27" name="Rectangle 2"/>
          <p:cNvSpPr txBox="1">
            <a:spLocks noChangeArrowheads="1"/>
          </p:cNvSpPr>
          <p:nvPr/>
        </p:nvSpPr>
        <p:spPr>
          <a:xfrm>
            <a:off x="685800" y="409575"/>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Times"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Times"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Times" charset="0"/>
                <a:ea typeface="ＭＳ Ｐゴシック" charset="-128"/>
                <a:cs typeface="ＭＳ Ｐゴシック" charset="-128"/>
              </a:defRPr>
            </a:lvl9pPr>
          </a:lstStyle>
          <a:p>
            <a:pPr eaLnBrk="1" hangingPunct="1"/>
            <a:r>
              <a:rPr lang="en-US" sz="3200" dirty="0">
                <a:latin typeface="Times" charset="0"/>
                <a:ea typeface="ＭＳ Ｐゴシック" charset="0"/>
                <a:cs typeface="ＭＳ Ｐゴシック" charset="0"/>
              </a:rPr>
              <a:t>Measuring Group Means Against the Sampling Distribution</a:t>
            </a:r>
            <a:endParaRPr lang="en-US" sz="4000" dirty="0">
              <a:latin typeface="Times" charset="0"/>
              <a:ea typeface="ＭＳ Ｐゴシック" charset="0"/>
              <a:cs typeface="ＭＳ Ｐゴシック" charset="0"/>
            </a:endParaRPr>
          </a:p>
        </p:txBody>
      </p:sp>
      <p:sp>
        <p:nvSpPr>
          <p:cNvPr id="24" name="Text Box 9"/>
          <p:cNvSpPr txBox="1">
            <a:spLocks noChangeArrowheads="1"/>
          </p:cNvSpPr>
          <p:nvPr/>
        </p:nvSpPr>
        <p:spPr bwMode="auto">
          <a:xfrm>
            <a:off x="6257925" y="1784350"/>
            <a:ext cx="233362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a:t>2 Standard Errors</a:t>
            </a:r>
          </a:p>
        </p:txBody>
      </p:sp>
      <p:sp>
        <p:nvSpPr>
          <p:cNvPr id="25" name="Line 16"/>
          <p:cNvSpPr>
            <a:spLocks noChangeShapeType="1"/>
          </p:cNvSpPr>
          <p:nvPr/>
        </p:nvSpPr>
        <p:spPr bwMode="auto">
          <a:xfrm flipV="1">
            <a:off x="5830888" y="2157413"/>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 name="Line 14"/>
          <p:cNvSpPr>
            <a:spLocks noChangeShapeType="1"/>
          </p:cNvSpPr>
          <p:nvPr/>
        </p:nvSpPr>
        <p:spPr bwMode="auto">
          <a:xfrm>
            <a:off x="5884863" y="4464050"/>
            <a:ext cx="2320925"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1" name="Text Box 15"/>
          <p:cNvSpPr txBox="1">
            <a:spLocks noChangeArrowheads="1"/>
          </p:cNvSpPr>
          <p:nvPr/>
        </p:nvSpPr>
        <p:spPr bwMode="auto">
          <a:xfrm>
            <a:off x="6022975" y="4006850"/>
            <a:ext cx="2649538" cy="36671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Probability of higher mean</a:t>
            </a:r>
            <a:endParaRPr lang="en-US"/>
          </a:p>
        </p:txBody>
      </p:sp>
      <p:sp>
        <p:nvSpPr>
          <p:cNvPr id="32" name="Line 17"/>
          <p:cNvSpPr>
            <a:spLocks noChangeShapeType="1"/>
          </p:cNvSpPr>
          <p:nvPr/>
        </p:nvSpPr>
        <p:spPr bwMode="auto">
          <a:xfrm flipH="1">
            <a:off x="5965825" y="2189163"/>
            <a:ext cx="635000" cy="3683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3" name="Text Box 19"/>
          <p:cNvSpPr txBox="1">
            <a:spLocks noChangeArrowheads="1"/>
          </p:cNvSpPr>
          <p:nvPr/>
        </p:nvSpPr>
        <p:spPr bwMode="auto">
          <a:xfrm>
            <a:off x="6892925" y="3657600"/>
            <a:ext cx="132715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 2.28% (.02)</a:t>
            </a:r>
            <a:endParaRPr lang="en-US"/>
          </a:p>
        </p:txBody>
      </p:sp>
      <p:sp>
        <p:nvSpPr>
          <p:cNvPr id="34" name="Text Box 18"/>
          <p:cNvSpPr txBox="1">
            <a:spLocks noChangeArrowheads="1"/>
          </p:cNvSpPr>
          <p:nvPr/>
        </p:nvSpPr>
        <p:spPr bwMode="auto">
          <a:xfrm>
            <a:off x="5195888" y="2988727"/>
            <a:ext cx="698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13.59</a:t>
            </a:r>
          </a:p>
        </p:txBody>
      </p:sp>
    </p:spTree>
    <p:extLst>
      <p:ext uri="{BB962C8B-B14F-4D97-AF65-F5344CB8AC3E}">
        <p14:creationId xmlns:p14="http://schemas.microsoft.com/office/powerpoint/2010/main" val="39428780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Probability</a:t>
            </a:r>
          </a:p>
        </p:txBody>
      </p:sp>
      <p:sp>
        <p:nvSpPr>
          <p:cNvPr id="34819" name="Rectangle 3"/>
          <p:cNvSpPr>
            <a:spLocks noGrp="1" noChangeArrowheads="1"/>
          </p:cNvSpPr>
          <p:nvPr>
            <p:ph type="body" idx="1"/>
          </p:nvPr>
        </p:nvSpPr>
        <p:spPr/>
        <p:txBody>
          <a:bodyPr/>
          <a:lstStyle/>
          <a:p>
            <a:pPr eaLnBrk="1" hangingPunct="1"/>
            <a:r>
              <a:rPr lang="en-US" dirty="0">
                <a:latin typeface="Times" charset="0"/>
                <a:ea typeface="ＭＳ Ｐゴシック" charset="0"/>
                <a:cs typeface="ＭＳ Ｐゴシック" charset="0"/>
              </a:rPr>
              <a:t>How unlikely does the occurrence of a group mean have to be before we would say that it is so unlikely that it could not have happened by chance? It must have occurred for some other reason.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409575"/>
            <a:ext cx="7772400" cy="1143000"/>
          </a:xfrm>
        </p:spPr>
        <p:txBody>
          <a:bodyPr/>
          <a:lstStyle/>
          <a:p>
            <a:pPr eaLnBrk="1" hangingPunct="1"/>
            <a:r>
              <a:rPr lang="en-US" sz="3600">
                <a:latin typeface="Times" charset="0"/>
                <a:ea typeface="ＭＳ Ｐゴシック" charset="0"/>
                <a:cs typeface="ＭＳ Ｐゴシック" charset="0"/>
              </a:rPr>
              <a:t>Significance</a:t>
            </a:r>
            <a:endParaRPr lang="en-US">
              <a:latin typeface="Times" charset="0"/>
              <a:ea typeface="ＭＳ Ｐゴシック" charset="0"/>
              <a:cs typeface="ＭＳ Ｐゴシック" charset="0"/>
            </a:endParaRPr>
          </a:p>
        </p:txBody>
      </p:sp>
      <p:sp>
        <p:nvSpPr>
          <p:cNvPr id="36868" name="Line 4"/>
          <p:cNvSpPr>
            <a:spLocks noChangeShapeType="1"/>
          </p:cNvSpPr>
          <p:nvPr/>
        </p:nvSpPr>
        <p:spPr bwMode="auto">
          <a:xfrm>
            <a:off x="457200" y="4800600"/>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69" name="Line 5"/>
          <p:cNvSpPr>
            <a:spLocks noChangeShapeType="1"/>
          </p:cNvSpPr>
          <p:nvPr/>
        </p:nvSpPr>
        <p:spPr bwMode="auto">
          <a:xfrm>
            <a:off x="4572000" y="1905000"/>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70" name="Text Box 6"/>
          <p:cNvSpPr txBox="1">
            <a:spLocks noChangeArrowheads="1"/>
          </p:cNvSpPr>
          <p:nvPr/>
        </p:nvSpPr>
        <p:spPr bwMode="auto">
          <a:xfrm>
            <a:off x="508000" y="5099050"/>
            <a:ext cx="8050213" cy="1187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If the probability that a given group mean would occur by chance in a sampling distribution is very small then the occurrence of that group mean is said to be significant. </a:t>
            </a:r>
          </a:p>
        </p:txBody>
      </p:sp>
      <p:sp>
        <p:nvSpPr>
          <p:cNvPr id="36871" name="Line 7"/>
          <p:cNvSpPr>
            <a:spLocks noChangeShapeType="1"/>
          </p:cNvSpPr>
          <p:nvPr/>
        </p:nvSpPr>
        <p:spPr bwMode="auto">
          <a:xfrm>
            <a:off x="8323263" y="4229100"/>
            <a:ext cx="0" cy="568325"/>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72" name="Line 8"/>
          <p:cNvSpPr>
            <a:spLocks noChangeShapeType="1"/>
          </p:cNvSpPr>
          <p:nvPr/>
        </p:nvSpPr>
        <p:spPr bwMode="auto">
          <a:xfrm>
            <a:off x="6619875" y="4464050"/>
            <a:ext cx="1585913"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6873" name="Text Box 9"/>
          <p:cNvSpPr txBox="1">
            <a:spLocks noChangeArrowheads="1"/>
          </p:cNvSpPr>
          <p:nvPr/>
        </p:nvSpPr>
        <p:spPr bwMode="auto">
          <a:xfrm>
            <a:off x="6807200" y="3573463"/>
            <a:ext cx="1681163" cy="641350"/>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Probability of higher mean</a:t>
            </a:r>
            <a:endParaRPr lang="en-US"/>
          </a:p>
        </p:txBody>
      </p:sp>
      <p:sp>
        <p:nvSpPr>
          <p:cNvPr id="36874" name="Line 10"/>
          <p:cNvSpPr>
            <a:spLocks noChangeShapeType="1"/>
          </p:cNvSpPr>
          <p:nvPr/>
        </p:nvSpPr>
        <p:spPr bwMode="auto">
          <a:xfrm flipV="1">
            <a:off x="6532563" y="2157413"/>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 name="Freeform 10"/>
          <p:cNvSpPr/>
          <p:nvPr/>
        </p:nvSpPr>
        <p:spPr>
          <a:xfrm>
            <a:off x="1369051" y="1973508"/>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409575"/>
            <a:ext cx="7772400" cy="1143000"/>
          </a:xfrm>
        </p:spPr>
        <p:txBody>
          <a:bodyPr/>
          <a:lstStyle/>
          <a:p>
            <a:pPr eaLnBrk="1" hangingPunct="1"/>
            <a:r>
              <a:rPr lang="en-US" sz="3600">
                <a:latin typeface="Times" charset="0"/>
                <a:ea typeface="ＭＳ Ｐゴシック" charset="0"/>
                <a:cs typeface="ＭＳ Ｐゴシック" charset="0"/>
              </a:rPr>
              <a:t>Significance</a:t>
            </a:r>
            <a:endParaRPr lang="en-US">
              <a:latin typeface="Times" charset="0"/>
              <a:ea typeface="ＭＳ Ｐゴシック" charset="0"/>
              <a:cs typeface="ＭＳ Ｐゴシック" charset="0"/>
            </a:endParaRPr>
          </a:p>
        </p:txBody>
      </p:sp>
      <p:sp>
        <p:nvSpPr>
          <p:cNvPr id="38916" name="Line 4"/>
          <p:cNvSpPr>
            <a:spLocks noChangeShapeType="1"/>
          </p:cNvSpPr>
          <p:nvPr/>
        </p:nvSpPr>
        <p:spPr bwMode="auto">
          <a:xfrm>
            <a:off x="457200" y="4800600"/>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8917" name="Line 5"/>
          <p:cNvSpPr>
            <a:spLocks noChangeShapeType="1"/>
          </p:cNvSpPr>
          <p:nvPr/>
        </p:nvSpPr>
        <p:spPr bwMode="auto">
          <a:xfrm>
            <a:off x="4572000" y="1905000"/>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8918" name="Text Box 6"/>
          <p:cNvSpPr txBox="1">
            <a:spLocks noChangeArrowheads="1"/>
          </p:cNvSpPr>
          <p:nvPr/>
        </p:nvSpPr>
        <p:spPr bwMode="auto">
          <a:xfrm>
            <a:off x="508000" y="5099050"/>
            <a:ext cx="8050213" cy="1200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To use the </a:t>
            </a:r>
            <a:r>
              <a:rPr lang="en-US" i="1" dirty="0"/>
              <a:t>z</a:t>
            </a:r>
            <a:r>
              <a:rPr lang="en-US" dirty="0"/>
              <a:t>-score analogy when the percentile ranking of a group mean is really high (or really low) then it is significant. It is significant because it is unlikely to occur randomly.</a:t>
            </a:r>
          </a:p>
        </p:txBody>
      </p:sp>
      <p:sp>
        <p:nvSpPr>
          <p:cNvPr id="38919" name="Line 7"/>
          <p:cNvSpPr>
            <a:spLocks noChangeShapeType="1"/>
          </p:cNvSpPr>
          <p:nvPr/>
        </p:nvSpPr>
        <p:spPr bwMode="auto">
          <a:xfrm>
            <a:off x="8323263" y="4229100"/>
            <a:ext cx="0" cy="568325"/>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8920" name="Line 8"/>
          <p:cNvSpPr>
            <a:spLocks noChangeShapeType="1"/>
          </p:cNvSpPr>
          <p:nvPr/>
        </p:nvSpPr>
        <p:spPr bwMode="auto">
          <a:xfrm>
            <a:off x="6619875" y="4464050"/>
            <a:ext cx="1585913"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8921" name="Text Box 9"/>
          <p:cNvSpPr txBox="1">
            <a:spLocks noChangeArrowheads="1"/>
          </p:cNvSpPr>
          <p:nvPr/>
        </p:nvSpPr>
        <p:spPr bwMode="auto">
          <a:xfrm>
            <a:off x="6807200" y="3573463"/>
            <a:ext cx="1681163" cy="641350"/>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Probability of higher mean</a:t>
            </a:r>
            <a:endParaRPr lang="en-US"/>
          </a:p>
        </p:txBody>
      </p:sp>
      <p:sp>
        <p:nvSpPr>
          <p:cNvPr id="38922" name="Line 10"/>
          <p:cNvSpPr>
            <a:spLocks noChangeShapeType="1"/>
          </p:cNvSpPr>
          <p:nvPr/>
        </p:nvSpPr>
        <p:spPr bwMode="auto">
          <a:xfrm flipV="1">
            <a:off x="6532563" y="2157413"/>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 name="Freeform 10"/>
          <p:cNvSpPr/>
          <p:nvPr/>
        </p:nvSpPr>
        <p:spPr>
          <a:xfrm>
            <a:off x="1369051" y="1973508"/>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409575"/>
            <a:ext cx="7772400" cy="1143000"/>
          </a:xfrm>
        </p:spPr>
        <p:txBody>
          <a:bodyPr/>
          <a:lstStyle/>
          <a:p>
            <a:pPr eaLnBrk="1" hangingPunct="1"/>
            <a:r>
              <a:rPr lang="en-US" sz="3600">
                <a:latin typeface="Times" charset="0"/>
                <a:ea typeface="ＭＳ Ｐゴシック" charset="0"/>
                <a:cs typeface="ＭＳ Ｐゴシック" charset="0"/>
              </a:rPr>
              <a:t>Significance</a:t>
            </a:r>
            <a:endParaRPr lang="en-US">
              <a:latin typeface="Times" charset="0"/>
              <a:ea typeface="ＭＳ Ｐゴシック" charset="0"/>
              <a:cs typeface="ＭＳ Ｐゴシック" charset="0"/>
            </a:endParaRPr>
          </a:p>
        </p:txBody>
      </p:sp>
      <p:sp>
        <p:nvSpPr>
          <p:cNvPr id="40964" name="Line 4"/>
          <p:cNvSpPr>
            <a:spLocks noChangeShapeType="1"/>
          </p:cNvSpPr>
          <p:nvPr/>
        </p:nvSpPr>
        <p:spPr bwMode="auto">
          <a:xfrm>
            <a:off x="457200" y="4800600"/>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0965" name="Line 5"/>
          <p:cNvSpPr>
            <a:spLocks noChangeShapeType="1"/>
          </p:cNvSpPr>
          <p:nvPr/>
        </p:nvSpPr>
        <p:spPr bwMode="auto">
          <a:xfrm>
            <a:off x="4572000" y="1905000"/>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0966" name="Text Box 6"/>
          <p:cNvSpPr txBox="1">
            <a:spLocks noChangeArrowheads="1"/>
          </p:cNvSpPr>
          <p:nvPr/>
        </p:nvSpPr>
        <p:spPr bwMode="auto">
          <a:xfrm>
            <a:off x="757238" y="5108575"/>
            <a:ext cx="7629525" cy="1187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Most social science research declares that group means occurring by chance less than 5% of the time are significant. </a:t>
            </a:r>
          </a:p>
          <a:p>
            <a:pPr algn="ctr"/>
            <a:r>
              <a:rPr lang="en-US"/>
              <a:t>Most medical research uses 1% or much less.  </a:t>
            </a:r>
          </a:p>
        </p:txBody>
      </p:sp>
      <p:sp>
        <p:nvSpPr>
          <p:cNvPr id="40967" name="Line 7"/>
          <p:cNvSpPr>
            <a:spLocks noChangeShapeType="1"/>
          </p:cNvSpPr>
          <p:nvPr/>
        </p:nvSpPr>
        <p:spPr bwMode="auto">
          <a:xfrm>
            <a:off x="8323263" y="2124075"/>
            <a:ext cx="0" cy="267335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0968" name="Line 8"/>
          <p:cNvSpPr>
            <a:spLocks noChangeShapeType="1"/>
          </p:cNvSpPr>
          <p:nvPr/>
        </p:nvSpPr>
        <p:spPr bwMode="auto">
          <a:xfrm>
            <a:off x="7272338" y="4464050"/>
            <a:ext cx="933450"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0969" name="Line 9"/>
          <p:cNvSpPr>
            <a:spLocks noChangeShapeType="1"/>
          </p:cNvSpPr>
          <p:nvPr/>
        </p:nvSpPr>
        <p:spPr bwMode="auto">
          <a:xfrm flipV="1">
            <a:off x="6532563" y="2157413"/>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0970" name="Line 10"/>
          <p:cNvSpPr>
            <a:spLocks noChangeShapeType="1"/>
          </p:cNvSpPr>
          <p:nvPr/>
        </p:nvSpPr>
        <p:spPr bwMode="auto">
          <a:xfrm flipV="1">
            <a:off x="7135813" y="3662363"/>
            <a:ext cx="0" cy="113665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0971" name="Line 11"/>
          <p:cNvSpPr>
            <a:spLocks noChangeShapeType="1"/>
          </p:cNvSpPr>
          <p:nvPr/>
        </p:nvSpPr>
        <p:spPr bwMode="auto">
          <a:xfrm>
            <a:off x="6654800" y="3062288"/>
            <a:ext cx="1552575"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0972" name="Text Box 12"/>
          <p:cNvSpPr txBox="1">
            <a:spLocks noChangeArrowheads="1"/>
          </p:cNvSpPr>
          <p:nvPr/>
        </p:nvSpPr>
        <p:spPr bwMode="auto">
          <a:xfrm>
            <a:off x="7277100" y="3975100"/>
            <a:ext cx="98425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1% (.01)</a:t>
            </a:r>
            <a:endParaRPr lang="en-US"/>
          </a:p>
        </p:txBody>
      </p:sp>
      <p:sp>
        <p:nvSpPr>
          <p:cNvPr id="40973" name="Text Box 13"/>
          <p:cNvSpPr txBox="1">
            <a:spLocks noChangeArrowheads="1"/>
          </p:cNvSpPr>
          <p:nvPr/>
        </p:nvSpPr>
        <p:spPr bwMode="auto">
          <a:xfrm>
            <a:off x="6894513" y="2455863"/>
            <a:ext cx="9842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5% (.05)</a:t>
            </a:r>
            <a:endParaRPr lang="en-US" dirty="0"/>
          </a:p>
        </p:txBody>
      </p:sp>
      <p:sp>
        <p:nvSpPr>
          <p:cNvPr id="14" name="Freeform 13"/>
          <p:cNvSpPr/>
          <p:nvPr/>
        </p:nvSpPr>
        <p:spPr>
          <a:xfrm>
            <a:off x="1369051" y="1973508"/>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Line 3"/>
          <p:cNvSpPr>
            <a:spLocks noChangeShapeType="1"/>
          </p:cNvSpPr>
          <p:nvPr/>
        </p:nvSpPr>
        <p:spPr bwMode="auto">
          <a:xfrm>
            <a:off x="457200" y="5172075"/>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3014" name="Line 6"/>
          <p:cNvSpPr>
            <a:spLocks noChangeShapeType="1"/>
          </p:cNvSpPr>
          <p:nvPr/>
        </p:nvSpPr>
        <p:spPr bwMode="auto">
          <a:xfrm>
            <a:off x="7208838" y="3613226"/>
            <a:ext cx="0" cy="1555673"/>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3015" name="Line 7"/>
          <p:cNvSpPr>
            <a:spLocks noChangeShapeType="1"/>
          </p:cNvSpPr>
          <p:nvPr/>
        </p:nvSpPr>
        <p:spPr bwMode="auto">
          <a:xfrm>
            <a:off x="7208838" y="4835525"/>
            <a:ext cx="996950"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3016" name="Line 8"/>
          <p:cNvSpPr>
            <a:spLocks noChangeShapeType="1"/>
          </p:cNvSpPr>
          <p:nvPr/>
        </p:nvSpPr>
        <p:spPr bwMode="auto">
          <a:xfrm flipV="1">
            <a:off x="6532563" y="2528888"/>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3018" name="Line 10"/>
          <p:cNvSpPr>
            <a:spLocks noChangeShapeType="1"/>
          </p:cNvSpPr>
          <p:nvPr/>
        </p:nvSpPr>
        <p:spPr bwMode="auto">
          <a:xfrm>
            <a:off x="6654800" y="3433763"/>
            <a:ext cx="1552575"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3024" name="Text Box 16"/>
          <p:cNvSpPr txBox="1">
            <a:spLocks noChangeArrowheads="1"/>
          </p:cNvSpPr>
          <p:nvPr/>
        </p:nvSpPr>
        <p:spPr bwMode="auto">
          <a:xfrm>
            <a:off x="772241" y="5456353"/>
            <a:ext cx="7487947"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Probability (</a:t>
            </a:r>
            <a:r>
              <a:rPr lang="en-US" i="1" dirty="0"/>
              <a:t>p</a:t>
            </a:r>
            <a:r>
              <a:rPr lang="en-US" dirty="0"/>
              <a:t>) that a given score or higher could have </a:t>
            </a:r>
            <a:br>
              <a:rPr lang="en-US" dirty="0"/>
            </a:br>
            <a:r>
              <a:rPr lang="en-US" dirty="0"/>
              <a:t>appeared by chance is .01 (1% or 1 in 100 times), </a:t>
            </a:r>
            <a:br>
              <a:rPr lang="en-US" dirty="0"/>
            </a:br>
            <a:r>
              <a:rPr lang="en-US" dirty="0"/>
              <a:t>substantially less than .05 (5 % or 5 in 100 times [1 in 20]) </a:t>
            </a:r>
          </a:p>
        </p:txBody>
      </p:sp>
      <p:sp>
        <p:nvSpPr>
          <p:cNvPr id="19" name="Freeform 18"/>
          <p:cNvSpPr/>
          <p:nvPr/>
        </p:nvSpPr>
        <p:spPr>
          <a:xfrm>
            <a:off x="1369051" y="2353860"/>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Line 5"/>
          <p:cNvSpPr>
            <a:spLocks noChangeShapeType="1"/>
          </p:cNvSpPr>
          <p:nvPr/>
        </p:nvSpPr>
        <p:spPr bwMode="auto">
          <a:xfrm>
            <a:off x="4572000" y="2285352"/>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 name="Text Box 13"/>
          <p:cNvSpPr txBox="1">
            <a:spLocks noChangeArrowheads="1"/>
          </p:cNvSpPr>
          <p:nvPr/>
        </p:nvSpPr>
        <p:spPr bwMode="auto">
          <a:xfrm>
            <a:off x="6681968" y="2608517"/>
            <a:ext cx="2185816"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Occurs randomly 5% of the time (.05)</a:t>
            </a:r>
            <a:endParaRPr lang="en-US" dirty="0"/>
          </a:p>
        </p:txBody>
      </p:sp>
      <p:sp>
        <p:nvSpPr>
          <p:cNvPr id="22" name="Text Box 13"/>
          <p:cNvSpPr txBox="1">
            <a:spLocks noChangeArrowheads="1"/>
          </p:cNvSpPr>
          <p:nvPr/>
        </p:nvSpPr>
        <p:spPr bwMode="auto">
          <a:xfrm>
            <a:off x="7266867" y="3791618"/>
            <a:ext cx="1772713" cy="9233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Occurs randomly 1% of the time</a:t>
            </a:r>
            <a:br>
              <a:rPr lang="en-US" sz="1800" dirty="0"/>
            </a:br>
            <a:r>
              <a:rPr lang="en-US" sz="1800" dirty="0"/>
              <a:t> (.01)</a:t>
            </a:r>
            <a:endParaRPr lang="en-US" dirty="0"/>
          </a:p>
        </p:txBody>
      </p:sp>
      <p:sp>
        <p:nvSpPr>
          <p:cNvPr id="3" name="Content Placeholder 2"/>
          <p:cNvSpPr>
            <a:spLocks noGrp="1"/>
          </p:cNvSpPr>
          <p:nvPr>
            <p:ph idx="1"/>
          </p:nvPr>
        </p:nvSpPr>
        <p:spPr>
          <a:xfrm>
            <a:off x="543641" y="296460"/>
            <a:ext cx="7772400" cy="4114800"/>
          </a:xfrm>
        </p:spPr>
        <p:txBody>
          <a:bodyPr/>
          <a:lstStyle/>
          <a:p>
            <a:pPr>
              <a:spcAft>
                <a:spcPts val="0"/>
              </a:spcAft>
            </a:pPr>
            <a:r>
              <a:rPr lang="en-US" sz="2000" dirty="0"/>
              <a:t>With a z-score we used a table to look up percentile rank. Since the normal distribution is now a sampling distribution based on a specific group size the </a:t>
            </a:r>
            <a:r>
              <a:rPr lang="en-US" sz="2000" i="1" dirty="0"/>
              <a:t>z</a:t>
            </a:r>
            <a:r>
              <a:rPr lang="en-US" sz="2000" dirty="0"/>
              <a:t>-table will not work.</a:t>
            </a:r>
          </a:p>
          <a:p>
            <a:pPr>
              <a:spcAft>
                <a:spcPts val="0"/>
              </a:spcAft>
            </a:pPr>
            <a:r>
              <a:rPr lang="en-US" sz="2000" dirty="0"/>
              <a:t>A new table for each possible group size needs to be generated to test the </a:t>
            </a:r>
            <a:r>
              <a:rPr lang="en-US" sz="2000" i="1" dirty="0"/>
              <a:t>percentile rank </a:t>
            </a:r>
            <a:r>
              <a:rPr lang="en-US" sz="2000" dirty="0"/>
              <a:t>of the group mean comparison.</a:t>
            </a:r>
          </a:p>
          <a:p>
            <a:r>
              <a:rPr lang="en-US" sz="2000" dirty="0"/>
              <a:t>Fortunately the computer </a:t>
            </a:r>
            <a:br>
              <a:rPr lang="en-US" sz="2000" dirty="0"/>
            </a:br>
            <a:r>
              <a:rPr lang="en-US" sz="2000" dirty="0"/>
              <a:t>does this for you.</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685800" y="0"/>
            <a:ext cx="7772400" cy="1143000"/>
          </a:xfrm>
        </p:spPr>
        <p:txBody>
          <a:bodyPr/>
          <a:lstStyle/>
          <a:p>
            <a:r>
              <a:rPr lang="en-US" i="1">
                <a:latin typeface="Times" charset="0"/>
                <a:ea typeface="ＭＳ Ｐゴシック" charset="0"/>
                <a:cs typeface="ＭＳ Ｐゴシック" charset="0"/>
              </a:rPr>
              <a:t>t</a:t>
            </a:r>
            <a:r>
              <a:rPr lang="en-US">
                <a:latin typeface="Times" charset="0"/>
                <a:ea typeface="ＭＳ Ｐゴシック" charset="0"/>
                <a:cs typeface="ＭＳ Ｐゴシック" charset="0"/>
              </a:rPr>
              <a:t>-Critical</a:t>
            </a:r>
            <a:endParaRPr lang="en-US" i="1">
              <a:latin typeface="Times" charset="0"/>
              <a:ea typeface="ＭＳ Ｐゴシック" charset="0"/>
              <a:cs typeface="ＭＳ Ｐゴシック" charset="0"/>
            </a:endParaRPr>
          </a:p>
        </p:txBody>
      </p:sp>
      <p:sp>
        <p:nvSpPr>
          <p:cNvPr id="3" name="Content Placeholder 2"/>
          <p:cNvSpPr>
            <a:spLocks noGrp="1"/>
          </p:cNvSpPr>
          <p:nvPr>
            <p:ph idx="1"/>
          </p:nvPr>
        </p:nvSpPr>
        <p:spPr>
          <a:xfrm>
            <a:off x="685800" y="1371600"/>
            <a:ext cx="7772400" cy="5181600"/>
          </a:xfrm>
        </p:spPr>
        <p:txBody>
          <a:bodyPr/>
          <a:lstStyle/>
          <a:p>
            <a:pPr>
              <a:spcAft>
                <a:spcPts val="1200"/>
              </a:spcAft>
            </a:pPr>
            <a:r>
              <a:rPr lang="en-US" sz="2400" dirty="0">
                <a:latin typeface="Times" charset="0"/>
                <a:ea typeface="ＭＳ Ｐゴシック" charset="0"/>
                <a:cs typeface="ＭＳ Ｐゴシック" charset="0"/>
              </a:rPr>
              <a:t>The sampling distribution of the mean is a different shape for every sample size (</a:t>
            </a:r>
            <a:r>
              <a:rPr lang="en-US" sz="2400" i="1" dirty="0">
                <a:latin typeface="Times" charset="0"/>
                <a:ea typeface="ＭＳ Ｐゴシック" charset="0"/>
                <a:cs typeface="ＭＳ Ｐゴシック" charset="0"/>
              </a:rPr>
              <a:t>n</a:t>
            </a:r>
            <a:r>
              <a:rPr lang="en-US" sz="2400" dirty="0">
                <a:latin typeface="Times" charset="0"/>
                <a:ea typeface="ＭＳ Ｐゴシック" charset="0"/>
                <a:cs typeface="ＭＳ Ｐゴシック" charset="0"/>
              </a:rPr>
              <a:t>).</a:t>
            </a:r>
          </a:p>
          <a:p>
            <a:pPr>
              <a:spcAft>
                <a:spcPts val="1200"/>
              </a:spcAft>
            </a:pPr>
            <a:r>
              <a:rPr lang="en-US" sz="2400" dirty="0">
                <a:latin typeface="Times" charset="0"/>
                <a:ea typeface="ＭＳ Ｐゴシック" charset="0"/>
                <a:cs typeface="ＭＳ Ｐゴシック" charset="0"/>
              </a:rPr>
              <a:t>This point on the distribution where a given mean becomes significant is called </a:t>
            </a:r>
            <a:r>
              <a:rPr lang="en-US" sz="2400" i="1" dirty="0">
                <a:latin typeface="Times" charset="0"/>
                <a:ea typeface="ＭＳ Ｐゴシック" charset="0"/>
                <a:cs typeface="ＭＳ Ｐゴシック" charset="0"/>
              </a:rPr>
              <a:t>t</a:t>
            </a:r>
            <a:r>
              <a:rPr lang="en-US" sz="2400" dirty="0">
                <a:latin typeface="Times" charset="0"/>
                <a:ea typeface="ＭＳ Ｐゴシック" charset="0"/>
                <a:cs typeface="ＭＳ Ｐゴシック" charset="0"/>
              </a:rPr>
              <a:t>-critical.</a:t>
            </a:r>
          </a:p>
          <a:p>
            <a:pPr>
              <a:spcAft>
                <a:spcPts val="1200"/>
              </a:spcAft>
            </a:pPr>
            <a:r>
              <a:rPr lang="en-US" sz="2400" dirty="0">
                <a:latin typeface="Times" charset="0"/>
                <a:ea typeface="ＭＳ Ｐゴシック" charset="0"/>
                <a:cs typeface="ＭＳ Ｐゴシック" charset="0"/>
              </a:rPr>
              <a:t>In the old days we would compute a </a:t>
            </a:r>
            <a:r>
              <a:rPr lang="en-US" sz="2400" i="1" dirty="0">
                <a:latin typeface="Times" charset="0"/>
                <a:ea typeface="ＭＳ Ｐゴシック" charset="0"/>
                <a:cs typeface="ＭＳ Ｐゴシック" charset="0"/>
              </a:rPr>
              <a:t>t</a:t>
            </a:r>
            <a:r>
              <a:rPr lang="en-US" sz="2400" dirty="0">
                <a:latin typeface="Times" charset="0"/>
                <a:ea typeface="ＭＳ Ｐゴシック" charset="0"/>
                <a:cs typeface="ＭＳ Ｐゴシック" charset="0"/>
              </a:rPr>
              <a:t>-score (analogous to a</a:t>
            </a:r>
            <a:r>
              <a:rPr lang="en-US" sz="2400" i="1" dirty="0">
                <a:latin typeface="Times" charset="0"/>
                <a:ea typeface="ＭＳ Ｐゴシック" charset="0"/>
                <a:cs typeface="ＭＳ Ｐゴシック" charset="0"/>
              </a:rPr>
              <a:t> z</a:t>
            </a:r>
            <a:r>
              <a:rPr lang="en-US" sz="2400" dirty="0">
                <a:latin typeface="Times" charset="0"/>
                <a:ea typeface="ＭＳ Ｐゴシック" charset="0"/>
                <a:cs typeface="ＭＳ Ｐゴシック" charset="0"/>
              </a:rPr>
              <a:t>-score) and then look up the significance point on a table. </a:t>
            </a:r>
          </a:p>
          <a:p>
            <a:pPr>
              <a:spcAft>
                <a:spcPts val="1200"/>
              </a:spcAft>
            </a:pPr>
            <a:r>
              <a:rPr lang="en-US" sz="2400" dirty="0">
                <a:latin typeface="Times" charset="0"/>
                <a:ea typeface="ＭＳ Ｐゴシック" charset="0"/>
                <a:cs typeface="ＭＳ Ｐゴシック" charset="0"/>
              </a:rPr>
              <a:t>Now you can read the </a:t>
            </a:r>
            <a:r>
              <a:rPr lang="en-US" sz="2400" i="1" dirty="0">
                <a:latin typeface="Times" charset="0"/>
                <a:ea typeface="ＭＳ Ｐゴシック" charset="0"/>
                <a:cs typeface="ＭＳ Ｐゴシック" charset="0"/>
              </a:rPr>
              <a:t>p</a:t>
            </a:r>
            <a:r>
              <a:rPr lang="en-US" sz="2400" dirty="0">
                <a:latin typeface="Times" charset="0"/>
                <a:ea typeface="ＭＳ Ｐゴシック" charset="0"/>
                <a:cs typeface="ＭＳ Ｐゴシック" charset="0"/>
              </a:rPr>
              <a:t> value directly to get the same information.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chemeClr va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268618"/>
            <a:ext cx="7772400" cy="1143000"/>
          </a:xfrm>
        </p:spPr>
        <p:txBody>
          <a:bodyPr/>
          <a:lstStyle/>
          <a:p>
            <a:pPr eaLnBrk="1" hangingPunct="1"/>
            <a:r>
              <a:rPr lang="en-US" dirty="0">
                <a:latin typeface="Times" charset="0"/>
                <a:ea typeface="ＭＳ Ｐゴシック" charset="0"/>
                <a:cs typeface="ＭＳ Ｐゴシック" charset="0"/>
              </a:rPr>
              <a:t>Inquiry Science</a:t>
            </a:r>
          </a:p>
        </p:txBody>
      </p:sp>
      <p:sp>
        <p:nvSpPr>
          <p:cNvPr id="46083" name="Rectangle 3"/>
          <p:cNvSpPr>
            <a:spLocks noGrp="1" noChangeArrowheads="1"/>
          </p:cNvSpPr>
          <p:nvPr>
            <p:ph type="body" idx="1"/>
          </p:nvPr>
        </p:nvSpPr>
        <p:spPr>
          <a:xfrm>
            <a:off x="568210" y="1522638"/>
            <a:ext cx="7984062" cy="4114800"/>
          </a:xfrm>
        </p:spPr>
        <p:txBody>
          <a:bodyPr/>
          <a:lstStyle/>
          <a:p>
            <a:pPr eaLnBrk="1" hangingPunct="1">
              <a:spcAft>
                <a:spcPts val="1800"/>
              </a:spcAft>
            </a:pPr>
            <a:r>
              <a:rPr lang="en-US" sz="2800" dirty="0">
                <a:latin typeface="Times" charset="0"/>
                <a:ea typeface="ＭＳ Ｐゴシック" charset="0"/>
                <a:cs typeface="ＭＳ Ｐゴシック" charset="0"/>
              </a:rPr>
              <a:t>Mary wants to know if teaching science with inquiry techniques will do better than more traditional methods. She teaches a unit in her class using inquiry science methods and then compares the chapter end test scores of her students with students in John’s class who have been taught the same unit with more traditional methods.</a:t>
            </a:r>
          </a:p>
          <a:p>
            <a:pPr eaLnBrk="1" hangingPunct="1"/>
            <a:r>
              <a:rPr lang="en-US" sz="2800" dirty="0">
                <a:latin typeface="Times" charset="0"/>
                <a:ea typeface="ＭＳ Ｐゴシック" charset="0"/>
                <a:cs typeface="ＭＳ Ｐゴシック" charset="0"/>
              </a:rPr>
              <a:t>What is the probability that the group mean differences could have appeared by chance?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3047"/>
            <a:ext cx="7772400" cy="1143000"/>
          </a:xfrm>
        </p:spPr>
        <p:txBody>
          <a:bodyPr/>
          <a:lstStyle/>
          <a:p>
            <a:r>
              <a:rPr lang="en-US" sz="2800" dirty="0"/>
              <a:t>(from the Excel Files) </a:t>
            </a:r>
            <a:r>
              <a:rPr lang="en-US" dirty="0"/>
              <a:t>Inquiry Science</a:t>
            </a:r>
          </a:p>
        </p:txBody>
      </p:sp>
      <p:sp>
        <p:nvSpPr>
          <p:cNvPr id="5" name="Slide Number Placeholder 4"/>
          <p:cNvSpPr>
            <a:spLocks noGrp="1"/>
          </p:cNvSpPr>
          <p:nvPr>
            <p:ph type="sldNum" sz="quarter" idx="12"/>
          </p:nvPr>
        </p:nvSpPr>
        <p:spPr/>
        <p:txBody>
          <a:bodyPr/>
          <a:lstStyle/>
          <a:p>
            <a:fld id="{61694E1E-219A-A444-A241-FDE36A2374EE}" type="slidenum">
              <a:rPr lang="en-US" smtClean="0"/>
              <a:t>48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833758071"/>
              </p:ext>
            </p:extLst>
          </p:nvPr>
        </p:nvGraphicFramePr>
        <p:xfrm>
          <a:off x="673098" y="2000087"/>
          <a:ext cx="7947594" cy="3638712"/>
        </p:xfrm>
        <a:graphic>
          <a:graphicData uri="http://schemas.openxmlformats.org/drawingml/2006/table">
            <a:tbl>
              <a:tblPr/>
              <a:tblGrid>
                <a:gridCol w="1396199">
                  <a:extLst>
                    <a:ext uri="{9D8B030D-6E8A-4147-A177-3AD203B41FA5}">
                      <a16:colId xmlns:a16="http://schemas.microsoft.com/office/drawing/2014/main" val="20000"/>
                    </a:ext>
                  </a:extLst>
                </a:gridCol>
                <a:gridCol w="2019118">
                  <a:extLst>
                    <a:ext uri="{9D8B030D-6E8A-4147-A177-3AD203B41FA5}">
                      <a16:colId xmlns:a16="http://schemas.microsoft.com/office/drawing/2014/main" val="20001"/>
                    </a:ext>
                  </a:extLst>
                </a:gridCol>
                <a:gridCol w="1568039">
                  <a:extLst>
                    <a:ext uri="{9D8B030D-6E8A-4147-A177-3AD203B41FA5}">
                      <a16:colId xmlns:a16="http://schemas.microsoft.com/office/drawing/2014/main" val="20002"/>
                    </a:ext>
                  </a:extLst>
                </a:gridCol>
                <a:gridCol w="1568039">
                  <a:extLst>
                    <a:ext uri="{9D8B030D-6E8A-4147-A177-3AD203B41FA5}">
                      <a16:colId xmlns:a16="http://schemas.microsoft.com/office/drawing/2014/main" val="20003"/>
                    </a:ext>
                  </a:extLst>
                </a:gridCol>
                <a:gridCol w="1396199">
                  <a:extLst>
                    <a:ext uri="{9D8B030D-6E8A-4147-A177-3AD203B41FA5}">
                      <a16:colId xmlns:a16="http://schemas.microsoft.com/office/drawing/2014/main" val="20004"/>
                    </a:ext>
                  </a:extLst>
                </a:gridCol>
              </a:tblGrid>
              <a:tr h="330792">
                <a:tc gridSpan="5">
                  <a:txBody>
                    <a:bodyPr/>
                    <a:lstStyle/>
                    <a:p>
                      <a:pPr algn="l" fontAlgn="b"/>
                      <a:r>
                        <a:rPr lang="en-US" sz="2000" b="0" i="1" u="none" strike="noStrike" dirty="0" err="1">
                          <a:solidFill>
                            <a:srgbClr val="000000"/>
                          </a:solidFill>
                          <a:effectLst/>
                          <a:latin typeface="Calibri" charset="0"/>
                        </a:rPr>
                        <a:t>EZAnalyze</a:t>
                      </a:r>
                      <a:r>
                        <a:rPr lang="en-US" sz="2000" b="0" i="1" u="none" strike="noStrike" dirty="0">
                          <a:solidFill>
                            <a:srgbClr val="000000"/>
                          </a:solidFill>
                          <a:effectLst/>
                          <a:latin typeface="Calibri" charset="0"/>
                        </a:rPr>
                        <a:t> Results Report —Independent t-Test of group 1 and 2 on Score</a:t>
                      </a:r>
                    </a:p>
                  </a:txBody>
                  <a:tcPr marL="21480" marR="21480" marT="2148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1"/>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r>
                        <a:rPr lang="en-US" sz="2000" b="0" i="0" u="none" strike="noStrike">
                          <a:solidFill>
                            <a:srgbClr val="000000"/>
                          </a:solidFill>
                          <a:effectLst/>
                          <a:latin typeface="Calibri" charset="0"/>
                        </a:rPr>
                        <a:t>Class</a:t>
                      </a:r>
                    </a:p>
                  </a:txBody>
                  <a:tcPr marL="21480" marR="21480" marT="2148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1</a:t>
                      </a:r>
                    </a:p>
                  </a:txBody>
                  <a:tcPr marL="21480" marR="21480" marT="21480" marB="0" anchor="b">
                    <a:lnL>
                      <a:noFill/>
                    </a:lnL>
                    <a:lnR>
                      <a:noFill/>
                    </a:lnR>
                    <a:lnT>
                      <a:noFill/>
                    </a:lnT>
                    <a:lnB>
                      <a:noFill/>
                    </a:lnB>
                  </a:tcPr>
                </a:tc>
                <a:tc>
                  <a:txBody>
                    <a:bodyPr/>
                    <a:lstStyle/>
                    <a:p>
                      <a:pPr algn="r" fontAlgn="b"/>
                      <a:r>
                        <a:rPr lang="is-IS" sz="2000" b="0" i="0" u="none" strike="noStrike">
                          <a:solidFill>
                            <a:srgbClr val="000000"/>
                          </a:solidFill>
                          <a:effectLst/>
                          <a:latin typeface="Calibri" charset="0"/>
                        </a:rPr>
                        <a:t>2</a:t>
                      </a: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2"/>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Mean:</a:t>
                      </a:r>
                    </a:p>
                  </a:txBody>
                  <a:tcPr marL="21480" marR="21480" marT="21480" marB="0" anchor="b">
                    <a:lnL>
                      <a:noFill/>
                    </a:lnL>
                    <a:lnR>
                      <a:noFill/>
                    </a:lnR>
                    <a:lnT>
                      <a:noFill/>
                    </a:lnT>
                    <a:lnB>
                      <a:noFill/>
                    </a:lnB>
                  </a:tcPr>
                </a:tc>
                <a:tc>
                  <a:txBody>
                    <a:bodyPr/>
                    <a:lstStyle/>
                    <a:p>
                      <a:pPr algn="r" fontAlgn="b"/>
                      <a:r>
                        <a:rPr lang="hr-HR" sz="2000" b="0" i="0" u="none" strike="noStrike" dirty="0">
                          <a:solidFill>
                            <a:srgbClr val="000000"/>
                          </a:solidFill>
                          <a:effectLst/>
                          <a:latin typeface="Calibri" charset="0"/>
                        </a:rPr>
                        <a:t>36.185</a:t>
                      </a:r>
                    </a:p>
                  </a:txBody>
                  <a:tcPr marL="21480" marR="21480" marT="21480" marB="0" anchor="b">
                    <a:lnL>
                      <a:noFill/>
                    </a:lnL>
                    <a:lnR>
                      <a:noFill/>
                    </a:lnR>
                    <a:lnT>
                      <a:noFill/>
                    </a:lnT>
                    <a:lnB>
                      <a:noFill/>
                    </a:lnB>
                  </a:tcPr>
                </a:tc>
                <a:tc>
                  <a:txBody>
                    <a:bodyPr/>
                    <a:lstStyle/>
                    <a:p>
                      <a:pPr algn="r" fontAlgn="b"/>
                      <a:r>
                        <a:rPr lang="nb-NO" sz="2000" b="0" i="0" u="none" strike="noStrike">
                          <a:solidFill>
                            <a:srgbClr val="000000"/>
                          </a:solidFill>
                          <a:effectLst/>
                          <a:latin typeface="Calibri" charset="0"/>
                        </a:rPr>
                        <a:t>31.833</a:t>
                      </a: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3"/>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Std. Dev:</a:t>
                      </a:r>
                    </a:p>
                  </a:txBody>
                  <a:tcPr marL="21480" marR="21480" marT="21480" marB="0" anchor="b">
                    <a:lnL>
                      <a:noFill/>
                    </a:lnL>
                    <a:lnR>
                      <a:noFill/>
                    </a:lnR>
                    <a:lnT>
                      <a:noFill/>
                    </a:lnT>
                    <a:lnB>
                      <a:noFill/>
                    </a:lnB>
                  </a:tcPr>
                </a:tc>
                <a:tc>
                  <a:txBody>
                    <a:bodyPr/>
                    <a:lstStyle/>
                    <a:p>
                      <a:pPr algn="r" fontAlgn="b"/>
                      <a:r>
                        <a:rPr lang="hr-HR" sz="2000" b="0" i="0" u="none" strike="noStrike">
                          <a:solidFill>
                            <a:srgbClr val="000000"/>
                          </a:solidFill>
                          <a:effectLst/>
                          <a:latin typeface="Calibri" charset="0"/>
                        </a:rPr>
                        <a:t>8.544</a:t>
                      </a:r>
                    </a:p>
                  </a:txBody>
                  <a:tcPr marL="21480" marR="21480" marT="21480" marB="0" anchor="b">
                    <a:lnL>
                      <a:noFill/>
                    </a:lnL>
                    <a:lnR>
                      <a:noFill/>
                    </a:lnR>
                    <a:lnT>
                      <a:noFill/>
                    </a:lnT>
                    <a:lnB>
                      <a:noFill/>
                    </a:lnB>
                  </a:tcPr>
                </a:tc>
                <a:tc>
                  <a:txBody>
                    <a:bodyPr/>
                    <a:lstStyle/>
                    <a:p>
                      <a:pPr algn="r" fontAlgn="b"/>
                      <a:r>
                        <a:rPr lang="nb-NO" sz="2000" b="0" i="0" u="none" strike="noStrike">
                          <a:solidFill>
                            <a:srgbClr val="000000"/>
                          </a:solidFill>
                          <a:effectLst/>
                          <a:latin typeface="Calibri" charset="0"/>
                        </a:rPr>
                        <a:t>7.435</a:t>
                      </a: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4"/>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N:</a:t>
                      </a:r>
                    </a:p>
                  </a:txBody>
                  <a:tcPr marL="21480" marR="21480" marT="21480" marB="0" anchor="b">
                    <a:lnL>
                      <a:noFill/>
                    </a:lnL>
                    <a:lnR>
                      <a:noFill/>
                    </a:lnR>
                    <a:lnT>
                      <a:noFill/>
                    </a:lnT>
                    <a:lnB>
                      <a:noFill/>
                    </a:lnB>
                  </a:tcPr>
                </a:tc>
                <a:tc>
                  <a:txBody>
                    <a:bodyPr/>
                    <a:lstStyle/>
                    <a:p>
                      <a:pPr algn="r" fontAlgn="b"/>
                      <a:r>
                        <a:rPr lang="is-IS" sz="2000" b="0" i="0" u="none" strike="noStrike">
                          <a:solidFill>
                            <a:srgbClr val="000000"/>
                          </a:solidFill>
                          <a:effectLst/>
                          <a:latin typeface="Calibri" charset="0"/>
                        </a:rPr>
                        <a:t>27</a:t>
                      </a:r>
                    </a:p>
                  </a:txBody>
                  <a:tcPr marL="21480" marR="21480" marT="21480" marB="0" anchor="b">
                    <a:lnL>
                      <a:noFill/>
                    </a:lnL>
                    <a:lnR>
                      <a:noFill/>
                    </a:lnR>
                    <a:lnT>
                      <a:noFill/>
                    </a:lnT>
                    <a:lnB>
                      <a:noFill/>
                    </a:lnB>
                  </a:tcPr>
                </a:tc>
                <a:tc>
                  <a:txBody>
                    <a:bodyPr/>
                    <a:lstStyle/>
                    <a:p>
                      <a:pPr algn="r" fontAlgn="b"/>
                      <a:r>
                        <a:rPr lang="is-IS" sz="2000" b="0" i="0" u="none" strike="noStrike">
                          <a:solidFill>
                            <a:srgbClr val="000000"/>
                          </a:solidFill>
                          <a:effectLst/>
                          <a:latin typeface="Calibri" charset="0"/>
                        </a:rPr>
                        <a:t>24</a:t>
                      </a: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5"/>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r"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6"/>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Mean Difference:</a:t>
                      </a:r>
                    </a:p>
                  </a:txBody>
                  <a:tcPr marL="21480" marR="21480" marT="21480" marB="0" anchor="b">
                    <a:lnL>
                      <a:noFill/>
                    </a:lnL>
                    <a:lnR>
                      <a:noFill/>
                    </a:lnR>
                    <a:lnT>
                      <a:noFill/>
                    </a:lnT>
                    <a:lnB>
                      <a:noFill/>
                    </a:lnB>
                  </a:tcPr>
                </a:tc>
                <a:tc>
                  <a:txBody>
                    <a:bodyPr/>
                    <a:lstStyle/>
                    <a:p>
                      <a:pPr algn="r" fontAlgn="b"/>
                      <a:r>
                        <a:rPr lang="hr-HR" sz="2000" b="0" i="0" u="none" strike="noStrike">
                          <a:solidFill>
                            <a:srgbClr val="000000"/>
                          </a:solidFill>
                          <a:effectLst/>
                          <a:latin typeface="Calibri" charset="0"/>
                        </a:rPr>
                        <a:t>4.352</a:t>
                      </a: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7"/>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T-Score:</a:t>
                      </a:r>
                    </a:p>
                  </a:txBody>
                  <a:tcPr marL="21480" marR="21480" marT="21480" marB="0" anchor="b">
                    <a:lnL>
                      <a:noFill/>
                    </a:lnL>
                    <a:lnR>
                      <a:noFill/>
                    </a:lnR>
                    <a:lnT>
                      <a:noFill/>
                    </a:lnT>
                    <a:lnB>
                      <a:noFill/>
                    </a:lnB>
                  </a:tcPr>
                </a:tc>
                <a:tc>
                  <a:txBody>
                    <a:bodyPr/>
                    <a:lstStyle/>
                    <a:p>
                      <a:pPr algn="r" fontAlgn="b"/>
                      <a:r>
                        <a:rPr lang="nb-NO" sz="2000" b="0" i="0" u="none" strike="noStrike">
                          <a:solidFill>
                            <a:srgbClr val="000000"/>
                          </a:solidFill>
                          <a:effectLst/>
                          <a:latin typeface="Calibri" charset="0"/>
                        </a:rPr>
                        <a:t>1.929</a:t>
                      </a: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8"/>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r" fontAlgn="b"/>
                      <a:r>
                        <a:rPr lang="en-US" sz="2000" b="0" i="0" u="none" strike="noStrike">
                          <a:solidFill>
                            <a:srgbClr val="000000"/>
                          </a:solidFill>
                          <a:effectLst/>
                          <a:latin typeface="Calibri" charset="0"/>
                        </a:rPr>
                        <a:t>Eta Squared:</a:t>
                      </a:r>
                    </a:p>
                  </a:txBody>
                  <a:tcPr marL="21480" marR="21480" marT="21480" marB="0" anchor="b">
                    <a:lnL>
                      <a:noFill/>
                    </a:lnL>
                    <a:lnR>
                      <a:noFill/>
                    </a:lnR>
                    <a:lnT>
                      <a:noFill/>
                    </a:lnT>
                    <a:lnB>
                      <a:noFill/>
                    </a:lnB>
                  </a:tcPr>
                </a:tc>
                <a:tc>
                  <a:txBody>
                    <a:bodyPr/>
                    <a:lstStyle/>
                    <a:p>
                      <a:pPr algn="r" fontAlgn="b"/>
                      <a:r>
                        <a:rPr lang="is-IS" sz="2000" b="0" i="0" u="none" strike="noStrike">
                          <a:solidFill>
                            <a:srgbClr val="000000"/>
                          </a:solidFill>
                          <a:effectLst/>
                          <a:latin typeface="Calibri" charset="0"/>
                        </a:rPr>
                        <a:t>.068</a:t>
                      </a: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09"/>
                  </a:ext>
                </a:extLst>
              </a:tr>
              <a:tr h="330792">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r" fontAlgn="b"/>
                      <a:r>
                        <a:rPr lang="fi-FI" sz="2000" b="0" i="0" u="none" strike="noStrike">
                          <a:solidFill>
                            <a:srgbClr val="000000"/>
                          </a:solidFill>
                          <a:effectLst/>
                          <a:latin typeface="Calibri" charset="0"/>
                        </a:rPr>
                        <a:t>P:</a:t>
                      </a:r>
                    </a:p>
                  </a:txBody>
                  <a:tcPr marL="21480" marR="21480" marT="21480" marB="0" anchor="b">
                    <a:lnL>
                      <a:noFill/>
                    </a:lnL>
                    <a:lnR>
                      <a:noFill/>
                    </a:lnR>
                    <a:lnT>
                      <a:noFill/>
                    </a:lnT>
                    <a:lnB>
                      <a:noFill/>
                    </a:lnB>
                  </a:tcPr>
                </a:tc>
                <a:tc>
                  <a:txBody>
                    <a:bodyPr/>
                    <a:lstStyle/>
                    <a:p>
                      <a:pPr algn="r" fontAlgn="b"/>
                      <a:r>
                        <a:rPr lang="is-IS" sz="2000" b="0" i="0" u="none" strike="noStrike">
                          <a:solidFill>
                            <a:srgbClr val="000000"/>
                          </a:solidFill>
                          <a:effectLst/>
                          <a:latin typeface="Calibri" charset="0"/>
                        </a:rPr>
                        <a:t>.060</a:t>
                      </a:r>
                    </a:p>
                  </a:txBody>
                  <a:tcPr marL="21480" marR="21480" marT="21480" marB="0" anchor="b">
                    <a:lnL>
                      <a:noFill/>
                    </a:lnL>
                    <a:lnR>
                      <a:noFill/>
                    </a:lnR>
                    <a:lnT>
                      <a:noFill/>
                    </a:lnT>
                    <a:lnB>
                      <a:noFill/>
                    </a:lnB>
                  </a:tcPr>
                </a:tc>
                <a:tc>
                  <a:txBody>
                    <a:bodyPr/>
                    <a:lstStyle/>
                    <a:p>
                      <a:pPr algn="l" fontAlgn="b"/>
                      <a:endParaRPr lang="en-US" sz="2000" b="0" i="0" u="none" strike="noStrike">
                        <a:solidFill>
                          <a:srgbClr val="000000"/>
                        </a:solidFill>
                        <a:effectLst/>
                        <a:latin typeface="Calibri" charset="0"/>
                      </a:endParaRPr>
                    </a:p>
                  </a:txBody>
                  <a:tcPr marL="21480" marR="21480" marT="21480" marB="0" anchor="b">
                    <a:lnL>
                      <a:noFill/>
                    </a:lnL>
                    <a:lnR>
                      <a:noFill/>
                    </a:lnR>
                    <a:lnT>
                      <a:noFill/>
                    </a:lnT>
                    <a:lnB>
                      <a:noFill/>
                    </a:lnB>
                  </a:tcPr>
                </a:tc>
                <a:tc>
                  <a:txBody>
                    <a:bodyPr/>
                    <a:lstStyle/>
                    <a:p>
                      <a:pPr algn="l" fontAlgn="b"/>
                      <a:endParaRPr lang="en-US" sz="2000" b="0" i="0" u="none" strike="noStrike" dirty="0">
                        <a:solidFill>
                          <a:srgbClr val="000000"/>
                        </a:solidFill>
                        <a:effectLst/>
                        <a:latin typeface="Calibri" charset="0"/>
                      </a:endParaRPr>
                    </a:p>
                  </a:txBody>
                  <a:tcPr marL="21480" marR="21480" marT="21480" marB="0" anchor="b">
                    <a:lnL>
                      <a:noFill/>
                    </a:lnL>
                    <a:lnR>
                      <a:noFill/>
                    </a:lnR>
                    <a:lnT>
                      <a:noFill/>
                    </a:lnT>
                    <a:lnB>
                      <a:noFill/>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1243744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409575"/>
            <a:ext cx="7772400" cy="1143000"/>
          </a:xfrm>
        </p:spPr>
        <p:txBody>
          <a:bodyPr/>
          <a:lstStyle/>
          <a:p>
            <a:pPr eaLnBrk="1" hangingPunct="1"/>
            <a:r>
              <a:rPr lang="en-US" sz="3600" dirty="0">
                <a:latin typeface="Times" charset="0"/>
                <a:ea typeface="ＭＳ Ｐゴシック" charset="0"/>
                <a:cs typeface="ＭＳ Ｐゴシック" charset="0"/>
              </a:rPr>
              <a:t>Inquiry Science</a:t>
            </a:r>
            <a:endParaRPr lang="en-US" dirty="0">
              <a:latin typeface="Times" charset="0"/>
              <a:ea typeface="ＭＳ Ｐゴシック" charset="0"/>
              <a:cs typeface="ＭＳ Ｐゴシック" charset="0"/>
            </a:endParaRPr>
          </a:p>
        </p:txBody>
      </p:sp>
      <p:sp>
        <p:nvSpPr>
          <p:cNvPr id="40964" name="Line 4"/>
          <p:cNvSpPr>
            <a:spLocks noChangeShapeType="1"/>
          </p:cNvSpPr>
          <p:nvPr/>
        </p:nvSpPr>
        <p:spPr bwMode="auto">
          <a:xfrm>
            <a:off x="457200" y="4800600"/>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0965" name="Line 5"/>
          <p:cNvSpPr>
            <a:spLocks noChangeShapeType="1"/>
          </p:cNvSpPr>
          <p:nvPr/>
        </p:nvSpPr>
        <p:spPr bwMode="auto">
          <a:xfrm>
            <a:off x="4572000" y="1905000"/>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0966" name="Text Box 6"/>
          <p:cNvSpPr txBox="1">
            <a:spLocks noChangeArrowheads="1"/>
          </p:cNvSpPr>
          <p:nvPr/>
        </p:nvSpPr>
        <p:spPr bwMode="auto">
          <a:xfrm>
            <a:off x="757238" y="5108575"/>
            <a:ext cx="7629525" cy="1187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Most social science research declares that group means occurring by chance less than 5% of the time are significant. </a:t>
            </a:r>
          </a:p>
          <a:p>
            <a:pPr algn="ctr"/>
            <a:r>
              <a:rPr lang="en-US"/>
              <a:t>Most medical research uses 1% or much less.  </a:t>
            </a:r>
          </a:p>
        </p:txBody>
      </p:sp>
      <p:sp>
        <p:nvSpPr>
          <p:cNvPr id="40967" name="Line 7"/>
          <p:cNvSpPr>
            <a:spLocks noChangeShapeType="1"/>
          </p:cNvSpPr>
          <p:nvPr/>
        </p:nvSpPr>
        <p:spPr bwMode="auto">
          <a:xfrm>
            <a:off x="8323263" y="2124075"/>
            <a:ext cx="0" cy="267335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0969" name="Line 9"/>
          <p:cNvSpPr>
            <a:spLocks noChangeShapeType="1"/>
          </p:cNvSpPr>
          <p:nvPr/>
        </p:nvSpPr>
        <p:spPr bwMode="auto">
          <a:xfrm flipV="1">
            <a:off x="6259431" y="2157413"/>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0971" name="Line 11"/>
          <p:cNvSpPr>
            <a:spLocks noChangeShapeType="1"/>
          </p:cNvSpPr>
          <p:nvPr/>
        </p:nvSpPr>
        <p:spPr bwMode="auto">
          <a:xfrm>
            <a:off x="6388926" y="3062288"/>
            <a:ext cx="1818450"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0973" name="Text Box 13"/>
          <p:cNvSpPr txBox="1">
            <a:spLocks noChangeArrowheads="1"/>
          </p:cNvSpPr>
          <p:nvPr/>
        </p:nvSpPr>
        <p:spPr bwMode="auto">
          <a:xfrm>
            <a:off x="6894513" y="2455863"/>
            <a:ext cx="992579"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6% (.06)</a:t>
            </a:r>
            <a:endParaRPr lang="en-US" dirty="0"/>
          </a:p>
        </p:txBody>
      </p:sp>
      <p:sp>
        <p:nvSpPr>
          <p:cNvPr id="14" name="Freeform 13"/>
          <p:cNvSpPr/>
          <p:nvPr/>
        </p:nvSpPr>
        <p:spPr>
          <a:xfrm>
            <a:off x="1369051" y="1973508"/>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 name="TextBox 1"/>
          <p:cNvSpPr txBox="1"/>
          <p:nvPr/>
        </p:nvSpPr>
        <p:spPr>
          <a:xfrm>
            <a:off x="5836723" y="1497954"/>
            <a:ext cx="1104405" cy="461665"/>
          </a:xfrm>
          <a:prstGeom prst="rect">
            <a:avLst/>
          </a:prstGeom>
          <a:noFill/>
        </p:spPr>
        <p:txBody>
          <a:bodyPr wrap="square" rtlCol="0">
            <a:spAutoFit/>
          </a:bodyPr>
          <a:lstStyle/>
          <a:p>
            <a:r>
              <a:rPr lang="en-US" dirty="0"/>
              <a:t>36.19</a:t>
            </a:r>
          </a:p>
        </p:txBody>
      </p:sp>
      <p:sp>
        <p:nvSpPr>
          <p:cNvPr id="15" name="TextBox 14"/>
          <p:cNvSpPr txBox="1"/>
          <p:nvPr/>
        </p:nvSpPr>
        <p:spPr>
          <a:xfrm>
            <a:off x="4099957" y="1497955"/>
            <a:ext cx="1104405" cy="461665"/>
          </a:xfrm>
          <a:prstGeom prst="rect">
            <a:avLst/>
          </a:prstGeom>
          <a:noFill/>
        </p:spPr>
        <p:txBody>
          <a:bodyPr wrap="square" rtlCol="0">
            <a:spAutoFit/>
          </a:bodyPr>
          <a:lstStyle/>
          <a:p>
            <a:r>
              <a:rPr lang="en-US" dirty="0"/>
              <a:t>31.83</a:t>
            </a:r>
          </a:p>
        </p:txBody>
      </p:sp>
    </p:spTree>
    <p:extLst>
      <p:ext uri="{BB962C8B-B14F-4D97-AF65-F5344CB8AC3E}">
        <p14:creationId xmlns:p14="http://schemas.microsoft.com/office/powerpoint/2010/main" val="1652082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55118" y="405652"/>
            <a:ext cx="6275294" cy="461665"/>
          </a:xfrm>
          <a:prstGeom prst="rect">
            <a:avLst/>
          </a:prstGeom>
          <a:noFill/>
        </p:spPr>
        <p:txBody>
          <a:bodyPr wrap="square" rtlCol="0">
            <a:spAutoFit/>
          </a:bodyPr>
          <a:lstStyle/>
          <a:p>
            <a:r>
              <a:rPr lang="en-US" dirty="0"/>
              <a:t>Often distributions are not </a:t>
            </a:r>
            <a:r>
              <a:rPr lang="en-US" i="1" dirty="0"/>
              <a:t>normal</a:t>
            </a:r>
            <a:r>
              <a:rPr lang="en-US" dirty="0"/>
              <a:t>.</a:t>
            </a:r>
          </a:p>
        </p:txBody>
      </p:sp>
      <p:sp>
        <p:nvSpPr>
          <p:cNvPr id="10" name="TextBox 9"/>
          <p:cNvSpPr txBox="1"/>
          <p:nvPr/>
        </p:nvSpPr>
        <p:spPr>
          <a:xfrm>
            <a:off x="6013824" y="1456765"/>
            <a:ext cx="2823882" cy="707886"/>
          </a:xfrm>
          <a:prstGeom prst="rect">
            <a:avLst/>
          </a:prstGeom>
          <a:noFill/>
        </p:spPr>
        <p:txBody>
          <a:bodyPr wrap="square" rtlCol="0">
            <a:spAutoFit/>
          </a:bodyPr>
          <a:lstStyle/>
          <a:p>
            <a:r>
              <a:rPr lang="en-US" sz="2000" dirty="0"/>
              <a:t>Positively skewed distribution</a:t>
            </a:r>
          </a:p>
        </p:txBody>
      </p:sp>
      <p:sp>
        <p:nvSpPr>
          <p:cNvPr id="11" name="Content Placeholder 3"/>
          <p:cNvSpPr txBox="1">
            <a:spLocks/>
          </p:cNvSpPr>
          <p:nvPr/>
        </p:nvSpPr>
        <p:spPr>
          <a:xfrm>
            <a:off x="685800" y="4446494"/>
            <a:ext cx="7772400" cy="2194859"/>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r>
              <a:rPr lang="en-US" sz="2000" dirty="0"/>
              <a:t>Distributions where the bulk of the responses are weighted in one direction are called </a:t>
            </a:r>
            <a:r>
              <a:rPr lang="en-US" sz="2000" i="1" dirty="0"/>
              <a:t>skewed</a:t>
            </a:r>
            <a:r>
              <a:rPr lang="en-US" sz="2000" dirty="0"/>
              <a:t> distributions.</a:t>
            </a:r>
          </a:p>
          <a:p>
            <a:r>
              <a:rPr lang="en-US" sz="2000" dirty="0"/>
              <a:t>If the majority of the data are toward lower values, the distribution is negatively skewed.</a:t>
            </a:r>
          </a:p>
          <a:p>
            <a:r>
              <a:rPr lang="en-US" sz="2000" dirty="0"/>
              <a:t>If the majority of the data are toward higher values, the distribution is positively skewed.</a:t>
            </a:r>
          </a:p>
          <a:p>
            <a:endParaRPr lang="en-US" sz="2000" dirty="0"/>
          </a:p>
        </p:txBody>
      </p:sp>
      <p:cxnSp>
        <p:nvCxnSpPr>
          <p:cNvPr id="16" name="Straight Connector 15"/>
          <p:cNvCxnSpPr/>
          <p:nvPr/>
        </p:nvCxnSpPr>
        <p:spPr>
          <a:xfrm flipH="1">
            <a:off x="3680787" y="867317"/>
            <a:ext cx="0" cy="3709801"/>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flipH="1">
            <a:off x="1040707" y="4303855"/>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3862928" y="867317"/>
            <a:ext cx="0" cy="3709801"/>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H="1">
            <a:off x="4113212" y="867317"/>
            <a:ext cx="0" cy="3709801"/>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flipH="1">
            <a:off x="2347880" y="1682557"/>
            <a:ext cx="5600461" cy="2585520"/>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3 h 1764110"/>
              <a:gd name="connsiteX1" fmla="*/ 3461958 w 4974333"/>
              <a:gd name="connsiteY1" fmla="*/ 1561862 h 1764110"/>
              <a:gd name="connsiteX2" fmla="*/ 2960269 w 4974333"/>
              <a:gd name="connsiteY2" fmla="*/ 487481 h 1764110"/>
              <a:gd name="connsiteX3" fmla="*/ 2963496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3 h 1764110"/>
              <a:gd name="connsiteX1" fmla="*/ 3461958 w 4974333"/>
              <a:gd name="connsiteY1" fmla="*/ 1561862 h 1764110"/>
              <a:gd name="connsiteX2" fmla="*/ 3398044 w 4974333"/>
              <a:gd name="connsiteY2" fmla="*/ 487481 h 1764110"/>
              <a:gd name="connsiteX3" fmla="*/ 2963496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3 h 1766007"/>
              <a:gd name="connsiteX1" fmla="*/ 3697683 w 4974333"/>
              <a:gd name="connsiteY1" fmla="*/ 1577667 h 1766007"/>
              <a:gd name="connsiteX2" fmla="*/ 3398044 w 4974333"/>
              <a:gd name="connsiteY2" fmla="*/ 487481 h 1766007"/>
              <a:gd name="connsiteX3" fmla="*/ 2963496 w 4974333"/>
              <a:gd name="connsiteY3" fmla="*/ 1 h 1766007"/>
              <a:gd name="connsiteX4" fmla="*/ 1986733 w 4974333"/>
              <a:gd name="connsiteY4" fmla="*/ 490688 h 1766007"/>
              <a:gd name="connsiteX5" fmla="*/ 1492851 w 4974333"/>
              <a:gd name="connsiteY5" fmla="*/ 1561862 h 1766007"/>
              <a:gd name="connsiteX6" fmla="*/ 0 w 4974333"/>
              <a:gd name="connsiteY6" fmla="*/ 1763910 h 1766007"/>
              <a:gd name="connsiteX0" fmla="*/ 4974333 w 4974333"/>
              <a:gd name="connsiteY0" fmla="*/ 1772292 h 1777596"/>
              <a:gd name="connsiteX1" fmla="*/ 3697683 w 4974333"/>
              <a:gd name="connsiteY1" fmla="*/ 1589256 h 1777596"/>
              <a:gd name="connsiteX2" fmla="*/ 3398044 w 4974333"/>
              <a:gd name="connsiteY2" fmla="*/ 499070 h 1777596"/>
              <a:gd name="connsiteX3" fmla="*/ 2963496 w 4974333"/>
              <a:gd name="connsiteY3" fmla="*/ 11590 h 1777596"/>
              <a:gd name="connsiteX4" fmla="*/ 2501479 w 4974333"/>
              <a:gd name="connsiteY4" fmla="*/ 277057 h 1777596"/>
              <a:gd name="connsiteX5" fmla="*/ 1492851 w 4974333"/>
              <a:gd name="connsiteY5" fmla="*/ 1573451 h 1777596"/>
              <a:gd name="connsiteX6" fmla="*/ 0 w 4974333"/>
              <a:gd name="connsiteY6" fmla="*/ 1775499 h 1777596"/>
              <a:gd name="connsiteX0" fmla="*/ 4974333 w 4974333"/>
              <a:gd name="connsiteY0" fmla="*/ 1771866 h 1777170"/>
              <a:gd name="connsiteX1" fmla="*/ 3697683 w 4974333"/>
              <a:gd name="connsiteY1" fmla="*/ 1588830 h 1777170"/>
              <a:gd name="connsiteX2" fmla="*/ 3398044 w 4974333"/>
              <a:gd name="connsiteY2" fmla="*/ 498644 h 1777170"/>
              <a:gd name="connsiteX3" fmla="*/ 2963496 w 4974333"/>
              <a:gd name="connsiteY3" fmla="*/ 11164 h 1777170"/>
              <a:gd name="connsiteX4" fmla="*/ 2501479 w 4974333"/>
              <a:gd name="connsiteY4" fmla="*/ 276631 h 1777170"/>
              <a:gd name="connsiteX5" fmla="*/ 1930626 w 4974333"/>
              <a:gd name="connsiteY5" fmla="*/ 1545366 h 1777170"/>
              <a:gd name="connsiteX6" fmla="*/ 0 w 4974333"/>
              <a:gd name="connsiteY6" fmla="*/ 1775073 h 1777170"/>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971 h 1774275"/>
              <a:gd name="connsiteX1" fmla="*/ 3697683 w 4974333"/>
              <a:gd name="connsiteY1" fmla="*/ 1585935 h 1774275"/>
              <a:gd name="connsiteX2" fmla="*/ 3398044 w 4974333"/>
              <a:gd name="connsiteY2" fmla="*/ 495749 h 1774275"/>
              <a:gd name="connsiteX3" fmla="*/ 2963496 w 4974333"/>
              <a:gd name="connsiteY3" fmla="*/ 8269 h 1774275"/>
              <a:gd name="connsiteX4" fmla="*/ 2501479 w 4974333"/>
              <a:gd name="connsiteY4" fmla="*/ 273736 h 1774275"/>
              <a:gd name="connsiteX5" fmla="*/ 1858466 w 4974333"/>
              <a:gd name="connsiteY5" fmla="*/ 1301446 h 1774275"/>
              <a:gd name="connsiteX6" fmla="*/ 0 w 4974333"/>
              <a:gd name="connsiteY6" fmla="*/ 1772178 h 1774275"/>
              <a:gd name="connsiteX0" fmla="*/ 4974333 w 4974333"/>
              <a:gd name="connsiteY0" fmla="*/ 1769863 h 1775167"/>
              <a:gd name="connsiteX1" fmla="*/ 3697683 w 4974333"/>
              <a:gd name="connsiteY1" fmla="*/ 1586827 h 1775167"/>
              <a:gd name="connsiteX2" fmla="*/ 3398044 w 4974333"/>
              <a:gd name="connsiteY2" fmla="*/ 496641 h 1775167"/>
              <a:gd name="connsiteX3" fmla="*/ 2963496 w 4974333"/>
              <a:gd name="connsiteY3" fmla="*/ 9161 h 1775167"/>
              <a:gd name="connsiteX4" fmla="*/ 2501479 w 4974333"/>
              <a:gd name="connsiteY4" fmla="*/ 274628 h 1775167"/>
              <a:gd name="connsiteX5" fmla="*/ 2108623 w 4974333"/>
              <a:gd name="connsiteY5" fmla="*/ 1389265 h 1775167"/>
              <a:gd name="connsiteX6" fmla="*/ 0 w 4974333"/>
              <a:gd name="connsiteY6" fmla="*/ 1773070 h 1775167"/>
              <a:gd name="connsiteX0" fmla="*/ 4974333 w 4974333"/>
              <a:gd name="connsiteY0" fmla="*/ 1777312 h 1782616"/>
              <a:gd name="connsiteX1" fmla="*/ 3697683 w 4974333"/>
              <a:gd name="connsiteY1" fmla="*/ 1594276 h 1782616"/>
              <a:gd name="connsiteX2" fmla="*/ 3398044 w 4974333"/>
              <a:gd name="connsiteY2" fmla="*/ 504090 h 1782616"/>
              <a:gd name="connsiteX3" fmla="*/ 3189599 w 4974333"/>
              <a:gd name="connsiteY3" fmla="*/ 8707 h 1782616"/>
              <a:gd name="connsiteX4" fmla="*/ 2501479 w 4974333"/>
              <a:gd name="connsiteY4" fmla="*/ 282077 h 1782616"/>
              <a:gd name="connsiteX5" fmla="*/ 2108623 w 4974333"/>
              <a:gd name="connsiteY5" fmla="*/ 1396714 h 1782616"/>
              <a:gd name="connsiteX6" fmla="*/ 0 w 4974333"/>
              <a:gd name="connsiteY6" fmla="*/ 1780519 h 1782616"/>
              <a:gd name="connsiteX0" fmla="*/ 4974333 w 4974333"/>
              <a:gd name="connsiteY0" fmla="*/ 1777312 h 1782616"/>
              <a:gd name="connsiteX1" fmla="*/ 3697683 w 4974333"/>
              <a:gd name="connsiteY1" fmla="*/ 1594276 h 1782616"/>
              <a:gd name="connsiteX2" fmla="*/ 3398044 w 4974333"/>
              <a:gd name="connsiteY2" fmla="*/ 504090 h 1782616"/>
              <a:gd name="connsiteX3" fmla="*/ 3189599 w 4974333"/>
              <a:gd name="connsiteY3" fmla="*/ 8707 h 1782616"/>
              <a:gd name="connsiteX4" fmla="*/ 2501479 w 4974333"/>
              <a:gd name="connsiteY4" fmla="*/ 282077 h 1782616"/>
              <a:gd name="connsiteX5" fmla="*/ 2108623 w 4974333"/>
              <a:gd name="connsiteY5" fmla="*/ 1396714 h 1782616"/>
              <a:gd name="connsiteX6" fmla="*/ 0 w 4974333"/>
              <a:gd name="connsiteY6" fmla="*/ 1780519 h 1782616"/>
              <a:gd name="connsiteX0" fmla="*/ 4974333 w 4974333"/>
              <a:gd name="connsiteY0" fmla="*/ 1774467 h 1779771"/>
              <a:gd name="connsiteX1" fmla="*/ 3697683 w 4974333"/>
              <a:gd name="connsiteY1" fmla="*/ 1591431 h 1779771"/>
              <a:gd name="connsiteX2" fmla="*/ 3398044 w 4974333"/>
              <a:gd name="connsiteY2" fmla="*/ 501245 h 1779771"/>
              <a:gd name="connsiteX3" fmla="*/ 3189599 w 4974333"/>
              <a:gd name="connsiteY3" fmla="*/ 5862 h 1779771"/>
              <a:gd name="connsiteX4" fmla="*/ 2636180 w 4974333"/>
              <a:gd name="connsiteY4" fmla="*/ 306890 h 1779771"/>
              <a:gd name="connsiteX5" fmla="*/ 2108623 w 4974333"/>
              <a:gd name="connsiteY5" fmla="*/ 1393869 h 1779771"/>
              <a:gd name="connsiteX6" fmla="*/ 0 w 4974333"/>
              <a:gd name="connsiteY6" fmla="*/ 1777674 h 1779771"/>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36180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36180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79477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83231 h 1788535"/>
              <a:gd name="connsiteX1" fmla="*/ 3697683 w 4974333"/>
              <a:gd name="connsiteY1" fmla="*/ 1600195 h 1788535"/>
              <a:gd name="connsiteX2" fmla="*/ 3398044 w 4974333"/>
              <a:gd name="connsiteY2" fmla="*/ 510009 h 1788535"/>
              <a:gd name="connsiteX3" fmla="*/ 3189599 w 4974333"/>
              <a:gd name="connsiteY3" fmla="*/ 14626 h 1788535"/>
              <a:gd name="connsiteX4" fmla="*/ 2679477 w 4974333"/>
              <a:gd name="connsiteY4" fmla="*/ 315654 h 1788535"/>
              <a:gd name="connsiteX5" fmla="*/ 1988355 w 4974333"/>
              <a:gd name="connsiteY5" fmla="*/ 1303852 h 1788535"/>
              <a:gd name="connsiteX6" fmla="*/ 0 w 4974333"/>
              <a:gd name="connsiteY6" fmla="*/ 1786438 h 1788535"/>
              <a:gd name="connsiteX0" fmla="*/ 4974333 w 4974333"/>
              <a:gd name="connsiteY0" fmla="*/ 1773910 h 1779214"/>
              <a:gd name="connsiteX1" fmla="*/ 3697683 w 4974333"/>
              <a:gd name="connsiteY1" fmla="*/ 1590874 h 1779214"/>
              <a:gd name="connsiteX2" fmla="*/ 3398044 w 4974333"/>
              <a:gd name="connsiteY2" fmla="*/ 500688 h 1779214"/>
              <a:gd name="connsiteX3" fmla="*/ 3189599 w 4974333"/>
              <a:gd name="connsiteY3" fmla="*/ 5305 h 1779214"/>
              <a:gd name="connsiteX4" fmla="*/ 2679477 w 4974333"/>
              <a:gd name="connsiteY4" fmla="*/ 306333 h 1779214"/>
              <a:gd name="connsiteX5" fmla="*/ 1767062 w 4974333"/>
              <a:gd name="connsiteY5" fmla="*/ 1298483 h 1779214"/>
              <a:gd name="connsiteX6" fmla="*/ 0 w 4974333"/>
              <a:gd name="connsiteY6" fmla="*/ 1777117 h 1779214"/>
              <a:gd name="connsiteX0" fmla="*/ 4974333 w 4974333"/>
              <a:gd name="connsiteY0" fmla="*/ 1779875 h 1785179"/>
              <a:gd name="connsiteX1" fmla="*/ 3697683 w 4974333"/>
              <a:gd name="connsiteY1" fmla="*/ 1596839 h 1785179"/>
              <a:gd name="connsiteX2" fmla="*/ 3398044 w 4974333"/>
              <a:gd name="connsiteY2" fmla="*/ 506653 h 1785179"/>
              <a:gd name="connsiteX3" fmla="*/ 3189599 w 4974333"/>
              <a:gd name="connsiteY3" fmla="*/ 11270 h 1785179"/>
              <a:gd name="connsiteX4" fmla="*/ 2698719 w 4974333"/>
              <a:gd name="connsiteY4" fmla="*/ 256980 h 1785179"/>
              <a:gd name="connsiteX5" fmla="*/ 1767062 w 4974333"/>
              <a:gd name="connsiteY5" fmla="*/ 1304448 h 1785179"/>
              <a:gd name="connsiteX6" fmla="*/ 0 w 4974333"/>
              <a:gd name="connsiteY6" fmla="*/ 1783082 h 1785179"/>
              <a:gd name="connsiteX0" fmla="*/ 4974333 w 4974333"/>
              <a:gd name="connsiteY0" fmla="*/ 1795019 h 1800323"/>
              <a:gd name="connsiteX1" fmla="*/ 3697683 w 4974333"/>
              <a:gd name="connsiteY1" fmla="*/ 1611983 h 1800323"/>
              <a:gd name="connsiteX2" fmla="*/ 3398044 w 4974333"/>
              <a:gd name="connsiteY2" fmla="*/ 521797 h 1800323"/>
              <a:gd name="connsiteX3" fmla="*/ 3189599 w 4974333"/>
              <a:gd name="connsiteY3" fmla="*/ 26414 h 1800323"/>
              <a:gd name="connsiteX4" fmla="*/ 2698719 w 4974333"/>
              <a:gd name="connsiteY4" fmla="*/ 272124 h 1800323"/>
              <a:gd name="connsiteX5" fmla="*/ 1767062 w 4974333"/>
              <a:gd name="connsiteY5" fmla="*/ 1319592 h 1800323"/>
              <a:gd name="connsiteX6" fmla="*/ 0 w 4974333"/>
              <a:gd name="connsiteY6" fmla="*/ 1798226 h 1800323"/>
              <a:gd name="connsiteX0" fmla="*/ 4974333 w 4974333"/>
              <a:gd name="connsiteY0" fmla="*/ 1795019 h 1798226"/>
              <a:gd name="connsiteX1" fmla="*/ 3673630 w 4974333"/>
              <a:gd name="connsiteY1" fmla="*/ 1410470 h 1798226"/>
              <a:gd name="connsiteX2" fmla="*/ 3398044 w 4974333"/>
              <a:gd name="connsiteY2" fmla="*/ 521797 h 1798226"/>
              <a:gd name="connsiteX3" fmla="*/ 3189599 w 4974333"/>
              <a:gd name="connsiteY3" fmla="*/ 26414 h 1798226"/>
              <a:gd name="connsiteX4" fmla="*/ 2698719 w 4974333"/>
              <a:gd name="connsiteY4" fmla="*/ 272124 h 1798226"/>
              <a:gd name="connsiteX5" fmla="*/ 1767062 w 4974333"/>
              <a:gd name="connsiteY5" fmla="*/ 1319592 h 1798226"/>
              <a:gd name="connsiteX6" fmla="*/ 0 w 4974333"/>
              <a:gd name="connsiteY6" fmla="*/ 1798226 h 1798226"/>
              <a:gd name="connsiteX0" fmla="*/ 4339319 w 4339319"/>
              <a:gd name="connsiteY0" fmla="*/ 1802921 h 1803273"/>
              <a:gd name="connsiteX1" fmla="*/ 3673630 w 4339319"/>
              <a:gd name="connsiteY1" fmla="*/ 1410470 h 1803273"/>
              <a:gd name="connsiteX2" fmla="*/ 3398044 w 4339319"/>
              <a:gd name="connsiteY2" fmla="*/ 521797 h 1803273"/>
              <a:gd name="connsiteX3" fmla="*/ 3189599 w 4339319"/>
              <a:gd name="connsiteY3" fmla="*/ 26414 h 1803273"/>
              <a:gd name="connsiteX4" fmla="*/ 2698719 w 4339319"/>
              <a:gd name="connsiteY4" fmla="*/ 272124 h 1803273"/>
              <a:gd name="connsiteX5" fmla="*/ 1767062 w 4339319"/>
              <a:gd name="connsiteY5" fmla="*/ 1319592 h 1803273"/>
              <a:gd name="connsiteX6" fmla="*/ 0 w 4339319"/>
              <a:gd name="connsiteY6" fmla="*/ 1798226 h 1803273"/>
              <a:gd name="connsiteX0" fmla="*/ 4339319 w 4339319"/>
              <a:gd name="connsiteY0" fmla="*/ 1802921 h 1803273"/>
              <a:gd name="connsiteX1" fmla="*/ 3673630 w 4339319"/>
              <a:gd name="connsiteY1" fmla="*/ 1410470 h 1803273"/>
              <a:gd name="connsiteX2" fmla="*/ 3398044 w 4339319"/>
              <a:gd name="connsiteY2" fmla="*/ 521797 h 1803273"/>
              <a:gd name="connsiteX3" fmla="*/ 3189599 w 4339319"/>
              <a:gd name="connsiteY3" fmla="*/ 26414 h 1803273"/>
              <a:gd name="connsiteX4" fmla="*/ 2698719 w 4339319"/>
              <a:gd name="connsiteY4" fmla="*/ 272124 h 1803273"/>
              <a:gd name="connsiteX5" fmla="*/ 1767062 w 4339319"/>
              <a:gd name="connsiteY5" fmla="*/ 1319592 h 1803273"/>
              <a:gd name="connsiteX6" fmla="*/ 0 w 4339319"/>
              <a:gd name="connsiteY6" fmla="*/ 1798226 h 1803273"/>
              <a:gd name="connsiteX0" fmla="*/ 4166133 w 4166133"/>
              <a:gd name="connsiteY0" fmla="*/ 1802921 h 1803273"/>
              <a:gd name="connsiteX1" fmla="*/ 3673630 w 4166133"/>
              <a:gd name="connsiteY1" fmla="*/ 1410470 h 1803273"/>
              <a:gd name="connsiteX2" fmla="*/ 3398044 w 4166133"/>
              <a:gd name="connsiteY2" fmla="*/ 521797 h 1803273"/>
              <a:gd name="connsiteX3" fmla="*/ 3189599 w 4166133"/>
              <a:gd name="connsiteY3" fmla="*/ 26414 h 1803273"/>
              <a:gd name="connsiteX4" fmla="*/ 2698719 w 4166133"/>
              <a:gd name="connsiteY4" fmla="*/ 272124 h 1803273"/>
              <a:gd name="connsiteX5" fmla="*/ 1767062 w 4166133"/>
              <a:gd name="connsiteY5" fmla="*/ 1319592 h 1803273"/>
              <a:gd name="connsiteX6" fmla="*/ 0 w 4166133"/>
              <a:gd name="connsiteY6" fmla="*/ 1798226 h 1803273"/>
              <a:gd name="connsiteX0" fmla="*/ 4166133 w 4166133"/>
              <a:gd name="connsiteY0" fmla="*/ 1802921 h 1802921"/>
              <a:gd name="connsiteX1" fmla="*/ 3673630 w 4166133"/>
              <a:gd name="connsiteY1" fmla="*/ 1410470 h 1802921"/>
              <a:gd name="connsiteX2" fmla="*/ 3398044 w 4166133"/>
              <a:gd name="connsiteY2" fmla="*/ 521797 h 1802921"/>
              <a:gd name="connsiteX3" fmla="*/ 3189599 w 4166133"/>
              <a:gd name="connsiteY3" fmla="*/ 26414 h 1802921"/>
              <a:gd name="connsiteX4" fmla="*/ 2698719 w 4166133"/>
              <a:gd name="connsiteY4" fmla="*/ 272124 h 1802921"/>
              <a:gd name="connsiteX5" fmla="*/ 1767062 w 4166133"/>
              <a:gd name="connsiteY5" fmla="*/ 1319592 h 1802921"/>
              <a:gd name="connsiteX6" fmla="*/ 0 w 4166133"/>
              <a:gd name="connsiteY6"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492634 w 4166133"/>
              <a:gd name="connsiteY3" fmla="*/ 933883 h 1802921"/>
              <a:gd name="connsiteX4" fmla="*/ 3398044 w 4166133"/>
              <a:gd name="connsiteY4" fmla="*/ 521797 h 1802921"/>
              <a:gd name="connsiteX5" fmla="*/ 3189599 w 4166133"/>
              <a:gd name="connsiteY5" fmla="*/ 26414 h 1802921"/>
              <a:gd name="connsiteX6" fmla="*/ 2698719 w 4166133"/>
              <a:gd name="connsiteY6" fmla="*/ 272124 h 1802921"/>
              <a:gd name="connsiteX7" fmla="*/ 1767062 w 4166133"/>
              <a:gd name="connsiteY7" fmla="*/ 1319592 h 1802921"/>
              <a:gd name="connsiteX8" fmla="*/ 0 w 4166133"/>
              <a:gd name="connsiteY8"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511878 w 4166133"/>
              <a:gd name="connsiteY3" fmla="*/ 933883 h 1802921"/>
              <a:gd name="connsiteX4" fmla="*/ 3398044 w 4166133"/>
              <a:gd name="connsiteY4" fmla="*/ 521797 h 1802921"/>
              <a:gd name="connsiteX5" fmla="*/ 3189599 w 4166133"/>
              <a:gd name="connsiteY5" fmla="*/ 26414 h 1802921"/>
              <a:gd name="connsiteX6" fmla="*/ 2698719 w 4166133"/>
              <a:gd name="connsiteY6" fmla="*/ 272124 h 1802921"/>
              <a:gd name="connsiteX7" fmla="*/ 1767062 w 4166133"/>
              <a:gd name="connsiteY7" fmla="*/ 1319592 h 1802921"/>
              <a:gd name="connsiteX8" fmla="*/ 0 w 4166133"/>
              <a:gd name="connsiteY8" fmla="*/ 1798226 h 1802921"/>
              <a:gd name="connsiteX0" fmla="*/ 4166133 w 4166133"/>
              <a:gd name="connsiteY0" fmla="*/ 1645833 h 1645833"/>
              <a:gd name="connsiteX1" fmla="*/ 3848628 w 4166133"/>
              <a:gd name="connsiteY1" fmla="*/ 1543334 h 1645833"/>
              <a:gd name="connsiteX2" fmla="*/ 3673630 w 4166133"/>
              <a:gd name="connsiteY2" fmla="*/ 1253382 h 1645833"/>
              <a:gd name="connsiteX3" fmla="*/ 3511878 w 4166133"/>
              <a:gd name="connsiteY3" fmla="*/ 776795 h 1645833"/>
              <a:gd name="connsiteX4" fmla="*/ 3398044 w 4166133"/>
              <a:gd name="connsiteY4" fmla="*/ 364709 h 1645833"/>
              <a:gd name="connsiteX5" fmla="*/ 3204031 w 4166133"/>
              <a:gd name="connsiteY5" fmla="*/ 55034 h 1645833"/>
              <a:gd name="connsiteX6" fmla="*/ 2698719 w 4166133"/>
              <a:gd name="connsiteY6" fmla="*/ 115036 h 1645833"/>
              <a:gd name="connsiteX7" fmla="*/ 1767062 w 4166133"/>
              <a:gd name="connsiteY7" fmla="*/ 1162504 h 1645833"/>
              <a:gd name="connsiteX8" fmla="*/ 0 w 4166133"/>
              <a:gd name="connsiteY8" fmla="*/ 1641138 h 1645833"/>
              <a:gd name="connsiteX0" fmla="*/ 4166133 w 4166133"/>
              <a:gd name="connsiteY0" fmla="*/ 1660534 h 1660534"/>
              <a:gd name="connsiteX1" fmla="*/ 3848628 w 4166133"/>
              <a:gd name="connsiteY1" fmla="*/ 1558035 h 1660534"/>
              <a:gd name="connsiteX2" fmla="*/ 3673630 w 4166133"/>
              <a:gd name="connsiteY2" fmla="*/ 1268083 h 1660534"/>
              <a:gd name="connsiteX3" fmla="*/ 3511878 w 4166133"/>
              <a:gd name="connsiteY3" fmla="*/ 791496 h 1660534"/>
              <a:gd name="connsiteX4" fmla="*/ 3398044 w 4166133"/>
              <a:gd name="connsiteY4" fmla="*/ 379410 h 1660534"/>
              <a:gd name="connsiteX5" fmla="*/ 3204031 w 4166133"/>
              <a:gd name="connsiteY5" fmla="*/ 69735 h 1660534"/>
              <a:gd name="connsiteX6" fmla="*/ 2698719 w 4166133"/>
              <a:gd name="connsiteY6" fmla="*/ 129737 h 1660534"/>
              <a:gd name="connsiteX7" fmla="*/ 1767062 w 4166133"/>
              <a:gd name="connsiteY7" fmla="*/ 1177205 h 1660534"/>
              <a:gd name="connsiteX8" fmla="*/ 0 w 4166133"/>
              <a:gd name="connsiteY8" fmla="*/ 1655839 h 1660534"/>
              <a:gd name="connsiteX0" fmla="*/ 4166133 w 4166133"/>
              <a:gd name="connsiteY0" fmla="*/ 1654450 h 1654450"/>
              <a:gd name="connsiteX1" fmla="*/ 3848628 w 4166133"/>
              <a:gd name="connsiteY1" fmla="*/ 1551951 h 1654450"/>
              <a:gd name="connsiteX2" fmla="*/ 3673630 w 4166133"/>
              <a:gd name="connsiteY2" fmla="*/ 1261999 h 1654450"/>
              <a:gd name="connsiteX3" fmla="*/ 3511878 w 4166133"/>
              <a:gd name="connsiteY3" fmla="*/ 785412 h 1654450"/>
              <a:gd name="connsiteX4" fmla="*/ 3398044 w 4166133"/>
              <a:gd name="connsiteY4" fmla="*/ 373326 h 1654450"/>
              <a:gd name="connsiteX5" fmla="*/ 3204031 w 4166133"/>
              <a:gd name="connsiteY5" fmla="*/ 63651 h 1654450"/>
              <a:gd name="connsiteX6" fmla="*/ 2698719 w 4166133"/>
              <a:gd name="connsiteY6" fmla="*/ 123653 h 1654450"/>
              <a:gd name="connsiteX7" fmla="*/ 1848844 w 4166133"/>
              <a:gd name="connsiteY7" fmla="*/ 1068389 h 1654450"/>
              <a:gd name="connsiteX8" fmla="*/ 0 w 4166133"/>
              <a:gd name="connsiteY8" fmla="*/ 1649755 h 1654450"/>
              <a:gd name="connsiteX0" fmla="*/ 4166133 w 4166133"/>
              <a:gd name="connsiteY0" fmla="*/ 1642808 h 1642808"/>
              <a:gd name="connsiteX1" fmla="*/ 3848628 w 4166133"/>
              <a:gd name="connsiteY1" fmla="*/ 1540309 h 1642808"/>
              <a:gd name="connsiteX2" fmla="*/ 3673630 w 4166133"/>
              <a:gd name="connsiteY2" fmla="*/ 1250357 h 1642808"/>
              <a:gd name="connsiteX3" fmla="*/ 3511878 w 4166133"/>
              <a:gd name="connsiteY3" fmla="*/ 773770 h 1642808"/>
              <a:gd name="connsiteX4" fmla="*/ 3398044 w 4166133"/>
              <a:gd name="connsiteY4" fmla="*/ 361684 h 1642808"/>
              <a:gd name="connsiteX5" fmla="*/ 3204031 w 4166133"/>
              <a:gd name="connsiteY5" fmla="*/ 52009 h 1642808"/>
              <a:gd name="connsiteX6" fmla="*/ 2698719 w 4166133"/>
              <a:gd name="connsiteY6" fmla="*/ 112011 h 1642808"/>
              <a:gd name="connsiteX7" fmla="*/ 1848844 w 4166133"/>
              <a:gd name="connsiteY7" fmla="*/ 1056747 h 1642808"/>
              <a:gd name="connsiteX8" fmla="*/ 0 w 4166133"/>
              <a:gd name="connsiteY8" fmla="*/ 1638113 h 1642808"/>
              <a:gd name="connsiteX0" fmla="*/ 4166133 w 4166133"/>
              <a:gd name="connsiteY0" fmla="*/ 1645259 h 1645259"/>
              <a:gd name="connsiteX1" fmla="*/ 3848628 w 4166133"/>
              <a:gd name="connsiteY1" fmla="*/ 1542760 h 1645259"/>
              <a:gd name="connsiteX2" fmla="*/ 3673630 w 4166133"/>
              <a:gd name="connsiteY2" fmla="*/ 1252808 h 1645259"/>
              <a:gd name="connsiteX3" fmla="*/ 3511878 w 4166133"/>
              <a:gd name="connsiteY3" fmla="*/ 776221 h 1645259"/>
              <a:gd name="connsiteX4" fmla="*/ 3398044 w 4166133"/>
              <a:gd name="connsiteY4" fmla="*/ 364135 h 1645259"/>
              <a:gd name="connsiteX5" fmla="*/ 3204031 w 4166133"/>
              <a:gd name="connsiteY5" fmla="*/ 54460 h 1645259"/>
              <a:gd name="connsiteX6" fmla="*/ 2698719 w 4166133"/>
              <a:gd name="connsiteY6" fmla="*/ 114462 h 1645259"/>
              <a:gd name="connsiteX7" fmla="*/ 1848844 w 4166133"/>
              <a:gd name="connsiteY7" fmla="*/ 1059198 h 1645259"/>
              <a:gd name="connsiteX8" fmla="*/ 0 w 4166133"/>
              <a:gd name="connsiteY8" fmla="*/ 1640564 h 1645259"/>
              <a:gd name="connsiteX0" fmla="*/ 4166133 w 4166133"/>
              <a:gd name="connsiteY0" fmla="*/ 1661012 h 1661012"/>
              <a:gd name="connsiteX1" fmla="*/ 3848628 w 4166133"/>
              <a:gd name="connsiteY1" fmla="*/ 1558513 h 1661012"/>
              <a:gd name="connsiteX2" fmla="*/ 3673630 w 4166133"/>
              <a:gd name="connsiteY2" fmla="*/ 1268561 h 1661012"/>
              <a:gd name="connsiteX3" fmla="*/ 3511878 w 4166133"/>
              <a:gd name="connsiteY3" fmla="*/ 791974 h 1661012"/>
              <a:gd name="connsiteX4" fmla="*/ 3398044 w 4166133"/>
              <a:gd name="connsiteY4" fmla="*/ 379888 h 1661012"/>
              <a:gd name="connsiteX5" fmla="*/ 3204031 w 4166133"/>
              <a:gd name="connsiteY5" fmla="*/ 70213 h 1661012"/>
              <a:gd name="connsiteX6" fmla="*/ 2698719 w 4166133"/>
              <a:gd name="connsiteY6" fmla="*/ 130215 h 1661012"/>
              <a:gd name="connsiteX7" fmla="*/ 1699712 w 4166133"/>
              <a:gd name="connsiteY7" fmla="*/ 1185586 h 1661012"/>
              <a:gd name="connsiteX8" fmla="*/ 0 w 4166133"/>
              <a:gd name="connsiteY8" fmla="*/ 1656317 h 1661012"/>
              <a:gd name="connsiteX0" fmla="*/ 4166133 w 4166133"/>
              <a:gd name="connsiteY0" fmla="*/ 1644726 h 1644726"/>
              <a:gd name="connsiteX1" fmla="*/ 3848628 w 4166133"/>
              <a:gd name="connsiteY1" fmla="*/ 1542227 h 1644726"/>
              <a:gd name="connsiteX2" fmla="*/ 3673630 w 4166133"/>
              <a:gd name="connsiteY2" fmla="*/ 1252275 h 1644726"/>
              <a:gd name="connsiteX3" fmla="*/ 3511878 w 4166133"/>
              <a:gd name="connsiteY3" fmla="*/ 775688 h 1644726"/>
              <a:gd name="connsiteX4" fmla="*/ 3422098 w 4166133"/>
              <a:gd name="connsiteY4" fmla="*/ 335943 h 1644726"/>
              <a:gd name="connsiteX5" fmla="*/ 3204031 w 4166133"/>
              <a:gd name="connsiteY5" fmla="*/ 53927 h 1644726"/>
              <a:gd name="connsiteX6" fmla="*/ 2698719 w 4166133"/>
              <a:gd name="connsiteY6" fmla="*/ 113929 h 1644726"/>
              <a:gd name="connsiteX7" fmla="*/ 1699712 w 4166133"/>
              <a:gd name="connsiteY7" fmla="*/ 1169300 h 1644726"/>
              <a:gd name="connsiteX8" fmla="*/ 0 w 4166133"/>
              <a:gd name="connsiteY8" fmla="*/ 1640031 h 1644726"/>
              <a:gd name="connsiteX0" fmla="*/ 4166133 w 4166133"/>
              <a:gd name="connsiteY0" fmla="*/ 1644726 h 1644726"/>
              <a:gd name="connsiteX1" fmla="*/ 3848628 w 4166133"/>
              <a:gd name="connsiteY1" fmla="*/ 1542227 h 1644726"/>
              <a:gd name="connsiteX2" fmla="*/ 3673630 w 4166133"/>
              <a:gd name="connsiteY2" fmla="*/ 1252275 h 1644726"/>
              <a:gd name="connsiteX3" fmla="*/ 3511878 w 4166133"/>
              <a:gd name="connsiteY3" fmla="*/ 775688 h 1644726"/>
              <a:gd name="connsiteX4" fmla="*/ 3422098 w 4166133"/>
              <a:gd name="connsiteY4" fmla="*/ 335943 h 1644726"/>
              <a:gd name="connsiteX5" fmla="*/ 3204031 w 4166133"/>
              <a:gd name="connsiteY5" fmla="*/ 53927 h 1644726"/>
              <a:gd name="connsiteX6" fmla="*/ 2698719 w 4166133"/>
              <a:gd name="connsiteY6" fmla="*/ 113929 h 1644726"/>
              <a:gd name="connsiteX7" fmla="*/ 1699712 w 4166133"/>
              <a:gd name="connsiteY7" fmla="*/ 1169300 h 1644726"/>
              <a:gd name="connsiteX8" fmla="*/ 0 w 4166133"/>
              <a:gd name="connsiteY8" fmla="*/ 1640031 h 1644726"/>
              <a:gd name="connsiteX0" fmla="*/ 4166133 w 4166133"/>
              <a:gd name="connsiteY0" fmla="*/ 1653275 h 1653275"/>
              <a:gd name="connsiteX1" fmla="*/ 3848628 w 4166133"/>
              <a:gd name="connsiteY1" fmla="*/ 1550776 h 1653275"/>
              <a:gd name="connsiteX2" fmla="*/ 3673630 w 4166133"/>
              <a:gd name="connsiteY2" fmla="*/ 1260824 h 1653275"/>
              <a:gd name="connsiteX3" fmla="*/ 3511878 w 4166133"/>
              <a:gd name="connsiteY3" fmla="*/ 784237 h 1653275"/>
              <a:gd name="connsiteX4" fmla="*/ 3422098 w 4166133"/>
              <a:gd name="connsiteY4" fmla="*/ 344492 h 1653275"/>
              <a:gd name="connsiteX5" fmla="*/ 3218463 w 4166133"/>
              <a:gd name="connsiteY5" fmla="*/ 46671 h 1653275"/>
              <a:gd name="connsiteX6" fmla="*/ 2698719 w 4166133"/>
              <a:gd name="connsiteY6" fmla="*/ 122478 h 1653275"/>
              <a:gd name="connsiteX7" fmla="*/ 1699712 w 4166133"/>
              <a:gd name="connsiteY7" fmla="*/ 1177849 h 1653275"/>
              <a:gd name="connsiteX8" fmla="*/ 0 w 4166133"/>
              <a:gd name="connsiteY8" fmla="*/ 1648580 h 1653275"/>
              <a:gd name="connsiteX0" fmla="*/ 4166133 w 4166133"/>
              <a:gd name="connsiteY0" fmla="*/ 1665501 h 1665501"/>
              <a:gd name="connsiteX1" fmla="*/ 3848628 w 4166133"/>
              <a:gd name="connsiteY1" fmla="*/ 1563002 h 1665501"/>
              <a:gd name="connsiteX2" fmla="*/ 3673630 w 4166133"/>
              <a:gd name="connsiteY2" fmla="*/ 1273050 h 1665501"/>
              <a:gd name="connsiteX3" fmla="*/ 3511878 w 4166133"/>
              <a:gd name="connsiteY3" fmla="*/ 796463 h 1665501"/>
              <a:gd name="connsiteX4" fmla="*/ 3422098 w 4166133"/>
              <a:gd name="connsiteY4" fmla="*/ 356718 h 1665501"/>
              <a:gd name="connsiteX5" fmla="*/ 3218463 w 4166133"/>
              <a:gd name="connsiteY5" fmla="*/ 58897 h 1665501"/>
              <a:gd name="connsiteX6" fmla="*/ 2698719 w 4166133"/>
              <a:gd name="connsiteY6" fmla="*/ 134704 h 1665501"/>
              <a:gd name="connsiteX7" fmla="*/ 1699712 w 4166133"/>
              <a:gd name="connsiteY7" fmla="*/ 1190075 h 1665501"/>
              <a:gd name="connsiteX8" fmla="*/ 0 w 4166133"/>
              <a:gd name="connsiteY8" fmla="*/ 1660806 h 1665501"/>
              <a:gd name="connsiteX0" fmla="*/ 4166133 w 4166133"/>
              <a:gd name="connsiteY0" fmla="*/ 1656768 h 1656768"/>
              <a:gd name="connsiteX1" fmla="*/ 3848628 w 4166133"/>
              <a:gd name="connsiteY1" fmla="*/ 1554269 h 1656768"/>
              <a:gd name="connsiteX2" fmla="*/ 3673630 w 4166133"/>
              <a:gd name="connsiteY2" fmla="*/ 1264317 h 1656768"/>
              <a:gd name="connsiteX3" fmla="*/ 3511878 w 4166133"/>
              <a:gd name="connsiteY3" fmla="*/ 787730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11878 w 4166133"/>
              <a:gd name="connsiteY3" fmla="*/ 787730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83756 h 1683756"/>
              <a:gd name="connsiteX1" fmla="*/ 3848628 w 4166133"/>
              <a:gd name="connsiteY1" fmla="*/ 1581257 h 1683756"/>
              <a:gd name="connsiteX2" fmla="*/ 3673630 w 4166133"/>
              <a:gd name="connsiteY2" fmla="*/ 1291305 h 1683756"/>
              <a:gd name="connsiteX3" fmla="*/ 3531122 w 4166133"/>
              <a:gd name="connsiteY3" fmla="*/ 913499 h 1683756"/>
              <a:gd name="connsiteX4" fmla="*/ 3398045 w 4166133"/>
              <a:gd name="connsiteY4" fmla="*/ 430291 h 1683756"/>
              <a:gd name="connsiteX5" fmla="*/ 3218463 w 4166133"/>
              <a:gd name="connsiteY5" fmla="*/ 77152 h 1683756"/>
              <a:gd name="connsiteX6" fmla="*/ 2698719 w 4166133"/>
              <a:gd name="connsiteY6" fmla="*/ 152959 h 1683756"/>
              <a:gd name="connsiteX7" fmla="*/ 1699712 w 4166133"/>
              <a:gd name="connsiteY7" fmla="*/ 1208330 h 1683756"/>
              <a:gd name="connsiteX8" fmla="*/ 0 w 4166133"/>
              <a:gd name="connsiteY8" fmla="*/ 1679061 h 1683756"/>
              <a:gd name="connsiteX0" fmla="*/ 4166133 w 4166133"/>
              <a:gd name="connsiteY0" fmla="*/ 1695373 h 1695373"/>
              <a:gd name="connsiteX1" fmla="*/ 3848628 w 4166133"/>
              <a:gd name="connsiteY1" fmla="*/ 1592874 h 1695373"/>
              <a:gd name="connsiteX2" fmla="*/ 3673630 w 4166133"/>
              <a:gd name="connsiteY2" fmla="*/ 1302922 h 1695373"/>
              <a:gd name="connsiteX3" fmla="*/ 3531122 w 4166133"/>
              <a:gd name="connsiteY3" fmla="*/ 925116 h 1695373"/>
              <a:gd name="connsiteX4" fmla="*/ 3398045 w 4166133"/>
              <a:gd name="connsiteY4" fmla="*/ 441908 h 1695373"/>
              <a:gd name="connsiteX5" fmla="*/ 3218463 w 4166133"/>
              <a:gd name="connsiteY5" fmla="*/ 88769 h 1695373"/>
              <a:gd name="connsiteX6" fmla="*/ 2698719 w 4166133"/>
              <a:gd name="connsiteY6" fmla="*/ 164576 h 1695373"/>
              <a:gd name="connsiteX7" fmla="*/ 1699712 w 4166133"/>
              <a:gd name="connsiteY7" fmla="*/ 1219947 h 1695373"/>
              <a:gd name="connsiteX8" fmla="*/ 0 w 4166133"/>
              <a:gd name="connsiteY8" fmla="*/ 1690678 h 1695373"/>
              <a:gd name="connsiteX0" fmla="*/ 4166133 w 4166133"/>
              <a:gd name="connsiteY0" fmla="*/ 1644295 h 1644295"/>
              <a:gd name="connsiteX1" fmla="*/ 3848628 w 4166133"/>
              <a:gd name="connsiteY1" fmla="*/ 1541796 h 1644295"/>
              <a:gd name="connsiteX2" fmla="*/ 3673630 w 4166133"/>
              <a:gd name="connsiteY2" fmla="*/ 1251844 h 1644295"/>
              <a:gd name="connsiteX3" fmla="*/ 3531122 w 4166133"/>
              <a:gd name="connsiteY3" fmla="*/ 874038 h 1644295"/>
              <a:gd name="connsiteX4" fmla="*/ 3398045 w 4166133"/>
              <a:gd name="connsiteY4" fmla="*/ 390830 h 1644295"/>
              <a:gd name="connsiteX5" fmla="*/ 3281002 w 4166133"/>
              <a:gd name="connsiteY5" fmla="*/ 124619 h 1644295"/>
              <a:gd name="connsiteX6" fmla="*/ 2698719 w 4166133"/>
              <a:gd name="connsiteY6" fmla="*/ 113498 h 1644295"/>
              <a:gd name="connsiteX7" fmla="*/ 1699712 w 4166133"/>
              <a:gd name="connsiteY7" fmla="*/ 1168869 h 1644295"/>
              <a:gd name="connsiteX8" fmla="*/ 0 w 4166133"/>
              <a:gd name="connsiteY8" fmla="*/ 1639600 h 1644295"/>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4210 h 1644210"/>
              <a:gd name="connsiteX1" fmla="*/ 3848628 w 4166133"/>
              <a:gd name="connsiteY1" fmla="*/ 1541711 h 1644210"/>
              <a:gd name="connsiteX2" fmla="*/ 3673630 w 4166133"/>
              <a:gd name="connsiteY2" fmla="*/ 1251759 h 1644210"/>
              <a:gd name="connsiteX3" fmla="*/ 3531122 w 4166133"/>
              <a:gd name="connsiteY3" fmla="*/ 873953 h 1644210"/>
              <a:gd name="connsiteX4" fmla="*/ 3398045 w 4166133"/>
              <a:gd name="connsiteY4" fmla="*/ 390745 h 1644210"/>
              <a:gd name="connsiteX5" fmla="*/ 3281002 w 4166133"/>
              <a:gd name="connsiteY5" fmla="*/ 124534 h 1644210"/>
              <a:gd name="connsiteX6" fmla="*/ 2698719 w 4166133"/>
              <a:gd name="connsiteY6" fmla="*/ 113413 h 1644210"/>
              <a:gd name="connsiteX7" fmla="*/ 1805548 w 4166133"/>
              <a:gd name="connsiteY7" fmla="*/ 1105564 h 1644210"/>
              <a:gd name="connsiteX8" fmla="*/ 0 w 4166133"/>
              <a:gd name="connsiteY8" fmla="*/ 1639515 h 1644210"/>
              <a:gd name="connsiteX0" fmla="*/ 4166133 w 4166133"/>
              <a:gd name="connsiteY0" fmla="*/ 1637801 h 1637801"/>
              <a:gd name="connsiteX1" fmla="*/ 3848628 w 4166133"/>
              <a:gd name="connsiteY1" fmla="*/ 1535302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9705"/>
              <a:gd name="connsiteX1" fmla="*/ 3848628 w 4166133"/>
              <a:gd name="connsiteY1" fmla="*/ 1535302 h 1639705"/>
              <a:gd name="connsiteX2" fmla="*/ 3673630 w 4166133"/>
              <a:gd name="connsiteY2" fmla="*/ 1245350 h 1639705"/>
              <a:gd name="connsiteX3" fmla="*/ 3531122 w 4166133"/>
              <a:gd name="connsiteY3" fmla="*/ 867544 h 1639705"/>
              <a:gd name="connsiteX4" fmla="*/ 3398045 w 4166133"/>
              <a:gd name="connsiteY4" fmla="*/ 384336 h 1639705"/>
              <a:gd name="connsiteX5" fmla="*/ 3281002 w 4166133"/>
              <a:gd name="connsiteY5" fmla="*/ 118125 h 1639705"/>
              <a:gd name="connsiteX6" fmla="*/ 2698719 w 4166133"/>
              <a:gd name="connsiteY6" fmla="*/ 107004 h 1639705"/>
              <a:gd name="connsiteX7" fmla="*/ 1781495 w 4166133"/>
              <a:gd name="connsiteY7" fmla="*/ 1000374 h 1639705"/>
              <a:gd name="connsiteX8" fmla="*/ 0 w 4166133"/>
              <a:gd name="connsiteY8" fmla="*/ 1633106 h 1639705"/>
              <a:gd name="connsiteX0" fmla="*/ 4166133 w 4166133"/>
              <a:gd name="connsiteY0" fmla="*/ 1637801 h 1637801"/>
              <a:gd name="connsiteX1" fmla="*/ 3848628 w 4166133"/>
              <a:gd name="connsiteY1" fmla="*/ 1535302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803519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803519 w 4166133"/>
              <a:gd name="connsiteY2" fmla="*/ 1245350 h 1637801"/>
              <a:gd name="connsiteX3" fmla="*/ 3632148 w 4166133"/>
              <a:gd name="connsiteY3" fmla="*/ 843836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04097 h 1604097"/>
              <a:gd name="connsiteX1" fmla="*/ 3997760 w 4166133"/>
              <a:gd name="connsiteY1" fmla="*/ 1521354 h 1604097"/>
              <a:gd name="connsiteX2" fmla="*/ 3803519 w 4166133"/>
              <a:gd name="connsiteY2" fmla="*/ 1211646 h 1604097"/>
              <a:gd name="connsiteX3" fmla="*/ 3632148 w 4166133"/>
              <a:gd name="connsiteY3" fmla="*/ 810132 h 1604097"/>
              <a:gd name="connsiteX4" fmla="*/ 3446153 w 4166133"/>
              <a:gd name="connsiteY4" fmla="*/ 350632 h 1604097"/>
              <a:gd name="connsiteX5" fmla="*/ 3281002 w 4166133"/>
              <a:gd name="connsiteY5" fmla="*/ 84421 h 1604097"/>
              <a:gd name="connsiteX6" fmla="*/ 2698719 w 4166133"/>
              <a:gd name="connsiteY6" fmla="*/ 73300 h 1604097"/>
              <a:gd name="connsiteX7" fmla="*/ 1781495 w 4166133"/>
              <a:gd name="connsiteY7" fmla="*/ 966670 h 1604097"/>
              <a:gd name="connsiteX8" fmla="*/ 0 w 4166133"/>
              <a:gd name="connsiteY8" fmla="*/ 1599402 h 1604097"/>
              <a:gd name="connsiteX0" fmla="*/ 4166133 w 4166133"/>
              <a:gd name="connsiteY0" fmla="*/ 1617361 h 1617361"/>
              <a:gd name="connsiteX1" fmla="*/ 3997760 w 4166133"/>
              <a:gd name="connsiteY1" fmla="*/ 1534618 h 1617361"/>
              <a:gd name="connsiteX2" fmla="*/ 3803519 w 4166133"/>
              <a:gd name="connsiteY2" fmla="*/ 1224910 h 1617361"/>
              <a:gd name="connsiteX3" fmla="*/ 3632148 w 4166133"/>
              <a:gd name="connsiteY3" fmla="*/ 823396 h 1617361"/>
              <a:gd name="connsiteX4" fmla="*/ 3446153 w 4166133"/>
              <a:gd name="connsiteY4" fmla="*/ 363896 h 1617361"/>
              <a:gd name="connsiteX5" fmla="*/ 3285813 w 4166133"/>
              <a:gd name="connsiteY5" fmla="*/ 66075 h 1617361"/>
              <a:gd name="connsiteX6" fmla="*/ 2698719 w 4166133"/>
              <a:gd name="connsiteY6" fmla="*/ 86564 h 1617361"/>
              <a:gd name="connsiteX7" fmla="*/ 1781495 w 4166133"/>
              <a:gd name="connsiteY7" fmla="*/ 979934 h 1617361"/>
              <a:gd name="connsiteX8" fmla="*/ 0 w 4166133"/>
              <a:gd name="connsiteY8" fmla="*/ 1612666 h 1617361"/>
              <a:gd name="connsiteX0" fmla="*/ 4166133 w 4166133"/>
              <a:gd name="connsiteY0" fmla="*/ 1639199 h 1639199"/>
              <a:gd name="connsiteX1" fmla="*/ 3997760 w 4166133"/>
              <a:gd name="connsiteY1" fmla="*/ 1556456 h 1639199"/>
              <a:gd name="connsiteX2" fmla="*/ 3803519 w 4166133"/>
              <a:gd name="connsiteY2" fmla="*/ 1246748 h 1639199"/>
              <a:gd name="connsiteX3" fmla="*/ 3632148 w 4166133"/>
              <a:gd name="connsiteY3" fmla="*/ 845234 h 1639199"/>
              <a:gd name="connsiteX4" fmla="*/ 3446153 w 4166133"/>
              <a:gd name="connsiteY4" fmla="*/ 385734 h 1639199"/>
              <a:gd name="connsiteX5" fmla="*/ 3285813 w 4166133"/>
              <a:gd name="connsiteY5" fmla="*/ 87913 h 1639199"/>
              <a:gd name="connsiteX6" fmla="*/ 2698719 w 4166133"/>
              <a:gd name="connsiteY6" fmla="*/ 108402 h 1639199"/>
              <a:gd name="connsiteX7" fmla="*/ 1781495 w 4166133"/>
              <a:gd name="connsiteY7" fmla="*/ 1001772 h 1639199"/>
              <a:gd name="connsiteX8" fmla="*/ 0 w 4166133"/>
              <a:gd name="connsiteY8" fmla="*/ 1634504 h 1639199"/>
              <a:gd name="connsiteX0" fmla="*/ 4166133 w 4166133"/>
              <a:gd name="connsiteY0" fmla="*/ 1617362 h 1617362"/>
              <a:gd name="connsiteX1" fmla="*/ 3997760 w 4166133"/>
              <a:gd name="connsiteY1" fmla="*/ 1534619 h 1617362"/>
              <a:gd name="connsiteX2" fmla="*/ 3803519 w 4166133"/>
              <a:gd name="connsiteY2" fmla="*/ 1224911 h 1617362"/>
              <a:gd name="connsiteX3" fmla="*/ 3632148 w 4166133"/>
              <a:gd name="connsiteY3" fmla="*/ 823397 h 1617362"/>
              <a:gd name="connsiteX4" fmla="*/ 3475017 w 4166133"/>
              <a:gd name="connsiteY4" fmla="*/ 363897 h 1617362"/>
              <a:gd name="connsiteX5" fmla="*/ 3285813 w 4166133"/>
              <a:gd name="connsiteY5" fmla="*/ 66076 h 1617362"/>
              <a:gd name="connsiteX6" fmla="*/ 2698719 w 4166133"/>
              <a:gd name="connsiteY6" fmla="*/ 86565 h 1617362"/>
              <a:gd name="connsiteX7" fmla="*/ 1781495 w 4166133"/>
              <a:gd name="connsiteY7" fmla="*/ 979935 h 1617362"/>
              <a:gd name="connsiteX8" fmla="*/ 0 w 4166133"/>
              <a:gd name="connsiteY8" fmla="*/ 1612667 h 1617362"/>
              <a:gd name="connsiteX0" fmla="*/ 4166133 w 4166133"/>
              <a:gd name="connsiteY0" fmla="*/ 1640681 h 1640681"/>
              <a:gd name="connsiteX1" fmla="*/ 3997760 w 4166133"/>
              <a:gd name="connsiteY1" fmla="*/ 1557938 h 1640681"/>
              <a:gd name="connsiteX2" fmla="*/ 3803519 w 4166133"/>
              <a:gd name="connsiteY2" fmla="*/ 1248230 h 1640681"/>
              <a:gd name="connsiteX3" fmla="*/ 3632148 w 4166133"/>
              <a:gd name="connsiteY3" fmla="*/ 846716 h 1640681"/>
              <a:gd name="connsiteX4" fmla="*/ 3475017 w 4166133"/>
              <a:gd name="connsiteY4" fmla="*/ 387216 h 1640681"/>
              <a:gd name="connsiteX5" fmla="*/ 3285813 w 4166133"/>
              <a:gd name="connsiteY5" fmla="*/ 89395 h 1640681"/>
              <a:gd name="connsiteX6" fmla="*/ 2698719 w 4166133"/>
              <a:gd name="connsiteY6" fmla="*/ 109884 h 1640681"/>
              <a:gd name="connsiteX7" fmla="*/ 1781495 w 4166133"/>
              <a:gd name="connsiteY7" fmla="*/ 1003254 h 1640681"/>
              <a:gd name="connsiteX8" fmla="*/ 0 w 4166133"/>
              <a:gd name="connsiteY8" fmla="*/ 1635986 h 1640681"/>
              <a:gd name="connsiteX0" fmla="*/ 4074730 w 4074730"/>
              <a:gd name="connsiteY0" fmla="*/ 1644632 h 1644632"/>
              <a:gd name="connsiteX1" fmla="*/ 3997760 w 4074730"/>
              <a:gd name="connsiteY1" fmla="*/ 1557938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17002 w 4017002"/>
              <a:gd name="connsiteY0" fmla="*/ 1616973 h 1637618"/>
              <a:gd name="connsiteX1" fmla="*/ 3930410 w 4017002"/>
              <a:gd name="connsiteY1" fmla="*/ 1490767 h 1637618"/>
              <a:gd name="connsiteX2" fmla="*/ 3803519 w 4017002"/>
              <a:gd name="connsiteY2" fmla="*/ 1248230 h 1637618"/>
              <a:gd name="connsiteX3" fmla="*/ 3632148 w 4017002"/>
              <a:gd name="connsiteY3" fmla="*/ 846716 h 1637618"/>
              <a:gd name="connsiteX4" fmla="*/ 3475017 w 4017002"/>
              <a:gd name="connsiteY4" fmla="*/ 387216 h 1637618"/>
              <a:gd name="connsiteX5" fmla="*/ 3285813 w 4017002"/>
              <a:gd name="connsiteY5" fmla="*/ 89395 h 1637618"/>
              <a:gd name="connsiteX6" fmla="*/ 2698719 w 4017002"/>
              <a:gd name="connsiteY6" fmla="*/ 109884 h 1637618"/>
              <a:gd name="connsiteX7" fmla="*/ 1781495 w 4017002"/>
              <a:gd name="connsiteY7" fmla="*/ 1003254 h 1637618"/>
              <a:gd name="connsiteX8" fmla="*/ 0 w 4017002"/>
              <a:gd name="connsiteY8" fmla="*/ 1635986 h 1637618"/>
              <a:gd name="connsiteX0" fmla="*/ 4113216 w 4113216"/>
              <a:gd name="connsiteY0" fmla="*/ 1656486 h 1656486"/>
              <a:gd name="connsiteX1" fmla="*/ 3930410 w 4113216"/>
              <a:gd name="connsiteY1" fmla="*/ 1490767 h 1656486"/>
              <a:gd name="connsiteX2" fmla="*/ 3803519 w 4113216"/>
              <a:gd name="connsiteY2" fmla="*/ 1248230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113216 w 4113216"/>
              <a:gd name="connsiteY0" fmla="*/ 1656486 h 1656486"/>
              <a:gd name="connsiteX1" fmla="*/ 3930410 w 4113216"/>
              <a:gd name="connsiteY1" fmla="*/ 1490767 h 1656486"/>
              <a:gd name="connsiteX2" fmla="*/ 3803519 w 4113216"/>
              <a:gd name="connsiteY2" fmla="*/ 1248230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113216 w 4113216"/>
              <a:gd name="connsiteY0" fmla="*/ 1656486 h 1656486"/>
              <a:gd name="connsiteX1" fmla="*/ 3930410 w 4113216"/>
              <a:gd name="connsiteY1" fmla="*/ 1490767 h 1656486"/>
              <a:gd name="connsiteX2" fmla="*/ 3784277 w 4113216"/>
              <a:gd name="connsiteY2" fmla="*/ 1232426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093974 w 4093974"/>
              <a:gd name="connsiteY0" fmla="*/ 1660438 h 1660438"/>
              <a:gd name="connsiteX1" fmla="*/ 3930410 w 4093974"/>
              <a:gd name="connsiteY1" fmla="*/ 1490767 h 1660438"/>
              <a:gd name="connsiteX2" fmla="*/ 3784277 w 4093974"/>
              <a:gd name="connsiteY2" fmla="*/ 1232426 h 1660438"/>
              <a:gd name="connsiteX3" fmla="*/ 3632148 w 4093974"/>
              <a:gd name="connsiteY3" fmla="*/ 846716 h 1660438"/>
              <a:gd name="connsiteX4" fmla="*/ 3475017 w 4093974"/>
              <a:gd name="connsiteY4" fmla="*/ 387216 h 1660438"/>
              <a:gd name="connsiteX5" fmla="*/ 3285813 w 4093974"/>
              <a:gd name="connsiteY5" fmla="*/ 89395 h 1660438"/>
              <a:gd name="connsiteX6" fmla="*/ 2698719 w 4093974"/>
              <a:gd name="connsiteY6" fmla="*/ 109884 h 1660438"/>
              <a:gd name="connsiteX7" fmla="*/ 1781495 w 4093974"/>
              <a:gd name="connsiteY7" fmla="*/ 1003254 h 1660438"/>
              <a:gd name="connsiteX8" fmla="*/ 0 w 4093974"/>
              <a:gd name="connsiteY8" fmla="*/ 1635986 h 1660438"/>
              <a:gd name="connsiteX0" fmla="*/ 4093974 w 4093974"/>
              <a:gd name="connsiteY0" fmla="*/ 1660438 h 1660438"/>
              <a:gd name="connsiteX1" fmla="*/ 3930410 w 4093974"/>
              <a:gd name="connsiteY1" fmla="*/ 1490767 h 1660438"/>
              <a:gd name="connsiteX2" fmla="*/ 3784277 w 4093974"/>
              <a:gd name="connsiteY2" fmla="*/ 1232426 h 1660438"/>
              <a:gd name="connsiteX3" fmla="*/ 3632148 w 4093974"/>
              <a:gd name="connsiteY3" fmla="*/ 846716 h 1660438"/>
              <a:gd name="connsiteX4" fmla="*/ 3475017 w 4093974"/>
              <a:gd name="connsiteY4" fmla="*/ 387216 h 1660438"/>
              <a:gd name="connsiteX5" fmla="*/ 3285813 w 4093974"/>
              <a:gd name="connsiteY5" fmla="*/ 89395 h 1660438"/>
              <a:gd name="connsiteX6" fmla="*/ 2698719 w 4093974"/>
              <a:gd name="connsiteY6" fmla="*/ 109884 h 1660438"/>
              <a:gd name="connsiteX7" fmla="*/ 1781495 w 4093974"/>
              <a:gd name="connsiteY7" fmla="*/ 1003254 h 1660438"/>
              <a:gd name="connsiteX8" fmla="*/ 0 w 4093974"/>
              <a:gd name="connsiteY8" fmla="*/ 1635986 h 1660438"/>
              <a:gd name="connsiteX0" fmla="*/ 4348942 w 4348942"/>
              <a:gd name="connsiteY0" fmla="*/ 1660438 h 1660438"/>
              <a:gd name="connsiteX1" fmla="*/ 4185378 w 4348942"/>
              <a:gd name="connsiteY1" fmla="*/ 1490767 h 1660438"/>
              <a:gd name="connsiteX2" fmla="*/ 4039245 w 4348942"/>
              <a:gd name="connsiteY2" fmla="*/ 1232426 h 1660438"/>
              <a:gd name="connsiteX3" fmla="*/ 3887116 w 4348942"/>
              <a:gd name="connsiteY3" fmla="*/ 846716 h 1660438"/>
              <a:gd name="connsiteX4" fmla="*/ 3729985 w 4348942"/>
              <a:gd name="connsiteY4" fmla="*/ 387216 h 1660438"/>
              <a:gd name="connsiteX5" fmla="*/ 3540781 w 4348942"/>
              <a:gd name="connsiteY5" fmla="*/ 89395 h 1660438"/>
              <a:gd name="connsiteX6" fmla="*/ 2953687 w 4348942"/>
              <a:gd name="connsiteY6" fmla="*/ 109884 h 1660438"/>
              <a:gd name="connsiteX7" fmla="*/ 2036463 w 4348942"/>
              <a:gd name="connsiteY7" fmla="*/ 1003254 h 1660438"/>
              <a:gd name="connsiteX8" fmla="*/ 0 w 4348942"/>
              <a:gd name="connsiteY8" fmla="*/ 1647840 h 1660438"/>
              <a:gd name="connsiteX0" fmla="*/ 4348942 w 4348942"/>
              <a:gd name="connsiteY0" fmla="*/ 1659702 h 1659702"/>
              <a:gd name="connsiteX1" fmla="*/ 4185378 w 4348942"/>
              <a:gd name="connsiteY1" fmla="*/ 1490031 h 1659702"/>
              <a:gd name="connsiteX2" fmla="*/ 4039245 w 4348942"/>
              <a:gd name="connsiteY2" fmla="*/ 1231690 h 1659702"/>
              <a:gd name="connsiteX3" fmla="*/ 3887116 w 4348942"/>
              <a:gd name="connsiteY3" fmla="*/ 845980 h 1659702"/>
              <a:gd name="connsiteX4" fmla="*/ 3729985 w 4348942"/>
              <a:gd name="connsiteY4" fmla="*/ 386480 h 1659702"/>
              <a:gd name="connsiteX5" fmla="*/ 3540781 w 4348942"/>
              <a:gd name="connsiteY5" fmla="*/ 88659 h 1659702"/>
              <a:gd name="connsiteX6" fmla="*/ 2953687 w 4348942"/>
              <a:gd name="connsiteY6" fmla="*/ 109148 h 1659702"/>
              <a:gd name="connsiteX7" fmla="*/ 1940249 w 4348942"/>
              <a:gd name="connsiteY7" fmla="*/ 990664 h 1659702"/>
              <a:gd name="connsiteX8" fmla="*/ 0 w 4348942"/>
              <a:gd name="connsiteY8" fmla="*/ 1647104 h 1659702"/>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48942" h="1649037">
                <a:moveTo>
                  <a:pt x="4348942" y="1649037"/>
                </a:moveTo>
                <a:cubicBezTo>
                  <a:pt x="4261548" y="1564125"/>
                  <a:pt x="4320380" y="1623799"/>
                  <a:pt x="4185378" y="1479366"/>
                </a:cubicBezTo>
                <a:cubicBezTo>
                  <a:pt x="4059998" y="1279617"/>
                  <a:pt x="4088955" y="1328367"/>
                  <a:pt x="4039245" y="1221025"/>
                </a:cubicBezTo>
                <a:cubicBezTo>
                  <a:pt x="3989535" y="1113683"/>
                  <a:pt x="3976344" y="1082208"/>
                  <a:pt x="3887116" y="835315"/>
                </a:cubicBezTo>
                <a:cubicBezTo>
                  <a:pt x="3788268" y="513349"/>
                  <a:pt x="3787707" y="502035"/>
                  <a:pt x="3729985" y="375815"/>
                </a:cubicBezTo>
                <a:cubicBezTo>
                  <a:pt x="3672263" y="249595"/>
                  <a:pt x="3660542" y="191387"/>
                  <a:pt x="3540781" y="77994"/>
                </a:cubicBezTo>
                <a:cubicBezTo>
                  <a:pt x="3421020" y="-35399"/>
                  <a:pt x="3218839" y="-22217"/>
                  <a:pt x="2953687" y="98483"/>
                </a:cubicBezTo>
                <a:cubicBezTo>
                  <a:pt x="2688535" y="219183"/>
                  <a:pt x="2261751" y="566280"/>
                  <a:pt x="1949870" y="802193"/>
                </a:cubicBezTo>
                <a:cubicBezTo>
                  <a:pt x="993356" y="1437178"/>
                  <a:pt x="0" y="1636439"/>
                  <a:pt x="0" y="1636439"/>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942287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0" end="0"/>
                                            </p:txEl>
                                          </p:spTgt>
                                        </p:tgtEl>
                                        <p:attrNameLst>
                                          <p:attrName>ppt_c</p:attrName>
                                        </p:attrNameLst>
                                      </p:cBhvr>
                                      <p:to>
                                        <a:schemeClr va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1" end="1"/>
                                            </p:txEl>
                                          </p:spTgt>
                                        </p:tgtEl>
                                        <p:attrNameLst>
                                          <p:attrName>ppt_c</p:attrName>
                                        </p:attrNameLst>
                                      </p:cBhvr>
                                      <p:to>
                                        <a:schemeClr va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Hypothesis Testing</a:t>
            </a:r>
          </a:p>
        </p:txBody>
      </p:sp>
      <p:sp>
        <p:nvSpPr>
          <p:cNvPr id="4" name="Subtitle 3"/>
          <p:cNvSpPr>
            <a:spLocks noGrp="1"/>
          </p:cNvSpPr>
          <p:nvPr>
            <p:ph type="subTitle" idx="1"/>
          </p:nvPr>
        </p:nvSpPr>
        <p:spPr/>
        <p:txBody>
          <a:bodyPr/>
          <a:lstStyle/>
          <a:p>
            <a:r>
              <a:rPr lang="en-US" dirty="0"/>
              <a:t>Analysis based on normal distributions</a:t>
            </a:r>
          </a:p>
        </p:txBody>
      </p:sp>
    </p:spTree>
    <p:extLst>
      <p:ext uri="{BB962C8B-B14F-4D97-AF65-F5344CB8AC3E}">
        <p14:creationId xmlns:p14="http://schemas.microsoft.com/office/powerpoint/2010/main" val="1425913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Dependent Variable</a:t>
            </a:r>
          </a:p>
        </p:txBody>
      </p:sp>
      <p:sp>
        <p:nvSpPr>
          <p:cNvPr id="3" name="Content Placeholder 2"/>
          <p:cNvSpPr>
            <a:spLocks noGrp="1"/>
          </p:cNvSpPr>
          <p:nvPr>
            <p:ph idx="1"/>
          </p:nvPr>
        </p:nvSpPr>
        <p:spPr/>
        <p:txBody>
          <a:bodyPr/>
          <a:lstStyle/>
          <a:p>
            <a:r>
              <a:rPr lang="en-US" dirty="0"/>
              <a:t>The measure of the characteristic of individuals in groups</a:t>
            </a:r>
          </a:p>
          <a:p>
            <a:r>
              <a:rPr lang="en-US" dirty="0"/>
              <a:t>The study outcome measure</a:t>
            </a:r>
          </a:p>
          <a:p>
            <a:r>
              <a:rPr lang="en-US" dirty="0"/>
              <a:t>The test score </a:t>
            </a:r>
          </a:p>
        </p:txBody>
      </p:sp>
    </p:spTree>
    <p:extLst>
      <p:ext uri="{BB962C8B-B14F-4D97-AF65-F5344CB8AC3E}">
        <p14:creationId xmlns:p14="http://schemas.microsoft.com/office/powerpoint/2010/main" val="11222511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Independent Variable</a:t>
            </a:r>
          </a:p>
        </p:txBody>
      </p:sp>
      <p:sp>
        <p:nvSpPr>
          <p:cNvPr id="3" name="Content Placeholder 2"/>
          <p:cNvSpPr>
            <a:spLocks noGrp="1"/>
          </p:cNvSpPr>
          <p:nvPr>
            <p:ph idx="1"/>
          </p:nvPr>
        </p:nvSpPr>
        <p:spPr/>
        <p:txBody>
          <a:bodyPr/>
          <a:lstStyle/>
          <a:p>
            <a:r>
              <a:rPr lang="en-US" dirty="0"/>
              <a:t>The variable that identifies the groups that will be compared.</a:t>
            </a:r>
          </a:p>
          <a:p>
            <a:r>
              <a:rPr lang="en-US" dirty="0"/>
              <a:t>Normally this would be different groups of people. Do the groups represent different population?</a:t>
            </a:r>
          </a:p>
          <a:p>
            <a:r>
              <a:rPr lang="en-US" dirty="0"/>
              <a:t>It could be the same people before and after an intervention. Are the people in the group now members of a different population?</a:t>
            </a:r>
          </a:p>
        </p:txBody>
      </p:sp>
    </p:spTree>
    <p:extLst>
      <p:ext uri="{BB962C8B-B14F-4D97-AF65-F5344CB8AC3E}">
        <p14:creationId xmlns:p14="http://schemas.microsoft.com/office/powerpoint/2010/main" val="6027619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body" idx="1"/>
          </p:nvPr>
        </p:nvSpPr>
        <p:spPr>
          <a:xfrm>
            <a:off x="514518" y="739135"/>
            <a:ext cx="8239816" cy="5468552"/>
          </a:xfrm>
        </p:spPr>
        <p:txBody>
          <a:bodyPr/>
          <a:lstStyle/>
          <a:p>
            <a:pPr eaLnBrk="1" hangingPunct="1"/>
            <a:r>
              <a:rPr lang="en-US" sz="2800" dirty="0">
                <a:latin typeface="Times" charset="0"/>
                <a:ea typeface="ＭＳ Ｐゴシック" charset="0"/>
                <a:cs typeface="ＭＳ Ｐゴシック" charset="0"/>
              </a:rPr>
              <a:t>Hypothesis: A tentative explanation that accounts for a set of facts and can be tested by further </a:t>
            </a:r>
            <a:br>
              <a:rPr lang="en-US" sz="2800" dirty="0">
                <a:latin typeface="Times" charset="0"/>
                <a:ea typeface="ＭＳ Ｐゴシック" charset="0"/>
                <a:cs typeface="ＭＳ Ｐゴシック" charset="0"/>
              </a:rPr>
            </a:br>
            <a:r>
              <a:rPr lang="en-US" sz="2800" dirty="0">
                <a:latin typeface="Times" charset="0"/>
                <a:ea typeface="ＭＳ Ｐゴシック" charset="0"/>
                <a:cs typeface="ＭＳ Ｐゴシック" charset="0"/>
              </a:rPr>
              <a:t>investigation</a:t>
            </a:r>
          </a:p>
          <a:p>
            <a:pPr eaLnBrk="1" hangingPunct="1"/>
            <a:r>
              <a:rPr lang="en-US" sz="2800" dirty="0">
                <a:latin typeface="Times" charset="0"/>
                <a:ea typeface="ＭＳ Ｐゴシック" charset="0"/>
                <a:cs typeface="ＭＳ Ｐゴシック" charset="0"/>
              </a:rPr>
              <a:t>Problem statement:  The purpose of this study is to examine the impact of Direct Instruction reading programs on district test scores.</a:t>
            </a:r>
            <a:br>
              <a:rPr lang="en-US" sz="2800" dirty="0">
                <a:latin typeface="Times" charset="0"/>
                <a:ea typeface="ＭＳ Ｐゴシック" charset="0"/>
                <a:cs typeface="ＭＳ Ｐゴシック" charset="0"/>
              </a:rPr>
            </a:br>
            <a:endParaRPr lang="en-US" sz="2800" dirty="0">
              <a:latin typeface="Times" charset="0"/>
              <a:ea typeface="ＭＳ Ｐゴシック" charset="0"/>
              <a:cs typeface="ＭＳ Ｐゴシック" charset="0"/>
            </a:endParaRPr>
          </a:p>
          <a:p>
            <a:pPr lvl="1" eaLnBrk="1" hangingPunct="1"/>
            <a:r>
              <a:rPr lang="en-US" sz="2400" dirty="0">
                <a:latin typeface="Times" charset="0"/>
                <a:ea typeface="ＭＳ Ｐゴシック" charset="0"/>
              </a:rPr>
              <a:t>Hypothesis: Students who participate in direct instruction reading programs will have higher scores than those who do not.</a:t>
            </a:r>
          </a:p>
        </p:txBody>
      </p:sp>
    </p:spTree>
    <p:extLst>
      <p:ext uri="{BB962C8B-B14F-4D97-AF65-F5344CB8AC3E}">
        <p14:creationId xmlns:p14="http://schemas.microsoft.com/office/powerpoint/2010/main" val="262000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6148">
                                            <p:txEl>
                                              <p:pRg st="0" end="0"/>
                                            </p:txEl>
                                          </p:spTgt>
                                        </p:tgtEl>
                                        <p:attrNameLst>
                                          <p:attrName>ppt_c</p:attrName>
                                        </p:attrNameLst>
                                      </p:cBhvr>
                                      <p:to>
                                        <a:schemeClr va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148">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6148">
                                            <p:txEl>
                                              <p:pRg st="1" end="1"/>
                                            </p:txEl>
                                          </p:spTgt>
                                        </p:tgtEl>
                                        <p:attrNameLst>
                                          <p:attrName>ppt_c</p:attrName>
                                        </p:attrNameLst>
                                      </p:cBhvr>
                                      <p:to>
                                        <a:schemeClr va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14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Proof</a:t>
            </a:r>
          </a:p>
        </p:txBody>
      </p:sp>
      <p:sp>
        <p:nvSpPr>
          <p:cNvPr id="8195" name="Rectangle 3"/>
          <p:cNvSpPr>
            <a:spLocks noGrp="1" noChangeArrowheads="1"/>
          </p:cNvSpPr>
          <p:nvPr>
            <p:ph type="body" idx="1"/>
          </p:nvPr>
        </p:nvSpPr>
        <p:spPr>
          <a:xfrm>
            <a:off x="471489" y="1981200"/>
            <a:ext cx="8272462" cy="4114800"/>
          </a:xfrm>
        </p:spPr>
        <p:txBody>
          <a:bodyPr/>
          <a:lstStyle/>
          <a:p>
            <a:pPr eaLnBrk="1" hangingPunct="1">
              <a:spcAft>
                <a:spcPts val="2400"/>
              </a:spcAft>
            </a:pPr>
            <a:r>
              <a:rPr lang="en-US" sz="2400" dirty="0">
                <a:latin typeface="Times" charset="0"/>
                <a:ea typeface="ＭＳ Ｐゴシック" charset="0"/>
                <a:cs typeface="ＭＳ Ｐゴシック" charset="0"/>
              </a:rPr>
              <a:t>Gather information on the dependent variable (test scores) and compare the scores based on the independent variable (which scores come from students in which program: DI or not).</a:t>
            </a:r>
          </a:p>
          <a:p>
            <a:pPr eaLnBrk="1" hangingPunct="1">
              <a:spcAft>
                <a:spcPts val="2400"/>
              </a:spcAft>
            </a:pPr>
            <a:r>
              <a:rPr lang="en-US" sz="2400" dirty="0">
                <a:latin typeface="Times" charset="0"/>
                <a:ea typeface="ＭＳ Ｐゴシック" charset="0"/>
                <a:cs typeface="ＭＳ Ｐゴシック" charset="0"/>
              </a:rPr>
              <a:t>What if most DI students were better but not all?</a:t>
            </a:r>
          </a:p>
          <a:p>
            <a:pPr eaLnBrk="1" hangingPunct="1">
              <a:spcAft>
                <a:spcPts val="2400"/>
              </a:spcAft>
            </a:pPr>
            <a:r>
              <a:rPr lang="en-US" sz="2400" dirty="0">
                <a:latin typeface="Times" charset="0"/>
                <a:ea typeface="ＭＳ Ｐゴシック" charset="0"/>
                <a:cs typeface="ＭＳ Ｐゴシック" charset="0"/>
              </a:rPr>
              <a:t>What about all the students from whom you did not have scores?</a:t>
            </a:r>
          </a:p>
          <a:p>
            <a:pPr eaLnBrk="1" hangingPunct="1">
              <a:spcAft>
                <a:spcPts val="2400"/>
              </a:spcAft>
            </a:pPr>
            <a:r>
              <a:rPr lang="en-US" sz="2400" dirty="0">
                <a:latin typeface="Times" charset="0"/>
                <a:ea typeface="ＭＳ Ｐゴシック" charset="0"/>
                <a:cs typeface="ＭＳ Ｐゴシック" charset="0"/>
              </a:rPr>
              <a:t>Proof means for all cases. You cannot prove your hypothesis.</a:t>
            </a:r>
          </a:p>
        </p:txBody>
      </p:sp>
    </p:spTree>
    <p:extLst>
      <p:ext uri="{BB962C8B-B14F-4D97-AF65-F5344CB8AC3E}">
        <p14:creationId xmlns:p14="http://schemas.microsoft.com/office/powerpoint/2010/main" val="5872919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8195">
                                            <p:txEl>
                                              <p:pRg st="0" end="0"/>
                                            </p:txEl>
                                          </p:spTgt>
                                        </p:tgtEl>
                                        <p:attrNameLst>
                                          <p:attrName>ppt_c</p:attrName>
                                        </p:attrNameLst>
                                      </p:cBhvr>
                                      <p:to>
                                        <a:schemeClr val="hlink"/>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8195">
                                            <p:txEl>
                                              <p:pRg st="1" end="1"/>
                                            </p:txEl>
                                          </p:spTgt>
                                        </p:tgtEl>
                                        <p:attrNameLst>
                                          <p:attrName>ppt_c</p:attrName>
                                        </p:attrNameLst>
                                      </p:cBhvr>
                                      <p:to>
                                        <a:schemeClr val="hlink"/>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8195">
                                            <p:txEl>
                                              <p:pRg st="2" end="2"/>
                                            </p:txEl>
                                          </p:spTgt>
                                        </p:tgtEl>
                                        <p:attrNameLst>
                                          <p:attrName>ppt_c</p:attrName>
                                        </p:attrNameLst>
                                      </p:cBhvr>
                                      <p:to>
                                        <a:schemeClr va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What happens if this is reversed?</a:t>
            </a:r>
          </a:p>
        </p:txBody>
      </p:sp>
      <p:sp>
        <p:nvSpPr>
          <p:cNvPr id="20483" name="Rectangle 3"/>
          <p:cNvSpPr>
            <a:spLocks noGrp="1" noChangeArrowheads="1"/>
          </p:cNvSpPr>
          <p:nvPr>
            <p:ph type="body" idx="1"/>
          </p:nvPr>
        </p:nvSpPr>
        <p:spPr>
          <a:xfrm>
            <a:off x="673100" y="1981200"/>
            <a:ext cx="7772400" cy="4114800"/>
          </a:xfrm>
        </p:spPr>
        <p:txBody>
          <a:bodyPr/>
          <a:lstStyle/>
          <a:p>
            <a:pPr eaLnBrk="1" hangingPunct="1">
              <a:lnSpc>
                <a:spcPct val="90000"/>
              </a:lnSpc>
              <a:spcAft>
                <a:spcPts val="2400"/>
              </a:spcAft>
            </a:pPr>
            <a:r>
              <a:rPr lang="en-US" sz="2400" dirty="0">
                <a:latin typeface="Times" charset="0"/>
                <a:ea typeface="ＭＳ Ｐゴシック" charset="0"/>
                <a:cs typeface="ＭＳ Ｐゴシック" charset="0"/>
              </a:rPr>
              <a:t>If your hypothesis says that there will be a difference, could you test to see if there was not a difference?</a:t>
            </a:r>
          </a:p>
          <a:p>
            <a:pPr eaLnBrk="1" hangingPunct="1">
              <a:lnSpc>
                <a:spcPct val="90000"/>
              </a:lnSpc>
              <a:spcAft>
                <a:spcPts val="2400"/>
              </a:spcAft>
            </a:pPr>
            <a:r>
              <a:rPr lang="en-US" sz="2400" dirty="0">
                <a:latin typeface="Times" charset="0"/>
                <a:ea typeface="ＭＳ Ｐゴシック" charset="0"/>
                <a:cs typeface="ＭＳ Ｐゴシック" charset="0"/>
              </a:rPr>
              <a:t>Null hypothesis: stating that no differences would be found when you really are interested in finding them. </a:t>
            </a:r>
          </a:p>
          <a:p>
            <a:pPr eaLnBrk="1" hangingPunct="1">
              <a:lnSpc>
                <a:spcPct val="90000"/>
              </a:lnSpc>
              <a:spcAft>
                <a:spcPts val="2400"/>
              </a:spcAft>
            </a:pPr>
            <a:r>
              <a:rPr lang="en-US" sz="2400" dirty="0">
                <a:latin typeface="Times" charset="0"/>
                <a:ea typeface="ＭＳ Ｐゴシック" charset="0"/>
                <a:cs typeface="ＭＳ Ｐゴシック" charset="0"/>
              </a:rPr>
              <a:t>If the hypothesis says that something is true then the null hypothesis says that it is not true.</a:t>
            </a:r>
          </a:p>
        </p:txBody>
      </p:sp>
    </p:spTree>
    <p:extLst>
      <p:ext uri="{BB962C8B-B14F-4D97-AF65-F5344CB8AC3E}">
        <p14:creationId xmlns:p14="http://schemas.microsoft.com/office/powerpoint/2010/main" val="33185866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a:xfrm>
            <a:off x="685800" y="152400"/>
            <a:ext cx="7772400" cy="1143000"/>
          </a:xfrm>
        </p:spPr>
        <p:txBody>
          <a:bodyPr/>
          <a:lstStyle/>
          <a:p>
            <a:r>
              <a:rPr lang="en-US">
                <a:latin typeface="Times" charset="0"/>
                <a:ea typeface="ＭＳ Ｐゴシック" charset="0"/>
                <a:cs typeface="ＭＳ Ｐゴシック" charset="0"/>
              </a:rPr>
              <a:t>Hypothesis Testing</a:t>
            </a:r>
          </a:p>
        </p:txBody>
      </p:sp>
      <p:sp>
        <p:nvSpPr>
          <p:cNvPr id="3" name="Content Placeholder 2"/>
          <p:cNvSpPr>
            <a:spLocks noGrp="1"/>
          </p:cNvSpPr>
          <p:nvPr>
            <p:ph idx="1"/>
          </p:nvPr>
        </p:nvSpPr>
        <p:spPr>
          <a:xfrm>
            <a:off x="685799" y="1219200"/>
            <a:ext cx="8095701" cy="4114800"/>
          </a:xfrm>
        </p:spPr>
        <p:txBody>
          <a:bodyPr/>
          <a:lstStyle/>
          <a:p>
            <a:r>
              <a:rPr lang="en-US" sz="2800" dirty="0">
                <a:latin typeface="Times" charset="0"/>
                <a:ea typeface="ＭＳ Ｐゴシック" charset="0"/>
                <a:cs typeface="ＭＳ Ｐゴシック" charset="0"/>
              </a:rPr>
              <a:t>Hypothesis: Kids with DI will have higher scores than those from other programs.</a:t>
            </a:r>
          </a:p>
          <a:p>
            <a:r>
              <a:rPr lang="en-US" sz="2800" dirty="0">
                <a:latin typeface="Times" charset="0"/>
                <a:ea typeface="ＭＳ Ｐゴシック" charset="0"/>
                <a:cs typeface="ＭＳ Ｐゴシック" charset="0"/>
              </a:rPr>
              <a:t>Null Hypothesis: There will be no difference between kids with DI and those from other programs.</a:t>
            </a:r>
          </a:p>
          <a:p>
            <a:r>
              <a:rPr lang="en-US" sz="2800" dirty="0">
                <a:latin typeface="Times" charset="0"/>
                <a:ea typeface="ＭＳ Ｐゴシック" charset="0"/>
                <a:cs typeface="ＭＳ Ｐゴシック" charset="0"/>
              </a:rPr>
              <a:t>You gather evidence and decide if the evidence says that direct instruction students had better scores.</a:t>
            </a:r>
          </a:p>
          <a:p>
            <a:r>
              <a:rPr lang="en-US" sz="2800" dirty="0">
                <a:latin typeface="Times" charset="0"/>
                <a:ea typeface="ＭＳ Ｐゴシック" charset="0"/>
                <a:cs typeface="ＭＳ Ｐゴシック" charset="0"/>
              </a:rPr>
              <a:t>If they do:   the hypothesis is not not true.</a:t>
            </a:r>
            <a:br>
              <a:rPr lang="en-US" sz="2800" dirty="0">
                <a:latin typeface="Times" charset="0"/>
                <a:ea typeface="ＭＳ Ｐゴシック" charset="0"/>
                <a:cs typeface="ＭＳ Ｐゴシック" charset="0"/>
              </a:rPr>
            </a:br>
            <a:endParaRPr lang="en-US" sz="2800" dirty="0">
              <a:latin typeface="Times" charset="0"/>
              <a:ea typeface="ＭＳ Ｐゴシック" charset="0"/>
              <a:cs typeface="ＭＳ Ｐゴシック" charset="0"/>
            </a:endParaRPr>
          </a:p>
          <a:p>
            <a:r>
              <a:rPr lang="en-US" sz="2800" dirty="0">
                <a:latin typeface="Times" charset="0"/>
                <a:ea typeface="ＭＳ Ｐゴシック" charset="0"/>
                <a:cs typeface="ＭＳ Ｐゴシック" charset="0"/>
              </a:rPr>
              <a:t>You reject the null hypothesis.</a:t>
            </a:r>
          </a:p>
        </p:txBody>
      </p:sp>
      <p:grpSp>
        <p:nvGrpSpPr>
          <p:cNvPr id="6" name="Group 5"/>
          <p:cNvGrpSpPr>
            <a:grpSpLocks/>
          </p:cNvGrpSpPr>
          <p:nvPr/>
        </p:nvGrpSpPr>
        <p:grpSpPr bwMode="auto">
          <a:xfrm>
            <a:off x="1757549" y="4495800"/>
            <a:ext cx="4108862" cy="1676400"/>
            <a:chOff x="1676400" y="4495657"/>
            <a:chExt cx="4648200" cy="1676758"/>
          </a:xfrm>
        </p:grpSpPr>
        <p:sp>
          <p:nvSpPr>
            <p:cNvPr id="82952" name="Oval 24"/>
            <p:cNvSpPr>
              <a:spLocks noChangeArrowheads="1"/>
            </p:cNvSpPr>
            <p:nvPr/>
          </p:nvSpPr>
          <p:spPr bwMode="auto">
            <a:xfrm>
              <a:off x="1676400" y="5257800"/>
              <a:ext cx="990600" cy="914615"/>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cxnSp>
          <p:nvCxnSpPr>
            <p:cNvPr id="82953" name="Straight Arrow Connector 26"/>
            <p:cNvCxnSpPr>
              <a:cxnSpLocks noChangeShapeType="1"/>
              <a:stCxn id="82952" idx="7"/>
            </p:cNvCxnSpPr>
            <p:nvPr/>
          </p:nvCxnSpPr>
          <p:spPr bwMode="auto">
            <a:xfrm flipV="1">
              <a:off x="2521930" y="4953000"/>
              <a:ext cx="3040670" cy="438742"/>
            </a:xfrm>
            <a:prstGeom prst="straightConnector1">
              <a:avLst/>
            </a:prstGeom>
            <a:noFill/>
            <a:ln w="15875">
              <a:solidFill>
                <a:schemeClr val="tx1"/>
              </a:solidFill>
              <a:round/>
              <a:headEnd/>
              <a:tailEnd type="arrow" w="med" len="med"/>
            </a:ln>
            <a:extLst>
              <a:ext uri="{909E8E84-426E-40dd-AFC4-6F175D3DCCD1}">
                <a14:hiddenFill xmlns="" xmlns:a14="http://schemas.microsoft.com/office/drawing/2010/main">
                  <a:noFill/>
                </a14:hiddenFill>
              </a:ext>
            </a:extLst>
          </p:spPr>
        </p:cxnSp>
        <p:sp>
          <p:nvSpPr>
            <p:cNvPr id="82954" name="Oval 27"/>
            <p:cNvSpPr>
              <a:spLocks noChangeArrowheads="1"/>
            </p:cNvSpPr>
            <p:nvPr/>
          </p:nvSpPr>
          <p:spPr bwMode="auto">
            <a:xfrm>
              <a:off x="5562600" y="4495657"/>
              <a:ext cx="762000" cy="609743"/>
            </a:xfrm>
            <a:prstGeom prst="ellipse">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grpSp>
      <p:grpSp>
        <p:nvGrpSpPr>
          <p:cNvPr id="5" name="Group 4"/>
          <p:cNvGrpSpPr>
            <a:grpSpLocks/>
          </p:cNvGrpSpPr>
          <p:nvPr/>
        </p:nvGrpSpPr>
        <p:grpSpPr bwMode="auto">
          <a:xfrm>
            <a:off x="3390010" y="4951413"/>
            <a:ext cx="3545179" cy="1638300"/>
            <a:chOff x="3124200" y="4951412"/>
            <a:chExt cx="4419600" cy="1638173"/>
          </a:xfrm>
        </p:grpSpPr>
        <p:cxnSp>
          <p:nvCxnSpPr>
            <p:cNvPr id="82949" name="Straight Connector 8"/>
            <p:cNvCxnSpPr>
              <a:cxnSpLocks noChangeShapeType="1"/>
            </p:cNvCxnSpPr>
            <p:nvPr/>
          </p:nvCxnSpPr>
          <p:spPr bwMode="auto">
            <a:xfrm>
              <a:off x="6324600" y="4951412"/>
              <a:ext cx="12192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cxnSp>
          <p:nvCxnSpPr>
            <p:cNvPr id="82950" name="Straight Connector 10"/>
            <p:cNvCxnSpPr>
              <a:cxnSpLocks noChangeShapeType="1"/>
            </p:cNvCxnSpPr>
            <p:nvPr/>
          </p:nvCxnSpPr>
          <p:spPr bwMode="auto">
            <a:xfrm>
              <a:off x="3124200" y="5943600"/>
              <a:ext cx="2362200" cy="1588"/>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cxnSp>
        <p:sp>
          <p:nvSpPr>
            <p:cNvPr id="82951" name="Freeform 29"/>
            <p:cNvSpPr>
              <a:spLocks noChangeArrowheads="1"/>
            </p:cNvSpPr>
            <p:nvPr/>
          </p:nvSpPr>
          <p:spPr bwMode="auto">
            <a:xfrm>
              <a:off x="4343400" y="5029200"/>
              <a:ext cx="2654300" cy="1560385"/>
            </a:xfrm>
            <a:custGeom>
              <a:avLst/>
              <a:gdLst>
                <a:gd name="T0" fmla="*/ 0 w 2654300"/>
                <a:gd name="T1" fmla="*/ 603486 h 1712383"/>
                <a:gd name="T2" fmla="*/ 1511300 w 2654300"/>
                <a:gd name="T3" fmla="*/ 879780 h 1712383"/>
                <a:gd name="T4" fmla="*/ 2654300 w 2654300"/>
                <a:gd name="T5" fmla="*/ 0 h 1712383"/>
                <a:gd name="T6" fmla="*/ 0 60000 65536"/>
                <a:gd name="T7" fmla="*/ 0 60000 65536"/>
                <a:gd name="T8" fmla="*/ 0 60000 65536"/>
                <a:gd name="T9" fmla="*/ 0 w 2654300"/>
                <a:gd name="T10" fmla="*/ 0 h 1712383"/>
                <a:gd name="T11" fmla="*/ 2654300 w 2654300"/>
                <a:gd name="T12" fmla="*/ 1712383 h 1712383"/>
              </a:gdLst>
              <a:ahLst/>
              <a:cxnLst>
                <a:cxn ang="T6">
                  <a:pos x="T0" y="T1"/>
                </a:cxn>
                <a:cxn ang="T7">
                  <a:pos x="T2" y="T3"/>
                </a:cxn>
                <a:cxn ang="T8">
                  <a:pos x="T4" y="T5"/>
                </a:cxn>
              </a:cxnLst>
              <a:rect l="T9" t="T10" r="T11" b="T12"/>
              <a:pathLst>
                <a:path w="2654300" h="1712383">
                  <a:moveTo>
                    <a:pt x="0" y="1054100"/>
                  </a:moveTo>
                  <a:cubicBezTo>
                    <a:pt x="534458" y="1383241"/>
                    <a:pt x="1068917" y="1712383"/>
                    <a:pt x="1511300" y="1536700"/>
                  </a:cubicBezTo>
                  <a:cubicBezTo>
                    <a:pt x="1953683" y="1361017"/>
                    <a:pt x="2303991" y="680508"/>
                    <a:pt x="2654300" y="0"/>
                  </a:cubicBezTo>
                </a:path>
              </a:pathLst>
            </a:custGeom>
            <a:noFill/>
            <a:ln w="15875">
              <a:solidFill>
                <a:schemeClr val="tx1"/>
              </a:solidFill>
              <a:round/>
              <a:headEnd/>
              <a:tailEnd type="arrow" w="med" len="med"/>
            </a:ln>
            <a:extLst>
              <a:ext uri="{909E8E84-426E-40dd-AFC4-6F175D3DCCD1}">
                <a14:hiddenFill xmlns="" xmlns:a14="http://schemas.microsoft.com/office/drawing/2010/main">
                  <a:solidFill>
                    <a:srgbClr val="FFFFFF"/>
                  </a:solidFill>
                </a14:hiddenFill>
              </a:ext>
            </a:extLst>
          </p:spPr>
          <p:txBody>
            <a:bodyPr/>
            <a:lstStyle/>
            <a:p>
              <a:endParaRPr lang="en-US"/>
            </a:p>
          </p:txBody>
        </p:sp>
      </p:grpSp>
    </p:spTree>
    <p:extLst>
      <p:ext uri="{BB962C8B-B14F-4D97-AF65-F5344CB8AC3E}">
        <p14:creationId xmlns:p14="http://schemas.microsoft.com/office/powerpoint/2010/main" val="10006277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hlink"/>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chemeClr val="hlink"/>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Using Null Hypotheses</a:t>
            </a:r>
          </a:p>
        </p:txBody>
      </p:sp>
      <p:sp>
        <p:nvSpPr>
          <p:cNvPr id="83970" name="Rectangle 3"/>
          <p:cNvSpPr>
            <a:spLocks noGrp="1" noChangeArrowheads="1"/>
          </p:cNvSpPr>
          <p:nvPr>
            <p:ph type="body" idx="1"/>
          </p:nvPr>
        </p:nvSpPr>
        <p:spPr/>
        <p:txBody>
          <a:bodyPr/>
          <a:lstStyle/>
          <a:p>
            <a:pPr eaLnBrk="1" hangingPunct="1"/>
            <a:r>
              <a:rPr lang="en-US" dirty="0">
                <a:latin typeface="Times" charset="0"/>
                <a:ea typeface="ＭＳ Ｐゴシック" charset="0"/>
                <a:cs typeface="ＭＳ Ｐゴシック" charset="0"/>
              </a:rPr>
              <a:t>Use a sample (otherwise we would use parameters)</a:t>
            </a:r>
          </a:p>
          <a:p>
            <a:pPr eaLnBrk="1" hangingPunct="1"/>
            <a:r>
              <a:rPr lang="en-US" dirty="0">
                <a:latin typeface="Times" charset="0"/>
                <a:ea typeface="ＭＳ Ｐゴシック" charset="0"/>
                <a:cs typeface="ＭＳ Ｐゴシック" charset="0"/>
              </a:rPr>
              <a:t>Stop talking about individuals and only compare groups (mean and standard deviation)</a:t>
            </a:r>
          </a:p>
        </p:txBody>
      </p:sp>
    </p:spTree>
    <p:extLst>
      <p:ext uri="{BB962C8B-B14F-4D97-AF65-F5344CB8AC3E}">
        <p14:creationId xmlns:p14="http://schemas.microsoft.com/office/powerpoint/2010/main" val="14188561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854544"/>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nvGrpSpPr>
          <p:cNvPr id="3" name="Group 2"/>
          <p:cNvGrpSpPr/>
          <p:nvPr/>
        </p:nvGrpSpPr>
        <p:grpSpPr>
          <a:xfrm>
            <a:off x="1441855" y="1467567"/>
            <a:ext cx="6405825" cy="3709801"/>
            <a:chOff x="1369051" y="2031303"/>
            <a:chExt cx="6405825" cy="3709801"/>
          </a:xfrm>
        </p:grpSpPr>
        <p:cxnSp>
          <p:nvCxnSpPr>
            <p:cNvPr id="16" name="Straight Connector 15"/>
            <p:cNvCxnSpPr/>
            <p:nvPr/>
          </p:nvCxnSpPr>
          <p:spPr>
            <a:xfrm>
              <a:off x="4558652" y="2031303"/>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9051"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12" name="Rectangle 2"/>
          <p:cNvSpPr>
            <a:spLocks noChangeArrowheads="1"/>
          </p:cNvSpPr>
          <p:nvPr/>
        </p:nvSpPr>
        <p:spPr bwMode="auto">
          <a:xfrm>
            <a:off x="609600" y="-49215"/>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r>
              <a:rPr lang="en-US" sz="3200" dirty="0"/>
              <a:t>Hypothesis Testi</a:t>
            </a:r>
            <a:r>
              <a:rPr lang="en-US" sz="3600" dirty="0"/>
              <a:t>ng</a:t>
            </a:r>
            <a:endParaRPr lang="en-US" dirty="0"/>
          </a:p>
        </p:txBody>
      </p:sp>
      <p:sp>
        <p:nvSpPr>
          <p:cNvPr id="13" name="Text Box 9"/>
          <p:cNvSpPr txBox="1">
            <a:spLocks noChangeArrowheads="1"/>
          </p:cNvSpPr>
          <p:nvPr/>
        </p:nvSpPr>
        <p:spPr bwMode="auto">
          <a:xfrm>
            <a:off x="1516565" y="1052068"/>
            <a:ext cx="1877136"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Mean of Kids </a:t>
            </a:r>
            <a:br>
              <a:rPr lang="en-US" dirty="0"/>
            </a:br>
            <a:r>
              <a:rPr lang="en-US" dirty="0"/>
              <a:t>without DI</a:t>
            </a:r>
          </a:p>
        </p:txBody>
      </p:sp>
      <p:sp>
        <p:nvSpPr>
          <p:cNvPr id="14" name="Line 10"/>
          <p:cNvSpPr>
            <a:spLocks noChangeShapeType="1"/>
          </p:cNvSpPr>
          <p:nvPr/>
        </p:nvSpPr>
        <p:spPr bwMode="auto">
          <a:xfrm>
            <a:off x="3048000" y="1541289"/>
            <a:ext cx="1447800" cy="152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9" name="Group 18"/>
          <p:cNvGrpSpPr/>
          <p:nvPr/>
        </p:nvGrpSpPr>
        <p:grpSpPr>
          <a:xfrm>
            <a:off x="1441855" y="1467567"/>
            <a:ext cx="6405825" cy="3709801"/>
            <a:chOff x="1369051" y="2031303"/>
            <a:chExt cx="6405825" cy="3709801"/>
          </a:xfrm>
        </p:grpSpPr>
        <p:cxnSp>
          <p:nvCxnSpPr>
            <p:cNvPr id="20" name="Straight Connector 19"/>
            <p:cNvCxnSpPr/>
            <p:nvPr/>
          </p:nvCxnSpPr>
          <p:spPr>
            <a:xfrm>
              <a:off x="4558652" y="2031303"/>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1" name="Freeform 20"/>
            <p:cNvSpPr/>
            <p:nvPr/>
          </p:nvSpPr>
          <p:spPr>
            <a:xfrm>
              <a:off x="1369051"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6" name="Group 5"/>
          <p:cNvGrpSpPr/>
          <p:nvPr/>
        </p:nvGrpSpPr>
        <p:grpSpPr>
          <a:xfrm>
            <a:off x="5915457" y="1125150"/>
            <a:ext cx="3162944" cy="830997"/>
            <a:chOff x="5915457" y="1688886"/>
            <a:chExt cx="3162944" cy="830997"/>
          </a:xfrm>
        </p:grpSpPr>
        <p:sp>
          <p:nvSpPr>
            <p:cNvPr id="22" name="Text Box 9"/>
            <p:cNvSpPr txBox="1">
              <a:spLocks noChangeArrowheads="1"/>
            </p:cNvSpPr>
            <p:nvPr/>
          </p:nvSpPr>
          <p:spPr bwMode="auto">
            <a:xfrm>
              <a:off x="7167151" y="1688886"/>
              <a:ext cx="1911250"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Mean of Kids </a:t>
              </a:r>
              <a:br>
                <a:rPr lang="en-US" dirty="0"/>
              </a:br>
              <a:r>
                <a:rPr lang="en-US" dirty="0"/>
                <a:t>with DI</a:t>
              </a:r>
            </a:p>
          </p:txBody>
        </p:sp>
        <p:sp>
          <p:nvSpPr>
            <p:cNvPr id="23" name="Line 10"/>
            <p:cNvSpPr>
              <a:spLocks noChangeShapeType="1"/>
            </p:cNvSpPr>
            <p:nvPr/>
          </p:nvSpPr>
          <p:spPr bwMode="auto">
            <a:xfrm flipH="1">
              <a:off x="5915457" y="2104385"/>
              <a:ext cx="1154566" cy="15304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7" name="TextBox 6"/>
          <p:cNvSpPr txBox="1"/>
          <p:nvPr/>
        </p:nvSpPr>
        <p:spPr>
          <a:xfrm>
            <a:off x="443883" y="5250027"/>
            <a:ext cx="8634518" cy="1107996"/>
          </a:xfrm>
          <a:prstGeom prst="rect">
            <a:avLst/>
          </a:prstGeom>
          <a:noFill/>
        </p:spPr>
        <p:txBody>
          <a:bodyPr wrap="square" rtlCol="0">
            <a:spAutoFit/>
          </a:bodyPr>
          <a:lstStyle/>
          <a:p>
            <a:r>
              <a:rPr lang="en-US" sz="2200" dirty="0"/>
              <a:t>In statistical parlance we want to know if the two groups have come from the same population (fail to reject null) or do they represent samples from different populations (reject the null).</a:t>
            </a:r>
          </a:p>
        </p:txBody>
      </p:sp>
    </p:spTree>
    <p:extLst>
      <p:ext uri="{BB962C8B-B14F-4D97-AF65-F5344CB8AC3E}">
        <p14:creationId xmlns:p14="http://schemas.microsoft.com/office/powerpoint/2010/main" val="1005284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1.11497E-6 4.47582E-6 L 0.12469 4.47582E-6 " pathEditMode="relative" rAng="0" ptsTypes="AA">
                                      <p:cBhvr>
                                        <p:cTn id="6" dur="2000" fill="hold"/>
                                        <p:tgtEl>
                                          <p:spTgt spid="19"/>
                                        </p:tgtEl>
                                        <p:attrNameLst>
                                          <p:attrName>ppt_x</p:attrName>
                                          <p:attrName>ppt_y</p:attrName>
                                        </p:attrNameLst>
                                      </p:cBhvr>
                                      <p:rCtr x="6235" y="0"/>
                                    </p:animMotion>
                                  </p:childTnLst>
                                </p:cTn>
                              </p:par>
                            </p:childTnLst>
                          </p:cTn>
                        </p:par>
                        <p:par>
                          <p:cTn id="7" fill="hold">
                            <p:stCondLst>
                              <p:cond delay="2000"/>
                            </p:stCondLst>
                            <p:childTnLst>
                              <p:par>
                                <p:cTn id="8" presetID="1" presetClass="entr" presetSubtype="0" fill="hold" nodeType="afterEffect">
                                  <p:stCondLst>
                                    <p:cond delay="0"/>
                                  </p:stCondLst>
                                  <p:childTnLst>
                                    <p:set>
                                      <p:cBhvr>
                                        <p:cTn id="9" dur="1" fill="hold">
                                          <p:stCondLst>
                                            <p:cond delay="0"/>
                                          </p:stCondLst>
                                        </p:cTn>
                                        <p:tgtEl>
                                          <p:spTgt spid="6"/>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a:xfrm>
            <a:off x="1183757" y="4854544"/>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pSp>
        <p:nvGrpSpPr>
          <p:cNvPr id="3" name="Group 2"/>
          <p:cNvGrpSpPr/>
          <p:nvPr/>
        </p:nvGrpSpPr>
        <p:grpSpPr>
          <a:xfrm>
            <a:off x="1699951" y="855765"/>
            <a:ext cx="5886249" cy="4321604"/>
            <a:chOff x="1369051" y="2031303"/>
            <a:chExt cx="6405825" cy="3709801"/>
          </a:xfrm>
        </p:grpSpPr>
        <p:cxnSp>
          <p:nvCxnSpPr>
            <p:cNvPr id="16" name="Straight Connector 15"/>
            <p:cNvCxnSpPr/>
            <p:nvPr/>
          </p:nvCxnSpPr>
          <p:spPr>
            <a:xfrm>
              <a:off x="4558652" y="2031303"/>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3" name="Freeform 62"/>
            <p:cNvSpPr/>
            <p:nvPr/>
          </p:nvSpPr>
          <p:spPr>
            <a:xfrm>
              <a:off x="1369051"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12" name="Rectangle 2"/>
          <p:cNvSpPr>
            <a:spLocks noChangeArrowheads="1"/>
          </p:cNvSpPr>
          <p:nvPr/>
        </p:nvSpPr>
        <p:spPr bwMode="auto">
          <a:xfrm>
            <a:off x="609600" y="-49215"/>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r>
              <a:rPr lang="en-US" sz="3200" dirty="0"/>
              <a:t>Hypothesis Testi</a:t>
            </a:r>
            <a:r>
              <a:rPr lang="en-US" sz="3600" dirty="0"/>
              <a:t>ng</a:t>
            </a:r>
            <a:endParaRPr lang="en-US" dirty="0"/>
          </a:p>
        </p:txBody>
      </p:sp>
      <p:grpSp>
        <p:nvGrpSpPr>
          <p:cNvPr id="4" name="Group 3"/>
          <p:cNvGrpSpPr/>
          <p:nvPr/>
        </p:nvGrpSpPr>
        <p:grpSpPr>
          <a:xfrm>
            <a:off x="373536" y="2311741"/>
            <a:ext cx="3572366" cy="1015663"/>
            <a:chOff x="373536" y="2311741"/>
            <a:chExt cx="3572366" cy="1015663"/>
          </a:xfrm>
        </p:grpSpPr>
        <p:sp>
          <p:nvSpPr>
            <p:cNvPr id="13" name="Text Box 9"/>
            <p:cNvSpPr txBox="1">
              <a:spLocks noChangeArrowheads="1"/>
            </p:cNvSpPr>
            <p:nvPr/>
          </p:nvSpPr>
          <p:spPr bwMode="auto">
            <a:xfrm>
              <a:off x="373536" y="2311741"/>
              <a:ext cx="2901287"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dirty="0"/>
                <a:t>Sampling distribution of the mean for the sample size of the kids without DI</a:t>
              </a:r>
            </a:p>
          </p:txBody>
        </p:sp>
        <p:sp>
          <p:nvSpPr>
            <p:cNvPr id="14" name="Line 10"/>
            <p:cNvSpPr>
              <a:spLocks noChangeShapeType="1"/>
            </p:cNvSpPr>
            <p:nvPr/>
          </p:nvSpPr>
          <p:spPr bwMode="auto">
            <a:xfrm flipV="1">
              <a:off x="3048000" y="2716710"/>
              <a:ext cx="897902" cy="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cxnSp>
        <p:nvCxnSpPr>
          <p:cNvPr id="20" name="Straight Connector 19"/>
          <p:cNvCxnSpPr/>
          <p:nvPr/>
        </p:nvCxnSpPr>
        <p:spPr>
          <a:xfrm>
            <a:off x="5772439" y="1467567"/>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1" name="Freeform 20"/>
          <p:cNvSpPr/>
          <p:nvPr/>
        </p:nvSpPr>
        <p:spPr>
          <a:xfrm>
            <a:off x="2582838" y="2014797"/>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6" name="Group 5"/>
          <p:cNvGrpSpPr/>
          <p:nvPr/>
        </p:nvGrpSpPr>
        <p:grpSpPr>
          <a:xfrm>
            <a:off x="5915457" y="1125150"/>
            <a:ext cx="3162944" cy="830997"/>
            <a:chOff x="5915457" y="1688886"/>
            <a:chExt cx="3162944" cy="830997"/>
          </a:xfrm>
        </p:grpSpPr>
        <p:sp>
          <p:nvSpPr>
            <p:cNvPr id="22" name="Text Box 9"/>
            <p:cNvSpPr txBox="1">
              <a:spLocks noChangeArrowheads="1"/>
            </p:cNvSpPr>
            <p:nvPr/>
          </p:nvSpPr>
          <p:spPr bwMode="auto">
            <a:xfrm>
              <a:off x="7167151" y="1688886"/>
              <a:ext cx="1911250"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Mean of Kids </a:t>
              </a:r>
              <a:br>
                <a:rPr lang="en-US" dirty="0"/>
              </a:br>
              <a:r>
                <a:rPr lang="en-US" dirty="0"/>
                <a:t>with DI</a:t>
              </a:r>
            </a:p>
          </p:txBody>
        </p:sp>
        <p:sp>
          <p:nvSpPr>
            <p:cNvPr id="23" name="Line 10"/>
            <p:cNvSpPr>
              <a:spLocks noChangeShapeType="1"/>
            </p:cNvSpPr>
            <p:nvPr/>
          </p:nvSpPr>
          <p:spPr bwMode="auto">
            <a:xfrm flipH="1">
              <a:off x="5915457" y="2104385"/>
              <a:ext cx="1154566" cy="15304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7" name="Group 16"/>
          <p:cNvGrpSpPr/>
          <p:nvPr/>
        </p:nvGrpSpPr>
        <p:grpSpPr>
          <a:xfrm>
            <a:off x="1441855" y="1467567"/>
            <a:ext cx="6405825" cy="3709801"/>
            <a:chOff x="1369051" y="2031303"/>
            <a:chExt cx="6405825" cy="3709801"/>
          </a:xfrm>
        </p:grpSpPr>
        <p:cxnSp>
          <p:nvCxnSpPr>
            <p:cNvPr id="18" name="Straight Connector 17"/>
            <p:cNvCxnSpPr/>
            <p:nvPr/>
          </p:nvCxnSpPr>
          <p:spPr>
            <a:xfrm>
              <a:off x="4558652" y="2031303"/>
              <a:ext cx="0" cy="3709801"/>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4" name="Freeform 23"/>
            <p:cNvSpPr/>
            <p:nvPr/>
          </p:nvSpPr>
          <p:spPr>
            <a:xfrm>
              <a:off x="1369051" y="2578533"/>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2" name="Group 1"/>
          <p:cNvGrpSpPr/>
          <p:nvPr/>
        </p:nvGrpSpPr>
        <p:grpSpPr>
          <a:xfrm>
            <a:off x="1516565" y="1052068"/>
            <a:ext cx="2979235" cy="830997"/>
            <a:chOff x="1516565" y="1052068"/>
            <a:chExt cx="2979235" cy="830997"/>
          </a:xfrm>
        </p:grpSpPr>
        <p:sp>
          <p:nvSpPr>
            <p:cNvPr id="25" name="Text Box 9"/>
            <p:cNvSpPr txBox="1">
              <a:spLocks noChangeArrowheads="1"/>
            </p:cNvSpPr>
            <p:nvPr/>
          </p:nvSpPr>
          <p:spPr bwMode="auto">
            <a:xfrm>
              <a:off x="1516565" y="1052068"/>
              <a:ext cx="1877136"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Mean of Kids </a:t>
              </a:r>
              <a:br>
                <a:rPr lang="en-US" dirty="0"/>
              </a:br>
              <a:r>
                <a:rPr lang="en-US" dirty="0"/>
                <a:t>without DI</a:t>
              </a:r>
            </a:p>
          </p:txBody>
        </p:sp>
        <p:sp>
          <p:nvSpPr>
            <p:cNvPr id="26" name="Line 10"/>
            <p:cNvSpPr>
              <a:spLocks noChangeShapeType="1"/>
            </p:cNvSpPr>
            <p:nvPr/>
          </p:nvSpPr>
          <p:spPr bwMode="auto">
            <a:xfrm>
              <a:off x="3048000" y="1541289"/>
              <a:ext cx="1447800" cy="152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5" name="Freeform 4"/>
          <p:cNvSpPr/>
          <p:nvPr/>
        </p:nvSpPr>
        <p:spPr>
          <a:xfrm>
            <a:off x="5771302" y="4309616"/>
            <a:ext cx="1828412" cy="545586"/>
          </a:xfrm>
          <a:custGeom>
            <a:avLst/>
            <a:gdLst>
              <a:gd name="connsiteX0" fmla="*/ 0 w 1814804"/>
              <a:gd name="connsiteY0" fmla="*/ 0 h 541050"/>
              <a:gd name="connsiteX1" fmla="*/ 116478 w 1814804"/>
              <a:gd name="connsiteY1" fmla="*/ 97689 h 541050"/>
              <a:gd name="connsiteX2" fmla="*/ 225441 w 1814804"/>
              <a:gd name="connsiteY2" fmla="*/ 176592 h 541050"/>
              <a:gd name="connsiteX3" fmla="*/ 368221 w 1814804"/>
              <a:gd name="connsiteY3" fmla="*/ 240466 h 541050"/>
              <a:gd name="connsiteX4" fmla="*/ 511000 w 1814804"/>
              <a:gd name="connsiteY4" fmla="*/ 285554 h 541050"/>
              <a:gd name="connsiteX5" fmla="*/ 661295 w 1814804"/>
              <a:gd name="connsiteY5" fmla="*/ 323127 h 541050"/>
              <a:gd name="connsiteX6" fmla="*/ 852920 w 1814804"/>
              <a:gd name="connsiteY6" fmla="*/ 360700 h 541050"/>
              <a:gd name="connsiteX7" fmla="*/ 1040788 w 1814804"/>
              <a:gd name="connsiteY7" fmla="*/ 375729 h 541050"/>
              <a:gd name="connsiteX8" fmla="*/ 1213626 w 1814804"/>
              <a:gd name="connsiteY8" fmla="*/ 390758 h 541050"/>
              <a:gd name="connsiteX9" fmla="*/ 1412766 w 1814804"/>
              <a:gd name="connsiteY9" fmla="*/ 398273 h 541050"/>
              <a:gd name="connsiteX10" fmla="*/ 1570575 w 1814804"/>
              <a:gd name="connsiteY10" fmla="*/ 402030 h 541050"/>
              <a:gd name="connsiteX11" fmla="*/ 1709597 w 1814804"/>
              <a:gd name="connsiteY11" fmla="*/ 402030 h 541050"/>
              <a:gd name="connsiteX12" fmla="*/ 1807289 w 1814804"/>
              <a:gd name="connsiteY12" fmla="*/ 394515 h 541050"/>
              <a:gd name="connsiteX13" fmla="*/ 1814804 w 1814804"/>
              <a:gd name="connsiteY13" fmla="*/ 541050 h 541050"/>
              <a:gd name="connsiteX14" fmla="*/ 0 w 1814804"/>
              <a:gd name="connsiteY14" fmla="*/ 541050 h 541050"/>
              <a:gd name="connsiteX15" fmla="*/ 0 w 1814804"/>
              <a:gd name="connsiteY15" fmla="*/ 541050 h 541050"/>
              <a:gd name="connsiteX0" fmla="*/ 0 w 1825431"/>
              <a:gd name="connsiteY0" fmla="*/ 0 h 541050"/>
              <a:gd name="connsiteX1" fmla="*/ 116478 w 1825431"/>
              <a:gd name="connsiteY1" fmla="*/ 97689 h 541050"/>
              <a:gd name="connsiteX2" fmla="*/ 225441 w 1825431"/>
              <a:gd name="connsiteY2" fmla="*/ 176592 h 541050"/>
              <a:gd name="connsiteX3" fmla="*/ 368221 w 1825431"/>
              <a:gd name="connsiteY3" fmla="*/ 240466 h 541050"/>
              <a:gd name="connsiteX4" fmla="*/ 511000 w 1825431"/>
              <a:gd name="connsiteY4" fmla="*/ 285554 h 541050"/>
              <a:gd name="connsiteX5" fmla="*/ 661295 w 1825431"/>
              <a:gd name="connsiteY5" fmla="*/ 323127 h 541050"/>
              <a:gd name="connsiteX6" fmla="*/ 852920 w 1825431"/>
              <a:gd name="connsiteY6" fmla="*/ 360700 h 541050"/>
              <a:gd name="connsiteX7" fmla="*/ 1040788 w 1825431"/>
              <a:gd name="connsiteY7" fmla="*/ 375729 h 541050"/>
              <a:gd name="connsiteX8" fmla="*/ 1213626 w 1825431"/>
              <a:gd name="connsiteY8" fmla="*/ 390758 h 541050"/>
              <a:gd name="connsiteX9" fmla="*/ 1412766 w 1825431"/>
              <a:gd name="connsiteY9" fmla="*/ 398273 h 541050"/>
              <a:gd name="connsiteX10" fmla="*/ 1570575 w 1825431"/>
              <a:gd name="connsiteY10" fmla="*/ 402030 h 541050"/>
              <a:gd name="connsiteX11" fmla="*/ 1709597 w 1825431"/>
              <a:gd name="connsiteY11" fmla="*/ 402030 h 541050"/>
              <a:gd name="connsiteX12" fmla="*/ 1825431 w 1825431"/>
              <a:gd name="connsiteY12" fmla="*/ 394515 h 541050"/>
              <a:gd name="connsiteX13" fmla="*/ 1814804 w 1825431"/>
              <a:gd name="connsiteY13" fmla="*/ 541050 h 541050"/>
              <a:gd name="connsiteX14" fmla="*/ 0 w 1825431"/>
              <a:gd name="connsiteY14" fmla="*/ 541050 h 541050"/>
              <a:gd name="connsiteX15" fmla="*/ 0 w 1825431"/>
              <a:gd name="connsiteY15" fmla="*/ 541050 h 541050"/>
              <a:gd name="connsiteX0" fmla="*/ 0 w 1842019"/>
              <a:gd name="connsiteY0" fmla="*/ 0 h 545586"/>
              <a:gd name="connsiteX1" fmla="*/ 116478 w 1842019"/>
              <a:gd name="connsiteY1" fmla="*/ 97689 h 545586"/>
              <a:gd name="connsiteX2" fmla="*/ 225441 w 1842019"/>
              <a:gd name="connsiteY2" fmla="*/ 176592 h 545586"/>
              <a:gd name="connsiteX3" fmla="*/ 368221 w 1842019"/>
              <a:gd name="connsiteY3" fmla="*/ 240466 h 545586"/>
              <a:gd name="connsiteX4" fmla="*/ 511000 w 1842019"/>
              <a:gd name="connsiteY4" fmla="*/ 285554 h 545586"/>
              <a:gd name="connsiteX5" fmla="*/ 661295 w 1842019"/>
              <a:gd name="connsiteY5" fmla="*/ 323127 h 545586"/>
              <a:gd name="connsiteX6" fmla="*/ 852920 w 1842019"/>
              <a:gd name="connsiteY6" fmla="*/ 360700 h 545586"/>
              <a:gd name="connsiteX7" fmla="*/ 1040788 w 1842019"/>
              <a:gd name="connsiteY7" fmla="*/ 375729 h 545586"/>
              <a:gd name="connsiteX8" fmla="*/ 1213626 w 1842019"/>
              <a:gd name="connsiteY8" fmla="*/ 390758 h 545586"/>
              <a:gd name="connsiteX9" fmla="*/ 1412766 w 1842019"/>
              <a:gd name="connsiteY9" fmla="*/ 398273 h 545586"/>
              <a:gd name="connsiteX10" fmla="*/ 1570575 w 1842019"/>
              <a:gd name="connsiteY10" fmla="*/ 402030 h 545586"/>
              <a:gd name="connsiteX11" fmla="*/ 1709597 w 1842019"/>
              <a:gd name="connsiteY11" fmla="*/ 402030 h 545586"/>
              <a:gd name="connsiteX12" fmla="*/ 1825431 w 1842019"/>
              <a:gd name="connsiteY12" fmla="*/ 394515 h 545586"/>
              <a:gd name="connsiteX13" fmla="*/ 1842019 w 1842019"/>
              <a:gd name="connsiteY13" fmla="*/ 545586 h 545586"/>
              <a:gd name="connsiteX14" fmla="*/ 0 w 1842019"/>
              <a:gd name="connsiteY14" fmla="*/ 541050 h 545586"/>
              <a:gd name="connsiteX15" fmla="*/ 0 w 1842019"/>
              <a:gd name="connsiteY15" fmla="*/ 541050 h 545586"/>
              <a:gd name="connsiteX0" fmla="*/ 0 w 1828412"/>
              <a:gd name="connsiteY0" fmla="*/ 0 h 545586"/>
              <a:gd name="connsiteX1" fmla="*/ 116478 w 1828412"/>
              <a:gd name="connsiteY1" fmla="*/ 97689 h 545586"/>
              <a:gd name="connsiteX2" fmla="*/ 225441 w 1828412"/>
              <a:gd name="connsiteY2" fmla="*/ 176592 h 545586"/>
              <a:gd name="connsiteX3" fmla="*/ 368221 w 1828412"/>
              <a:gd name="connsiteY3" fmla="*/ 240466 h 545586"/>
              <a:gd name="connsiteX4" fmla="*/ 511000 w 1828412"/>
              <a:gd name="connsiteY4" fmla="*/ 285554 h 545586"/>
              <a:gd name="connsiteX5" fmla="*/ 661295 w 1828412"/>
              <a:gd name="connsiteY5" fmla="*/ 323127 h 545586"/>
              <a:gd name="connsiteX6" fmla="*/ 852920 w 1828412"/>
              <a:gd name="connsiteY6" fmla="*/ 360700 h 545586"/>
              <a:gd name="connsiteX7" fmla="*/ 1040788 w 1828412"/>
              <a:gd name="connsiteY7" fmla="*/ 375729 h 545586"/>
              <a:gd name="connsiteX8" fmla="*/ 1213626 w 1828412"/>
              <a:gd name="connsiteY8" fmla="*/ 390758 h 545586"/>
              <a:gd name="connsiteX9" fmla="*/ 1412766 w 1828412"/>
              <a:gd name="connsiteY9" fmla="*/ 398273 h 545586"/>
              <a:gd name="connsiteX10" fmla="*/ 1570575 w 1828412"/>
              <a:gd name="connsiteY10" fmla="*/ 402030 h 545586"/>
              <a:gd name="connsiteX11" fmla="*/ 1709597 w 1828412"/>
              <a:gd name="connsiteY11" fmla="*/ 402030 h 545586"/>
              <a:gd name="connsiteX12" fmla="*/ 1825431 w 1828412"/>
              <a:gd name="connsiteY12" fmla="*/ 394515 h 545586"/>
              <a:gd name="connsiteX13" fmla="*/ 1828412 w 1828412"/>
              <a:gd name="connsiteY13" fmla="*/ 545586 h 545586"/>
              <a:gd name="connsiteX14" fmla="*/ 0 w 1828412"/>
              <a:gd name="connsiteY14" fmla="*/ 541050 h 545586"/>
              <a:gd name="connsiteX15" fmla="*/ 0 w 1828412"/>
              <a:gd name="connsiteY15" fmla="*/ 541050 h 545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28412" h="545586">
                <a:moveTo>
                  <a:pt x="0" y="0"/>
                </a:moveTo>
                <a:lnTo>
                  <a:pt x="116478" y="97689"/>
                </a:lnTo>
                <a:lnTo>
                  <a:pt x="225441" y="176592"/>
                </a:lnTo>
                <a:lnTo>
                  <a:pt x="368221" y="240466"/>
                </a:lnTo>
                <a:lnTo>
                  <a:pt x="511000" y="285554"/>
                </a:lnTo>
                <a:lnTo>
                  <a:pt x="661295" y="323127"/>
                </a:lnTo>
                <a:lnTo>
                  <a:pt x="852920" y="360700"/>
                </a:lnTo>
                <a:lnTo>
                  <a:pt x="1040788" y="375729"/>
                </a:lnTo>
                <a:lnTo>
                  <a:pt x="1213626" y="390758"/>
                </a:lnTo>
                <a:lnTo>
                  <a:pt x="1412766" y="398273"/>
                </a:lnTo>
                <a:lnTo>
                  <a:pt x="1570575" y="402030"/>
                </a:lnTo>
                <a:lnTo>
                  <a:pt x="1709597" y="402030"/>
                </a:lnTo>
                <a:lnTo>
                  <a:pt x="1825431" y="394515"/>
                </a:lnTo>
                <a:cubicBezTo>
                  <a:pt x="1826425" y="444872"/>
                  <a:pt x="1827418" y="495229"/>
                  <a:pt x="1828412" y="545586"/>
                </a:cubicBezTo>
                <a:lnTo>
                  <a:pt x="0" y="541050"/>
                </a:lnTo>
                <a:lnTo>
                  <a:pt x="0" y="541050"/>
                </a:lnTo>
              </a:path>
            </a:pathLst>
          </a:custGeom>
          <a:solidFill>
            <a:schemeClr val="tx1"/>
          </a:solidFill>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8" name="TextBox 7"/>
          <p:cNvSpPr txBox="1"/>
          <p:nvPr/>
        </p:nvSpPr>
        <p:spPr>
          <a:xfrm>
            <a:off x="609600" y="5247734"/>
            <a:ext cx="8112875" cy="830997"/>
          </a:xfrm>
          <a:prstGeom prst="rect">
            <a:avLst/>
          </a:prstGeom>
          <a:noFill/>
        </p:spPr>
        <p:txBody>
          <a:bodyPr wrap="square" rtlCol="0">
            <a:spAutoFit/>
          </a:bodyPr>
          <a:lstStyle/>
          <a:p>
            <a:r>
              <a:rPr lang="en-US" dirty="0"/>
              <a:t>What is the probability that the group mean difference could have appeared by chance?</a:t>
            </a:r>
          </a:p>
        </p:txBody>
      </p:sp>
    </p:spTree>
    <p:extLst>
      <p:ext uri="{BB962C8B-B14F-4D97-AF65-F5344CB8AC3E}">
        <p14:creationId xmlns:p14="http://schemas.microsoft.com/office/powerpoint/2010/main" val="149057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nodeType="clickEffect">
                                  <p:stCondLst>
                                    <p:cond delay="0"/>
                                  </p:stCondLst>
                                  <p:childTnLst>
                                    <p:animEffect transition="out" filter="dissolve">
                                      <p:cBhvr>
                                        <p:cTn id="6" dur="500"/>
                                        <p:tgtEl>
                                          <p:spTgt spid="17"/>
                                        </p:tgtEl>
                                      </p:cBhvr>
                                    </p:animEffect>
                                    <p:set>
                                      <p:cBhvr>
                                        <p:cTn id="7" dur="1" fill="hold">
                                          <p:stCondLst>
                                            <p:cond delay="499"/>
                                          </p:stCondLst>
                                        </p:cTn>
                                        <p:tgtEl>
                                          <p:spTgt spid="17"/>
                                        </p:tgtEl>
                                        <p:attrNameLst>
                                          <p:attrName>style.visibility</p:attrName>
                                        </p:attrNameLst>
                                      </p:cBhvr>
                                      <p:to>
                                        <p:strVal val="hidden"/>
                                      </p:to>
                                    </p:set>
                                  </p:childTnLst>
                                </p:cTn>
                              </p:par>
                              <p:par>
                                <p:cTn id="8" presetID="1" presetClass="exit" presetSubtype="0" fill="hold" nodeType="withEffect">
                                  <p:stCondLst>
                                    <p:cond delay="0"/>
                                  </p:stCondLst>
                                  <p:childTnLst>
                                    <p:set>
                                      <p:cBhvr>
                                        <p:cTn id="9" dur="1" fill="hold">
                                          <p:stCondLst>
                                            <p:cond delay="0"/>
                                          </p:stCondLst>
                                        </p:cTn>
                                        <p:tgtEl>
                                          <p:spTgt spid="2"/>
                                        </p:tgtEl>
                                        <p:attrNameLst>
                                          <p:attrName>style.visibility</p:attrName>
                                        </p:attrNameLst>
                                      </p:cBhvr>
                                      <p:to>
                                        <p:strVal val="hidden"/>
                                      </p:to>
                                    </p:set>
                                  </p:childTnLst>
                                </p:cTn>
                              </p:par>
                              <p:par>
                                <p:cTn id="10" presetID="9"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5" grpId="0"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Connector 15"/>
          <p:cNvCxnSpPr/>
          <p:nvPr/>
        </p:nvCxnSpPr>
        <p:spPr>
          <a:xfrm>
            <a:off x="5308261" y="867317"/>
            <a:ext cx="0" cy="3709801"/>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183757" y="4303855"/>
            <a:ext cx="6764584" cy="0"/>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4850405" y="867317"/>
            <a:ext cx="0" cy="3709801"/>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4566701" y="867317"/>
            <a:ext cx="0" cy="3709801"/>
          </a:xfrm>
          <a:prstGeom prst="line">
            <a:avLst/>
          </a:prstGeom>
          <a:ln w="12700">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437401" y="405652"/>
            <a:ext cx="3021481" cy="830997"/>
          </a:xfrm>
          <a:prstGeom prst="rect">
            <a:avLst/>
          </a:prstGeom>
          <a:noFill/>
        </p:spPr>
        <p:txBody>
          <a:bodyPr wrap="square" rtlCol="0">
            <a:spAutoFit/>
          </a:bodyPr>
          <a:lstStyle/>
          <a:p>
            <a:r>
              <a:rPr lang="en-US" dirty="0"/>
              <a:t>Skewed distributions behave badly</a:t>
            </a:r>
          </a:p>
        </p:txBody>
      </p:sp>
      <p:sp>
        <p:nvSpPr>
          <p:cNvPr id="4" name="Content Placeholder 3"/>
          <p:cNvSpPr>
            <a:spLocks noGrp="1"/>
          </p:cNvSpPr>
          <p:nvPr>
            <p:ph idx="1"/>
          </p:nvPr>
        </p:nvSpPr>
        <p:spPr>
          <a:xfrm>
            <a:off x="685800" y="4446494"/>
            <a:ext cx="7772400" cy="2194859"/>
          </a:xfrm>
        </p:spPr>
        <p:txBody>
          <a:bodyPr/>
          <a:lstStyle/>
          <a:p>
            <a:r>
              <a:rPr lang="en-US" sz="2000" dirty="0"/>
              <a:t>The mean, median, and mode are not identical.</a:t>
            </a:r>
          </a:p>
          <a:p>
            <a:r>
              <a:rPr lang="en-US" sz="2000" dirty="0"/>
              <a:t>The distribution is not symmetrical.</a:t>
            </a:r>
          </a:p>
          <a:p>
            <a:r>
              <a:rPr lang="en-US" sz="2000" dirty="0"/>
              <a:t>The relationship between the standard deviation and the percent of the responses under the curve is not a constant.</a:t>
            </a:r>
          </a:p>
        </p:txBody>
      </p:sp>
      <p:sp>
        <p:nvSpPr>
          <p:cNvPr id="5" name="TextBox 4"/>
          <p:cNvSpPr txBox="1"/>
          <p:nvPr/>
        </p:nvSpPr>
        <p:spPr>
          <a:xfrm>
            <a:off x="3265913" y="1316574"/>
            <a:ext cx="710451" cy="369332"/>
          </a:xfrm>
          <a:prstGeom prst="rect">
            <a:avLst/>
          </a:prstGeom>
          <a:noFill/>
        </p:spPr>
        <p:txBody>
          <a:bodyPr wrap="none" rtlCol="0">
            <a:spAutoFit/>
          </a:bodyPr>
          <a:lstStyle/>
          <a:p>
            <a:r>
              <a:rPr lang="en-US" sz="1800" dirty="0"/>
              <a:t>Mean</a:t>
            </a:r>
            <a:endParaRPr lang="en-US" dirty="0"/>
          </a:p>
        </p:txBody>
      </p:sp>
      <p:sp>
        <p:nvSpPr>
          <p:cNvPr id="11" name="TextBox 10"/>
          <p:cNvSpPr txBox="1"/>
          <p:nvPr/>
        </p:nvSpPr>
        <p:spPr>
          <a:xfrm>
            <a:off x="5664710" y="220986"/>
            <a:ext cx="889987" cy="369332"/>
          </a:xfrm>
          <a:prstGeom prst="rect">
            <a:avLst/>
          </a:prstGeom>
          <a:noFill/>
        </p:spPr>
        <p:txBody>
          <a:bodyPr wrap="none" rtlCol="0">
            <a:spAutoFit/>
          </a:bodyPr>
          <a:lstStyle/>
          <a:p>
            <a:r>
              <a:rPr lang="en-US" sz="1800" dirty="0"/>
              <a:t>Median</a:t>
            </a:r>
            <a:endParaRPr lang="en-US" dirty="0"/>
          </a:p>
        </p:txBody>
      </p:sp>
      <p:sp>
        <p:nvSpPr>
          <p:cNvPr id="12" name="TextBox 11"/>
          <p:cNvSpPr txBox="1"/>
          <p:nvPr/>
        </p:nvSpPr>
        <p:spPr>
          <a:xfrm>
            <a:off x="5940425" y="1131908"/>
            <a:ext cx="723200" cy="369332"/>
          </a:xfrm>
          <a:prstGeom prst="rect">
            <a:avLst/>
          </a:prstGeom>
          <a:noFill/>
        </p:spPr>
        <p:txBody>
          <a:bodyPr wrap="none" rtlCol="0">
            <a:spAutoFit/>
          </a:bodyPr>
          <a:lstStyle/>
          <a:p>
            <a:r>
              <a:rPr lang="en-US" sz="1800" dirty="0"/>
              <a:t>Mode</a:t>
            </a:r>
            <a:endParaRPr lang="en-US" dirty="0"/>
          </a:p>
        </p:txBody>
      </p:sp>
      <p:cxnSp>
        <p:nvCxnSpPr>
          <p:cNvPr id="25" name="Straight Arrow Connector 24"/>
          <p:cNvCxnSpPr/>
          <p:nvPr/>
        </p:nvCxnSpPr>
        <p:spPr bwMode="auto">
          <a:xfrm flipH="1">
            <a:off x="4850405" y="463176"/>
            <a:ext cx="685998" cy="40414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7" name="Straight Arrow Connector 26"/>
          <p:cNvCxnSpPr/>
          <p:nvPr/>
        </p:nvCxnSpPr>
        <p:spPr bwMode="auto">
          <a:xfrm flipH="1">
            <a:off x="5308261" y="1299882"/>
            <a:ext cx="503858"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9" name="Straight Arrow Connector 28"/>
          <p:cNvCxnSpPr/>
          <p:nvPr/>
        </p:nvCxnSpPr>
        <p:spPr bwMode="auto">
          <a:xfrm>
            <a:off x="4031277" y="1501240"/>
            <a:ext cx="535424"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63" name="Freeform 62"/>
          <p:cNvSpPr/>
          <p:nvPr/>
        </p:nvSpPr>
        <p:spPr>
          <a:xfrm>
            <a:off x="1040707" y="1682557"/>
            <a:ext cx="5600461" cy="2585520"/>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3 h 1764110"/>
              <a:gd name="connsiteX1" fmla="*/ 3461958 w 4974333"/>
              <a:gd name="connsiteY1" fmla="*/ 1561862 h 1764110"/>
              <a:gd name="connsiteX2" fmla="*/ 2960269 w 4974333"/>
              <a:gd name="connsiteY2" fmla="*/ 487481 h 1764110"/>
              <a:gd name="connsiteX3" fmla="*/ 2963496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3 h 1764110"/>
              <a:gd name="connsiteX1" fmla="*/ 3461958 w 4974333"/>
              <a:gd name="connsiteY1" fmla="*/ 1561862 h 1764110"/>
              <a:gd name="connsiteX2" fmla="*/ 3398044 w 4974333"/>
              <a:gd name="connsiteY2" fmla="*/ 487481 h 1764110"/>
              <a:gd name="connsiteX3" fmla="*/ 2963496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3 h 1766007"/>
              <a:gd name="connsiteX1" fmla="*/ 3697683 w 4974333"/>
              <a:gd name="connsiteY1" fmla="*/ 1577667 h 1766007"/>
              <a:gd name="connsiteX2" fmla="*/ 3398044 w 4974333"/>
              <a:gd name="connsiteY2" fmla="*/ 487481 h 1766007"/>
              <a:gd name="connsiteX3" fmla="*/ 2963496 w 4974333"/>
              <a:gd name="connsiteY3" fmla="*/ 1 h 1766007"/>
              <a:gd name="connsiteX4" fmla="*/ 1986733 w 4974333"/>
              <a:gd name="connsiteY4" fmla="*/ 490688 h 1766007"/>
              <a:gd name="connsiteX5" fmla="*/ 1492851 w 4974333"/>
              <a:gd name="connsiteY5" fmla="*/ 1561862 h 1766007"/>
              <a:gd name="connsiteX6" fmla="*/ 0 w 4974333"/>
              <a:gd name="connsiteY6" fmla="*/ 1763910 h 1766007"/>
              <a:gd name="connsiteX0" fmla="*/ 4974333 w 4974333"/>
              <a:gd name="connsiteY0" fmla="*/ 1772292 h 1777596"/>
              <a:gd name="connsiteX1" fmla="*/ 3697683 w 4974333"/>
              <a:gd name="connsiteY1" fmla="*/ 1589256 h 1777596"/>
              <a:gd name="connsiteX2" fmla="*/ 3398044 w 4974333"/>
              <a:gd name="connsiteY2" fmla="*/ 499070 h 1777596"/>
              <a:gd name="connsiteX3" fmla="*/ 2963496 w 4974333"/>
              <a:gd name="connsiteY3" fmla="*/ 11590 h 1777596"/>
              <a:gd name="connsiteX4" fmla="*/ 2501479 w 4974333"/>
              <a:gd name="connsiteY4" fmla="*/ 277057 h 1777596"/>
              <a:gd name="connsiteX5" fmla="*/ 1492851 w 4974333"/>
              <a:gd name="connsiteY5" fmla="*/ 1573451 h 1777596"/>
              <a:gd name="connsiteX6" fmla="*/ 0 w 4974333"/>
              <a:gd name="connsiteY6" fmla="*/ 1775499 h 1777596"/>
              <a:gd name="connsiteX0" fmla="*/ 4974333 w 4974333"/>
              <a:gd name="connsiteY0" fmla="*/ 1771866 h 1777170"/>
              <a:gd name="connsiteX1" fmla="*/ 3697683 w 4974333"/>
              <a:gd name="connsiteY1" fmla="*/ 1588830 h 1777170"/>
              <a:gd name="connsiteX2" fmla="*/ 3398044 w 4974333"/>
              <a:gd name="connsiteY2" fmla="*/ 498644 h 1777170"/>
              <a:gd name="connsiteX3" fmla="*/ 2963496 w 4974333"/>
              <a:gd name="connsiteY3" fmla="*/ 11164 h 1777170"/>
              <a:gd name="connsiteX4" fmla="*/ 2501479 w 4974333"/>
              <a:gd name="connsiteY4" fmla="*/ 276631 h 1777170"/>
              <a:gd name="connsiteX5" fmla="*/ 1930626 w 4974333"/>
              <a:gd name="connsiteY5" fmla="*/ 1545366 h 1777170"/>
              <a:gd name="connsiteX6" fmla="*/ 0 w 4974333"/>
              <a:gd name="connsiteY6" fmla="*/ 1775073 h 1777170"/>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091 h 1773395"/>
              <a:gd name="connsiteX1" fmla="*/ 3697683 w 4974333"/>
              <a:gd name="connsiteY1" fmla="*/ 1585055 h 1773395"/>
              <a:gd name="connsiteX2" fmla="*/ 3398044 w 4974333"/>
              <a:gd name="connsiteY2" fmla="*/ 494869 h 1773395"/>
              <a:gd name="connsiteX3" fmla="*/ 2963496 w 4974333"/>
              <a:gd name="connsiteY3" fmla="*/ 7389 h 1773395"/>
              <a:gd name="connsiteX4" fmla="*/ 2501479 w 4974333"/>
              <a:gd name="connsiteY4" fmla="*/ 272856 h 1773395"/>
              <a:gd name="connsiteX5" fmla="*/ 1863276 w 4974333"/>
              <a:gd name="connsiteY5" fmla="*/ 1197834 h 1773395"/>
              <a:gd name="connsiteX6" fmla="*/ 0 w 4974333"/>
              <a:gd name="connsiteY6" fmla="*/ 1771298 h 1773395"/>
              <a:gd name="connsiteX0" fmla="*/ 4974333 w 4974333"/>
              <a:gd name="connsiteY0" fmla="*/ 1768971 h 1774275"/>
              <a:gd name="connsiteX1" fmla="*/ 3697683 w 4974333"/>
              <a:gd name="connsiteY1" fmla="*/ 1585935 h 1774275"/>
              <a:gd name="connsiteX2" fmla="*/ 3398044 w 4974333"/>
              <a:gd name="connsiteY2" fmla="*/ 495749 h 1774275"/>
              <a:gd name="connsiteX3" fmla="*/ 2963496 w 4974333"/>
              <a:gd name="connsiteY3" fmla="*/ 8269 h 1774275"/>
              <a:gd name="connsiteX4" fmla="*/ 2501479 w 4974333"/>
              <a:gd name="connsiteY4" fmla="*/ 273736 h 1774275"/>
              <a:gd name="connsiteX5" fmla="*/ 1858466 w 4974333"/>
              <a:gd name="connsiteY5" fmla="*/ 1301446 h 1774275"/>
              <a:gd name="connsiteX6" fmla="*/ 0 w 4974333"/>
              <a:gd name="connsiteY6" fmla="*/ 1772178 h 1774275"/>
              <a:gd name="connsiteX0" fmla="*/ 4974333 w 4974333"/>
              <a:gd name="connsiteY0" fmla="*/ 1769863 h 1775167"/>
              <a:gd name="connsiteX1" fmla="*/ 3697683 w 4974333"/>
              <a:gd name="connsiteY1" fmla="*/ 1586827 h 1775167"/>
              <a:gd name="connsiteX2" fmla="*/ 3398044 w 4974333"/>
              <a:gd name="connsiteY2" fmla="*/ 496641 h 1775167"/>
              <a:gd name="connsiteX3" fmla="*/ 2963496 w 4974333"/>
              <a:gd name="connsiteY3" fmla="*/ 9161 h 1775167"/>
              <a:gd name="connsiteX4" fmla="*/ 2501479 w 4974333"/>
              <a:gd name="connsiteY4" fmla="*/ 274628 h 1775167"/>
              <a:gd name="connsiteX5" fmla="*/ 2108623 w 4974333"/>
              <a:gd name="connsiteY5" fmla="*/ 1389265 h 1775167"/>
              <a:gd name="connsiteX6" fmla="*/ 0 w 4974333"/>
              <a:gd name="connsiteY6" fmla="*/ 1773070 h 1775167"/>
              <a:gd name="connsiteX0" fmla="*/ 4974333 w 4974333"/>
              <a:gd name="connsiteY0" fmla="*/ 1777312 h 1782616"/>
              <a:gd name="connsiteX1" fmla="*/ 3697683 w 4974333"/>
              <a:gd name="connsiteY1" fmla="*/ 1594276 h 1782616"/>
              <a:gd name="connsiteX2" fmla="*/ 3398044 w 4974333"/>
              <a:gd name="connsiteY2" fmla="*/ 504090 h 1782616"/>
              <a:gd name="connsiteX3" fmla="*/ 3189599 w 4974333"/>
              <a:gd name="connsiteY3" fmla="*/ 8707 h 1782616"/>
              <a:gd name="connsiteX4" fmla="*/ 2501479 w 4974333"/>
              <a:gd name="connsiteY4" fmla="*/ 282077 h 1782616"/>
              <a:gd name="connsiteX5" fmla="*/ 2108623 w 4974333"/>
              <a:gd name="connsiteY5" fmla="*/ 1396714 h 1782616"/>
              <a:gd name="connsiteX6" fmla="*/ 0 w 4974333"/>
              <a:gd name="connsiteY6" fmla="*/ 1780519 h 1782616"/>
              <a:gd name="connsiteX0" fmla="*/ 4974333 w 4974333"/>
              <a:gd name="connsiteY0" fmla="*/ 1777312 h 1782616"/>
              <a:gd name="connsiteX1" fmla="*/ 3697683 w 4974333"/>
              <a:gd name="connsiteY1" fmla="*/ 1594276 h 1782616"/>
              <a:gd name="connsiteX2" fmla="*/ 3398044 w 4974333"/>
              <a:gd name="connsiteY2" fmla="*/ 504090 h 1782616"/>
              <a:gd name="connsiteX3" fmla="*/ 3189599 w 4974333"/>
              <a:gd name="connsiteY3" fmla="*/ 8707 h 1782616"/>
              <a:gd name="connsiteX4" fmla="*/ 2501479 w 4974333"/>
              <a:gd name="connsiteY4" fmla="*/ 282077 h 1782616"/>
              <a:gd name="connsiteX5" fmla="*/ 2108623 w 4974333"/>
              <a:gd name="connsiteY5" fmla="*/ 1396714 h 1782616"/>
              <a:gd name="connsiteX6" fmla="*/ 0 w 4974333"/>
              <a:gd name="connsiteY6" fmla="*/ 1780519 h 1782616"/>
              <a:gd name="connsiteX0" fmla="*/ 4974333 w 4974333"/>
              <a:gd name="connsiteY0" fmla="*/ 1774467 h 1779771"/>
              <a:gd name="connsiteX1" fmla="*/ 3697683 w 4974333"/>
              <a:gd name="connsiteY1" fmla="*/ 1591431 h 1779771"/>
              <a:gd name="connsiteX2" fmla="*/ 3398044 w 4974333"/>
              <a:gd name="connsiteY2" fmla="*/ 501245 h 1779771"/>
              <a:gd name="connsiteX3" fmla="*/ 3189599 w 4974333"/>
              <a:gd name="connsiteY3" fmla="*/ 5862 h 1779771"/>
              <a:gd name="connsiteX4" fmla="*/ 2636180 w 4974333"/>
              <a:gd name="connsiteY4" fmla="*/ 306890 h 1779771"/>
              <a:gd name="connsiteX5" fmla="*/ 2108623 w 4974333"/>
              <a:gd name="connsiteY5" fmla="*/ 1393869 h 1779771"/>
              <a:gd name="connsiteX6" fmla="*/ 0 w 4974333"/>
              <a:gd name="connsiteY6" fmla="*/ 1777674 h 1779771"/>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36180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36180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73889 h 1779193"/>
              <a:gd name="connsiteX1" fmla="*/ 3697683 w 4974333"/>
              <a:gd name="connsiteY1" fmla="*/ 1590853 h 1779193"/>
              <a:gd name="connsiteX2" fmla="*/ 3398044 w 4974333"/>
              <a:gd name="connsiteY2" fmla="*/ 500667 h 1779193"/>
              <a:gd name="connsiteX3" fmla="*/ 3189599 w 4974333"/>
              <a:gd name="connsiteY3" fmla="*/ 5284 h 1779193"/>
              <a:gd name="connsiteX4" fmla="*/ 2679477 w 4974333"/>
              <a:gd name="connsiteY4" fmla="*/ 306312 h 1779193"/>
              <a:gd name="connsiteX5" fmla="*/ 1988355 w 4974333"/>
              <a:gd name="connsiteY5" fmla="*/ 1294510 h 1779193"/>
              <a:gd name="connsiteX6" fmla="*/ 0 w 4974333"/>
              <a:gd name="connsiteY6" fmla="*/ 1777096 h 1779193"/>
              <a:gd name="connsiteX0" fmla="*/ 4974333 w 4974333"/>
              <a:gd name="connsiteY0" fmla="*/ 1783231 h 1788535"/>
              <a:gd name="connsiteX1" fmla="*/ 3697683 w 4974333"/>
              <a:gd name="connsiteY1" fmla="*/ 1600195 h 1788535"/>
              <a:gd name="connsiteX2" fmla="*/ 3398044 w 4974333"/>
              <a:gd name="connsiteY2" fmla="*/ 510009 h 1788535"/>
              <a:gd name="connsiteX3" fmla="*/ 3189599 w 4974333"/>
              <a:gd name="connsiteY3" fmla="*/ 14626 h 1788535"/>
              <a:gd name="connsiteX4" fmla="*/ 2679477 w 4974333"/>
              <a:gd name="connsiteY4" fmla="*/ 315654 h 1788535"/>
              <a:gd name="connsiteX5" fmla="*/ 1988355 w 4974333"/>
              <a:gd name="connsiteY5" fmla="*/ 1303852 h 1788535"/>
              <a:gd name="connsiteX6" fmla="*/ 0 w 4974333"/>
              <a:gd name="connsiteY6" fmla="*/ 1786438 h 1788535"/>
              <a:gd name="connsiteX0" fmla="*/ 4974333 w 4974333"/>
              <a:gd name="connsiteY0" fmla="*/ 1773910 h 1779214"/>
              <a:gd name="connsiteX1" fmla="*/ 3697683 w 4974333"/>
              <a:gd name="connsiteY1" fmla="*/ 1590874 h 1779214"/>
              <a:gd name="connsiteX2" fmla="*/ 3398044 w 4974333"/>
              <a:gd name="connsiteY2" fmla="*/ 500688 h 1779214"/>
              <a:gd name="connsiteX3" fmla="*/ 3189599 w 4974333"/>
              <a:gd name="connsiteY3" fmla="*/ 5305 h 1779214"/>
              <a:gd name="connsiteX4" fmla="*/ 2679477 w 4974333"/>
              <a:gd name="connsiteY4" fmla="*/ 306333 h 1779214"/>
              <a:gd name="connsiteX5" fmla="*/ 1767062 w 4974333"/>
              <a:gd name="connsiteY5" fmla="*/ 1298483 h 1779214"/>
              <a:gd name="connsiteX6" fmla="*/ 0 w 4974333"/>
              <a:gd name="connsiteY6" fmla="*/ 1777117 h 1779214"/>
              <a:gd name="connsiteX0" fmla="*/ 4974333 w 4974333"/>
              <a:gd name="connsiteY0" fmla="*/ 1779875 h 1785179"/>
              <a:gd name="connsiteX1" fmla="*/ 3697683 w 4974333"/>
              <a:gd name="connsiteY1" fmla="*/ 1596839 h 1785179"/>
              <a:gd name="connsiteX2" fmla="*/ 3398044 w 4974333"/>
              <a:gd name="connsiteY2" fmla="*/ 506653 h 1785179"/>
              <a:gd name="connsiteX3" fmla="*/ 3189599 w 4974333"/>
              <a:gd name="connsiteY3" fmla="*/ 11270 h 1785179"/>
              <a:gd name="connsiteX4" fmla="*/ 2698719 w 4974333"/>
              <a:gd name="connsiteY4" fmla="*/ 256980 h 1785179"/>
              <a:gd name="connsiteX5" fmla="*/ 1767062 w 4974333"/>
              <a:gd name="connsiteY5" fmla="*/ 1304448 h 1785179"/>
              <a:gd name="connsiteX6" fmla="*/ 0 w 4974333"/>
              <a:gd name="connsiteY6" fmla="*/ 1783082 h 1785179"/>
              <a:gd name="connsiteX0" fmla="*/ 4974333 w 4974333"/>
              <a:gd name="connsiteY0" fmla="*/ 1795019 h 1800323"/>
              <a:gd name="connsiteX1" fmla="*/ 3697683 w 4974333"/>
              <a:gd name="connsiteY1" fmla="*/ 1611983 h 1800323"/>
              <a:gd name="connsiteX2" fmla="*/ 3398044 w 4974333"/>
              <a:gd name="connsiteY2" fmla="*/ 521797 h 1800323"/>
              <a:gd name="connsiteX3" fmla="*/ 3189599 w 4974333"/>
              <a:gd name="connsiteY3" fmla="*/ 26414 h 1800323"/>
              <a:gd name="connsiteX4" fmla="*/ 2698719 w 4974333"/>
              <a:gd name="connsiteY4" fmla="*/ 272124 h 1800323"/>
              <a:gd name="connsiteX5" fmla="*/ 1767062 w 4974333"/>
              <a:gd name="connsiteY5" fmla="*/ 1319592 h 1800323"/>
              <a:gd name="connsiteX6" fmla="*/ 0 w 4974333"/>
              <a:gd name="connsiteY6" fmla="*/ 1798226 h 1800323"/>
              <a:gd name="connsiteX0" fmla="*/ 4974333 w 4974333"/>
              <a:gd name="connsiteY0" fmla="*/ 1795019 h 1798226"/>
              <a:gd name="connsiteX1" fmla="*/ 3673630 w 4974333"/>
              <a:gd name="connsiteY1" fmla="*/ 1410470 h 1798226"/>
              <a:gd name="connsiteX2" fmla="*/ 3398044 w 4974333"/>
              <a:gd name="connsiteY2" fmla="*/ 521797 h 1798226"/>
              <a:gd name="connsiteX3" fmla="*/ 3189599 w 4974333"/>
              <a:gd name="connsiteY3" fmla="*/ 26414 h 1798226"/>
              <a:gd name="connsiteX4" fmla="*/ 2698719 w 4974333"/>
              <a:gd name="connsiteY4" fmla="*/ 272124 h 1798226"/>
              <a:gd name="connsiteX5" fmla="*/ 1767062 w 4974333"/>
              <a:gd name="connsiteY5" fmla="*/ 1319592 h 1798226"/>
              <a:gd name="connsiteX6" fmla="*/ 0 w 4974333"/>
              <a:gd name="connsiteY6" fmla="*/ 1798226 h 1798226"/>
              <a:gd name="connsiteX0" fmla="*/ 4339319 w 4339319"/>
              <a:gd name="connsiteY0" fmla="*/ 1802921 h 1803273"/>
              <a:gd name="connsiteX1" fmla="*/ 3673630 w 4339319"/>
              <a:gd name="connsiteY1" fmla="*/ 1410470 h 1803273"/>
              <a:gd name="connsiteX2" fmla="*/ 3398044 w 4339319"/>
              <a:gd name="connsiteY2" fmla="*/ 521797 h 1803273"/>
              <a:gd name="connsiteX3" fmla="*/ 3189599 w 4339319"/>
              <a:gd name="connsiteY3" fmla="*/ 26414 h 1803273"/>
              <a:gd name="connsiteX4" fmla="*/ 2698719 w 4339319"/>
              <a:gd name="connsiteY4" fmla="*/ 272124 h 1803273"/>
              <a:gd name="connsiteX5" fmla="*/ 1767062 w 4339319"/>
              <a:gd name="connsiteY5" fmla="*/ 1319592 h 1803273"/>
              <a:gd name="connsiteX6" fmla="*/ 0 w 4339319"/>
              <a:gd name="connsiteY6" fmla="*/ 1798226 h 1803273"/>
              <a:gd name="connsiteX0" fmla="*/ 4339319 w 4339319"/>
              <a:gd name="connsiteY0" fmla="*/ 1802921 h 1803273"/>
              <a:gd name="connsiteX1" fmla="*/ 3673630 w 4339319"/>
              <a:gd name="connsiteY1" fmla="*/ 1410470 h 1803273"/>
              <a:gd name="connsiteX2" fmla="*/ 3398044 w 4339319"/>
              <a:gd name="connsiteY2" fmla="*/ 521797 h 1803273"/>
              <a:gd name="connsiteX3" fmla="*/ 3189599 w 4339319"/>
              <a:gd name="connsiteY3" fmla="*/ 26414 h 1803273"/>
              <a:gd name="connsiteX4" fmla="*/ 2698719 w 4339319"/>
              <a:gd name="connsiteY4" fmla="*/ 272124 h 1803273"/>
              <a:gd name="connsiteX5" fmla="*/ 1767062 w 4339319"/>
              <a:gd name="connsiteY5" fmla="*/ 1319592 h 1803273"/>
              <a:gd name="connsiteX6" fmla="*/ 0 w 4339319"/>
              <a:gd name="connsiteY6" fmla="*/ 1798226 h 1803273"/>
              <a:gd name="connsiteX0" fmla="*/ 4166133 w 4166133"/>
              <a:gd name="connsiteY0" fmla="*/ 1802921 h 1803273"/>
              <a:gd name="connsiteX1" fmla="*/ 3673630 w 4166133"/>
              <a:gd name="connsiteY1" fmla="*/ 1410470 h 1803273"/>
              <a:gd name="connsiteX2" fmla="*/ 3398044 w 4166133"/>
              <a:gd name="connsiteY2" fmla="*/ 521797 h 1803273"/>
              <a:gd name="connsiteX3" fmla="*/ 3189599 w 4166133"/>
              <a:gd name="connsiteY3" fmla="*/ 26414 h 1803273"/>
              <a:gd name="connsiteX4" fmla="*/ 2698719 w 4166133"/>
              <a:gd name="connsiteY4" fmla="*/ 272124 h 1803273"/>
              <a:gd name="connsiteX5" fmla="*/ 1767062 w 4166133"/>
              <a:gd name="connsiteY5" fmla="*/ 1319592 h 1803273"/>
              <a:gd name="connsiteX6" fmla="*/ 0 w 4166133"/>
              <a:gd name="connsiteY6" fmla="*/ 1798226 h 1803273"/>
              <a:gd name="connsiteX0" fmla="*/ 4166133 w 4166133"/>
              <a:gd name="connsiteY0" fmla="*/ 1802921 h 1802921"/>
              <a:gd name="connsiteX1" fmla="*/ 3673630 w 4166133"/>
              <a:gd name="connsiteY1" fmla="*/ 1410470 h 1802921"/>
              <a:gd name="connsiteX2" fmla="*/ 3398044 w 4166133"/>
              <a:gd name="connsiteY2" fmla="*/ 521797 h 1802921"/>
              <a:gd name="connsiteX3" fmla="*/ 3189599 w 4166133"/>
              <a:gd name="connsiteY3" fmla="*/ 26414 h 1802921"/>
              <a:gd name="connsiteX4" fmla="*/ 2698719 w 4166133"/>
              <a:gd name="connsiteY4" fmla="*/ 272124 h 1802921"/>
              <a:gd name="connsiteX5" fmla="*/ 1767062 w 4166133"/>
              <a:gd name="connsiteY5" fmla="*/ 1319592 h 1802921"/>
              <a:gd name="connsiteX6" fmla="*/ 0 w 4166133"/>
              <a:gd name="connsiteY6"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398044 w 4166133"/>
              <a:gd name="connsiteY3" fmla="*/ 521797 h 1802921"/>
              <a:gd name="connsiteX4" fmla="*/ 3189599 w 4166133"/>
              <a:gd name="connsiteY4" fmla="*/ 26414 h 1802921"/>
              <a:gd name="connsiteX5" fmla="*/ 2698719 w 4166133"/>
              <a:gd name="connsiteY5" fmla="*/ 272124 h 1802921"/>
              <a:gd name="connsiteX6" fmla="*/ 1767062 w 4166133"/>
              <a:gd name="connsiteY6" fmla="*/ 1319592 h 1802921"/>
              <a:gd name="connsiteX7" fmla="*/ 0 w 4166133"/>
              <a:gd name="connsiteY7"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492634 w 4166133"/>
              <a:gd name="connsiteY3" fmla="*/ 933883 h 1802921"/>
              <a:gd name="connsiteX4" fmla="*/ 3398044 w 4166133"/>
              <a:gd name="connsiteY4" fmla="*/ 521797 h 1802921"/>
              <a:gd name="connsiteX5" fmla="*/ 3189599 w 4166133"/>
              <a:gd name="connsiteY5" fmla="*/ 26414 h 1802921"/>
              <a:gd name="connsiteX6" fmla="*/ 2698719 w 4166133"/>
              <a:gd name="connsiteY6" fmla="*/ 272124 h 1802921"/>
              <a:gd name="connsiteX7" fmla="*/ 1767062 w 4166133"/>
              <a:gd name="connsiteY7" fmla="*/ 1319592 h 1802921"/>
              <a:gd name="connsiteX8" fmla="*/ 0 w 4166133"/>
              <a:gd name="connsiteY8" fmla="*/ 1798226 h 1802921"/>
              <a:gd name="connsiteX0" fmla="*/ 4166133 w 4166133"/>
              <a:gd name="connsiteY0" fmla="*/ 1802921 h 1802921"/>
              <a:gd name="connsiteX1" fmla="*/ 3848628 w 4166133"/>
              <a:gd name="connsiteY1" fmla="*/ 1700422 h 1802921"/>
              <a:gd name="connsiteX2" fmla="*/ 3673630 w 4166133"/>
              <a:gd name="connsiteY2" fmla="*/ 1410470 h 1802921"/>
              <a:gd name="connsiteX3" fmla="*/ 3511878 w 4166133"/>
              <a:gd name="connsiteY3" fmla="*/ 933883 h 1802921"/>
              <a:gd name="connsiteX4" fmla="*/ 3398044 w 4166133"/>
              <a:gd name="connsiteY4" fmla="*/ 521797 h 1802921"/>
              <a:gd name="connsiteX5" fmla="*/ 3189599 w 4166133"/>
              <a:gd name="connsiteY5" fmla="*/ 26414 h 1802921"/>
              <a:gd name="connsiteX6" fmla="*/ 2698719 w 4166133"/>
              <a:gd name="connsiteY6" fmla="*/ 272124 h 1802921"/>
              <a:gd name="connsiteX7" fmla="*/ 1767062 w 4166133"/>
              <a:gd name="connsiteY7" fmla="*/ 1319592 h 1802921"/>
              <a:gd name="connsiteX8" fmla="*/ 0 w 4166133"/>
              <a:gd name="connsiteY8" fmla="*/ 1798226 h 1802921"/>
              <a:gd name="connsiteX0" fmla="*/ 4166133 w 4166133"/>
              <a:gd name="connsiteY0" fmla="*/ 1645833 h 1645833"/>
              <a:gd name="connsiteX1" fmla="*/ 3848628 w 4166133"/>
              <a:gd name="connsiteY1" fmla="*/ 1543334 h 1645833"/>
              <a:gd name="connsiteX2" fmla="*/ 3673630 w 4166133"/>
              <a:gd name="connsiteY2" fmla="*/ 1253382 h 1645833"/>
              <a:gd name="connsiteX3" fmla="*/ 3511878 w 4166133"/>
              <a:gd name="connsiteY3" fmla="*/ 776795 h 1645833"/>
              <a:gd name="connsiteX4" fmla="*/ 3398044 w 4166133"/>
              <a:gd name="connsiteY4" fmla="*/ 364709 h 1645833"/>
              <a:gd name="connsiteX5" fmla="*/ 3204031 w 4166133"/>
              <a:gd name="connsiteY5" fmla="*/ 55034 h 1645833"/>
              <a:gd name="connsiteX6" fmla="*/ 2698719 w 4166133"/>
              <a:gd name="connsiteY6" fmla="*/ 115036 h 1645833"/>
              <a:gd name="connsiteX7" fmla="*/ 1767062 w 4166133"/>
              <a:gd name="connsiteY7" fmla="*/ 1162504 h 1645833"/>
              <a:gd name="connsiteX8" fmla="*/ 0 w 4166133"/>
              <a:gd name="connsiteY8" fmla="*/ 1641138 h 1645833"/>
              <a:gd name="connsiteX0" fmla="*/ 4166133 w 4166133"/>
              <a:gd name="connsiteY0" fmla="*/ 1660534 h 1660534"/>
              <a:gd name="connsiteX1" fmla="*/ 3848628 w 4166133"/>
              <a:gd name="connsiteY1" fmla="*/ 1558035 h 1660534"/>
              <a:gd name="connsiteX2" fmla="*/ 3673630 w 4166133"/>
              <a:gd name="connsiteY2" fmla="*/ 1268083 h 1660534"/>
              <a:gd name="connsiteX3" fmla="*/ 3511878 w 4166133"/>
              <a:gd name="connsiteY3" fmla="*/ 791496 h 1660534"/>
              <a:gd name="connsiteX4" fmla="*/ 3398044 w 4166133"/>
              <a:gd name="connsiteY4" fmla="*/ 379410 h 1660534"/>
              <a:gd name="connsiteX5" fmla="*/ 3204031 w 4166133"/>
              <a:gd name="connsiteY5" fmla="*/ 69735 h 1660534"/>
              <a:gd name="connsiteX6" fmla="*/ 2698719 w 4166133"/>
              <a:gd name="connsiteY6" fmla="*/ 129737 h 1660534"/>
              <a:gd name="connsiteX7" fmla="*/ 1767062 w 4166133"/>
              <a:gd name="connsiteY7" fmla="*/ 1177205 h 1660534"/>
              <a:gd name="connsiteX8" fmla="*/ 0 w 4166133"/>
              <a:gd name="connsiteY8" fmla="*/ 1655839 h 1660534"/>
              <a:gd name="connsiteX0" fmla="*/ 4166133 w 4166133"/>
              <a:gd name="connsiteY0" fmla="*/ 1654450 h 1654450"/>
              <a:gd name="connsiteX1" fmla="*/ 3848628 w 4166133"/>
              <a:gd name="connsiteY1" fmla="*/ 1551951 h 1654450"/>
              <a:gd name="connsiteX2" fmla="*/ 3673630 w 4166133"/>
              <a:gd name="connsiteY2" fmla="*/ 1261999 h 1654450"/>
              <a:gd name="connsiteX3" fmla="*/ 3511878 w 4166133"/>
              <a:gd name="connsiteY3" fmla="*/ 785412 h 1654450"/>
              <a:gd name="connsiteX4" fmla="*/ 3398044 w 4166133"/>
              <a:gd name="connsiteY4" fmla="*/ 373326 h 1654450"/>
              <a:gd name="connsiteX5" fmla="*/ 3204031 w 4166133"/>
              <a:gd name="connsiteY5" fmla="*/ 63651 h 1654450"/>
              <a:gd name="connsiteX6" fmla="*/ 2698719 w 4166133"/>
              <a:gd name="connsiteY6" fmla="*/ 123653 h 1654450"/>
              <a:gd name="connsiteX7" fmla="*/ 1848844 w 4166133"/>
              <a:gd name="connsiteY7" fmla="*/ 1068389 h 1654450"/>
              <a:gd name="connsiteX8" fmla="*/ 0 w 4166133"/>
              <a:gd name="connsiteY8" fmla="*/ 1649755 h 1654450"/>
              <a:gd name="connsiteX0" fmla="*/ 4166133 w 4166133"/>
              <a:gd name="connsiteY0" fmla="*/ 1642808 h 1642808"/>
              <a:gd name="connsiteX1" fmla="*/ 3848628 w 4166133"/>
              <a:gd name="connsiteY1" fmla="*/ 1540309 h 1642808"/>
              <a:gd name="connsiteX2" fmla="*/ 3673630 w 4166133"/>
              <a:gd name="connsiteY2" fmla="*/ 1250357 h 1642808"/>
              <a:gd name="connsiteX3" fmla="*/ 3511878 w 4166133"/>
              <a:gd name="connsiteY3" fmla="*/ 773770 h 1642808"/>
              <a:gd name="connsiteX4" fmla="*/ 3398044 w 4166133"/>
              <a:gd name="connsiteY4" fmla="*/ 361684 h 1642808"/>
              <a:gd name="connsiteX5" fmla="*/ 3204031 w 4166133"/>
              <a:gd name="connsiteY5" fmla="*/ 52009 h 1642808"/>
              <a:gd name="connsiteX6" fmla="*/ 2698719 w 4166133"/>
              <a:gd name="connsiteY6" fmla="*/ 112011 h 1642808"/>
              <a:gd name="connsiteX7" fmla="*/ 1848844 w 4166133"/>
              <a:gd name="connsiteY7" fmla="*/ 1056747 h 1642808"/>
              <a:gd name="connsiteX8" fmla="*/ 0 w 4166133"/>
              <a:gd name="connsiteY8" fmla="*/ 1638113 h 1642808"/>
              <a:gd name="connsiteX0" fmla="*/ 4166133 w 4166133"/>
              <a:gd name="connsiteY0" fmla="*/ 1645259 h 1645259"/>
              <a:gd name="connsiteX1" fmla="*/ 3848628 w 4166133"/>
              <a:gd name="connsiteY1" fmla="*/ 1542760 h 1645259"/>
              <a:gd name="connsiteX2" fmla="*/ 3673630 w 4166133"/>
              <a:gd name="connsiteY2" fmla="*/ 1252808 h 1645259"/>
              <a:gd name="connsiteX3" fmla="*/ 3511878 w 4166133"/>
              <a:gd name="connsiteY3" fmla="*/ 776221 h 1645259"/>
              <a:gd name="connsiteX4" fmla="*/ 3398044 w 4166133"/>
              <a:gd name="connsiteY4" fmla="*/ 364135 h 1645259"/>
              <a:gd name="connsiteX5" fmla="*/ 3204031 w 4166133"/>
              <a:gd name="connsiteY5" fmla="*/ 54460 h 1645259"/>
              <a:gd name="connsiteX6" fmla="*/ 2698719 w 4166133"/>
              <a:gd name="connsiteY6" fmla="*/ 114462 h 1645259"/>
              <a:gd name="connsiteX7" fmla="*/ 1848844 w 4166133"/>
              <a:gd name="connsiteY7" fmla="*/ 1059198 h 1645259"/>
              <a:gd name="connsiteX8" fmla="*/ 0 w 4166133"/>
              <a:gd name="connsiteY8" fmla="*/ 1640564 h 1645259"/>
              <a:gd name="connsiteX0" fmla="*/ 4166133 w 4166133"/>
              <a:gd name="connsiteY0" fmla="*/ 1661012 h 1661012"/>
              <a:gd name="connsiteX1" fmla="*/ 3848628 w 4166133"/>
              <a:gd name="connsiteY1" fmla="*/ 1558513 h 1661012"/>
              <a:gd name="connsiteX2" fmla="*/ 3673630 w 4166133"/>
              <a:gd name="connsiteY2" fmla="*/ 1268561 h 1661012"/>
              <a:gd name="connsiteX3" fmla="*/ 3511878 w 4166133"/>
              <a:gd name="connsiteY3" fmla="*/ 791974 h 1661012"/>
              <a:gd name="connsiteX4" fmla="*/ 3398044 w 4166133"/>
              <a:gd name="connsiteY4" fmla="*/ 379888 h 1661012"/>
              <a:gd name="connsiteX5" fmla="*/ 3204031 w 4166133"/>
              <a:gd name="connsiteY5" fmla="*/ 70213 h 1661012"/>
              <a:gd name="connsiteX6" fmla="*/ 2698719 w 4166133"/>
              <a:gd name="connsiteY6" fmla="*/ 130215 h 1661012"/>
              <a:gd name="connsiteX7" fmla="*/ 1699712 w 4166133"/>
              <a:gd name="connsiteY7" fmla="*/ 1185586 h 1661012"/>
              <a:gd name="connsiteX8" fmla="*/ 0 w 4166133"/>
              <a:gd name="connsiteY8" fmla="*/ 1656317 h 1661012"/>
              <a:gd name="connsiteX0" fmla="*/ 4166133 w 4166133"/>
              <a:gd name="connsiteY0" fmla="*/ 1644726 h 1644726"/>
              <a:gd name="connsiteX1" fmla="*/ 3848628 w 4166133"/>
              <a:gd name="connsiteY1" fmla="*/ 1542227 h 1644726"/>
              <a:gd name="connsiteX2" fmla="*/ 3673630 w 4166133"/>
              <a:gd name="connsiteY2" fmla="*/ 1252275 h 1644726"/>
              <a:gd name="connsiteX3" fmla="*/ 3511878 w 4166133"/>
              <a:gd name="connsiteY3" fmla="*/ 775688 h 1644726"/>
              <a:gd name="connsiteX4" fmla="*/ 3422098 w 4166133"/>
              <a:gd name="connsiteY4" fmla="*/ 335943 h 1644726"/>
              <a:gd name="connsiteX5" fmla="*/ 3204031 w 4166133"/>
              <a:gd name="connsiteY5" fmla="*/ 53927 h 1644726"/>
              <a:gd name="connsiteX6" fmla="*/ 2698719 w 4166133"/>
              <a:gd name="connsiteY6" fmla="*/ 113929 h 1644726"/>
              <a:gd name="connsiteX7" fmla="*/ 1699712 w 4166133"/>
              <a:gd name="connsiteY7" fmla="*/ 1169300 h 1644726"/>
              <a:gd name="connsiteX8" fmla="*/ 0 w 4166133"/>
              <a:gd name="connsiteY8" fmla="*/ 1640031 h 1644726"/>
              <a:gd name="connsiteX0" fmla="*/ 4166133 w 4166133"/>
              <a:gd name="connsiteY0" fmla="*/ 1644726 h 1644726"/>
              <a:gd name="connsiteX1" fmla="*/ 3848628 w 4166133"/>
              <a:gd name="connsiteY1" fmla="*/ 1542227 h 1644726"/>
              <a:gd name="connsiteX2" fmla="*/ 3673630 w 4166133"/>
              <a:gd name="connsiteY2" fmla="*/ 1252275 h 1644726"/>
              <a:gd name="connsiteX3" fmla="*/ 3511878 w 4166133"/>
              <a:gd name="connsiteY3" fmla="*/ 775688 h 1644726"/>
              <a:gd name="connsiteX4" fmla="*/ 3422098 w 4166133"/>
              <a:gd name="connsiteY4" fmla="*/ 335943 h 1644726"/>
              <a:gd name="connsiteX5" fmla="*/ 3204031 w 4166133"/>
              <a:gd name="connsiteY5" fmla="*/ 53927 h 1644726"/>
              <a:gd name="connsiteX6" fmla="*/ 2698719 w 4166133"/>
              <a:gd name="connsiteY6" fmla="*/ 113929 h 1644726"/>
              <a:gd name="connsiteX7" fmla="*/ 1699712 w 4166133"/>
              <a:gd name="connsiteY7" fmla="*/ 1169300 h 1644726"/>
              <a:gd name="connsiteX8" fmla="*/ 0 w 4166133"/>
              <a:gd name="connsiteY8" fmla="*/ 1640031 h 1644726"/>
              <a:gd name="connsiteX0" fmla="*/ 4166133 w 4166133"/>
              <a:gd name="connsiteY0" fmla="*/ 1653275 h 1653275"/>
              <a:gd name="connsiteX1" fmla="*/ 3848628 w 4166133"/>
              <a:gd name="connsiteY1" fmla="*/ 1550776 h 1653275"/>
              <a:gd name="connsiteX2" fmla="*/ 3673630 w 4166133"/>
              <a:gd name="connsiteY2" fmla="*/ 1260824 h 1653275"/>
              <a:gd name="connsiteX3" fmla="*/ 3511878 w 4166133"/>
              <a:gd name="connsiteY3" fmla="*/ 784237 h 1653275"/>
              <a:gd name="connsiteX4" fmla="*/ 3422098 w 4166133"/>
              <a:gd name="connsiteY4" fmla="*/ 344492 h 1653275"/>
              <a:gd name="connsiteX5" fmla="*/ 3218463 w 4166133"/>
              <a:gd name="connsiteY5" fmla="*/ 46671 h 1653275"/>
              <a:gd name="connsiteX6" fmla="*/ 2698719 w 4166133"/>
              <a:gd name="connsiteY6" fmla="*/ 122478 h 1653275"/>
              <a:gd name="connsiteX7" fmla="*/ 1699712 w 4166133"/>
              <a:gd name="connsiteY7" fmla="*/ 1177849 h 1653275"/>
              <a:gd name="connsiteX8" fmla="*/ 0 w 4166133"/>
              <a:gd name="connsiteY8" fmla="*/ 1648580 h 1653275"/>
              <a:gd name="connsiteX0" fmla="*/ 4166133 w 4166133"/>
              <a:gd name="connsiteY0" fmla="*/ 1665501 h 1665501"/>
              <a:gd name="connsiteX1" fmla="*/ 3848628 w 4166133"/>
              <a:gd name="connsiteY1" fmla="*/ 1563002 h 1665501"/>
              <a:gd name="connsiteX2" fmla="*/ 3673630 w 4166133"/>
              <a:gd name="connsiteY2" fmla="*/ 1273050 h 1665501"/>
              <a:gd name="connsiteX3" fmla="*/ 3511878 w 4166133"/>
              <a:gd name="connsiteY3" fmla="*/ 796463 h 1665501"/>
              <a:gd name="connsiteX4" fmla="*/ 3422098 w 4166133"/>
              <a:gd name="connsiteY4" fmla="*/ 356718 h 1665501"/>
              <a:gd name="connsiteX5" fmla="*/ 3218463 w 4166133"/>
              <a:gd name="connsiteY5" fmla="*/ 58897 h 1665501"/>
              <a:gd name="connsiteX6" fmla="*/ 2698719 w 4166133"/>
              <a:gd name="connsiteY6" fmla="*/ 134704 h 1665501"/>
              <a:gd name="connsiteX7" fmla="*/ 1699712 w 4166133"/>
              <a:gd name="connsiteY7" fmla="*/ 1190075 h 1665501"/>
              <a:gd name="connsiteX8" fmla="*/ 0 w 4166133"/>
              <a:gd name="connsiteY8" fmla="*/ 1660806 h 1665501"/>
              <a:gd name="connsiteX0" fmla="*/ 4166133 w 4166133"/>
              <a:gd name="connsiteY0" fmla="*/ 1656768 h 1656768"/>
              <a:gd name="connsiteX1" fmla="*/ 3848628 w 4166133"/>
              <a:gd name="connsiteY1" fmla="*/ 1554269 h 1656768"/>
              <a:gd name="connsiteX2" fmla="*/ 3673630 w 4166133"/>
              <a:gd name="connsiteY2" fmla="*/ 1264317 h 1656768"/>
              <a:gd name="connsiteX3" fmla="*/ 3511878 w 4166133"/>
              <a:gd name="connsiteY3" fmla="*/ 787730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11878 w 4166133"/>
              <a:gd name="connsiteY3" fmla="*/ 787730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426909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56768 h 1656768"/>
              <a:gd name="connsiteX1" fmla="*/ 3848628 w 4166133"/>
              <a:gd name="connsiteY1" fmla="*/ 1554269 h 1656768"/>
              <a:gd name="connsiteX2" fmla="*/ 3673630 w 4166133"/>
              <a:gd name="connsiteY2" fmla="*/ 1264317 h 1656768"/>
              <a:gd name="connsiteX3" fmla="*/ 3531122 w 4166133"/>
              <a:gd name="connsiteY3" fmla="*/ 886511 h 1656768"/>
              <a:gd name="connsiteX4" fmla="*/ 3398045 w 4166133"/>
              <a:gd name="connsiteY4" fmla="*/ 403303 h 1656768"/>
              <a:gd name="connsiteX5" fmla="*/ 3218463 w 4166133"/>
              <a:gd name="connsiteY5" fmla="*/ 50164 h 1656768"/>
              <a:gd name="connsiteX6" fmla="*/ 2698719 w 4166133"/>
              <a:gd name="connsiteY6" fmla="*/ 125971 h 1656768"/>
              <a:gd name="connsiteX7" fmla="*/ 1699712 w 4166133"/>
              <a:gd name="connsiteY7" fmla="*/ 1181342 h 1656768"/>
              <a:gd name="connsiteX8" fmla="*/ 0 w 4166133"/>
              <a:gd name="connsiteY8" fmla="*/ 1652073 h 1656768"/>
              <a:gd name="connsiteX0" fmla="*/ 4166133 w 4166133"/>
              <a:gd name="connsiteY0" fmla="*/ 1683756 h 1683756"/>
              <a:gd name="connsiteX1" fmla="*/ 3848628 w 4166133"/>
              <a:gd name="connsiteY1" fmla="*/ 1581257 h 1683756"/>
              <a:gd name="connsiteX2" fmla="*/ 3673630 w 4166133"/>
              <a:gd name="connsiteY2" fmla="*/ 1291305 h 1683756"/>
              <a:gd name="connsiteX3" fmla="*/ 3531122 w 4166133"/>
              <a:gd name="connsiteY3" fmla="*/ 913499 h 1683756"/>
              <a:gd name="connsiteX4" fmla="*/ 3398045 w 4166133"/>
              <a:gd name="connsiteY4" fmla="*/ 430291 h 1683756"/>
              <a:gd name="connsiteX5" fmla="*/ 3218463 w 4166133"/>
              <a:gd name="connsiteY5" fmla="*/ 77152 h 1683756"/>
              <a:gd name="connsiteX6" fmla="*/ 2698719 w 4166133"/>
              <a:gd name="connsiteY6" fmla="*/ 152959 h 1683756"/>
              <a:gd name="connsiteX7" fmla="*/ 1699712 w 4166133"/>
              <a:gd name="connsiteY7" fmla="*/ 1208330 h 1683756"/>
              <a:gd name="connsiteX8" fmla="*/ 0 w 4166133"/>
              <a:gd name="connsiteY8" fmla="*/ 1679061 h 1683756"/>
              <a:gd name="connsiteX0" fmla="*/ 4166133 w 4166133"/>
              <a:gd name="connsiteY0" fmla="*/ 1695373 h 1695373"/>
              <a:gd name="connsiteX1" fmla="*/ 3848628 w 4166133"/>
              <a:gd name="connsiteY1" fmla="*/ 1592874 h 1695373"/>
              <a:gd name="connsiteX2" fmla="*/ 3673630 w 4166133"/>
              <a:gd name="connsiteY2" fmla="*/ 1302922 h 1695373"/>
              <a:gd name="connsiteX3" fmla="*/ 3531122 w 4166133"/>
              <a:gd name="connsiteY3" fmla="*/ 925116 h 1695373"/>
              <a:gd name="connsiteX4" fmla="*/ 3398045 w 4166133"/>
              <a:gd name="connsiteY4" fmla="*/ 441908 h 1695373"/>
              <a:gd name="connsiteX5" fmla="*/ 3218463 w 4166133"/>
              <a:gd name="connsiteY5" fmla="*/ 88769 h 1695373"/>
              <a:gd name="connsiteX6" fmla="*/ 2698719 w 4166133"/>
              <a:gd name="connsiteY6" fmla="*/ 164576 h 1695373"/>
              <a:gd name="connsiteX7" fmla="*/ 1699712 w 4166133"/>
              <a:gd name="connsiteY7" fmla="*/ 1219947 h 1695373"/>
              <a:gd name="connsiteX8" fmla="*/ 0 w 4166133"/>
              <a:gd name="connsiteY8" fmla="*/ 1690678 h 1695373"/>
              <a:gd name="connsiteX0" fmla="*/ 4166133 w 4166133"/>
              <a:gd name="connsiteY0" fmla="*/ 1644295 h 1644295"/>
              <a:gd name="connsiteX1" fmla="*/ 3848628 w 4166133"/>
              <a:gd name="connsiteY1" fmla="*/ 1541796 h 1644295"/>
              <a:gd name="connsiteX2" fmla="*/ 3673630 w 4166133"/>
              <a:gd name="connsiteY2" fmla="*/ 1251844 h 1644295"/>
              <a:gd name="connsiteX3" fmla="*/ 3531122 w 4166133"/>
              <a:gd name="connsiteY3" fmla="*/ 874038 h 1644295"/>
              <a:gd name="connsiteX4" fmla="*/ 3398045 w 4166133"/>
              <a:gd name="connsiteY4" fmla="*/ 390830 h 1644295"/>
              <a:gd name="connsiteX5" fmla="*/ 3281002 w 4166133"/>
              <a:gd name="connsiteY5" fmla="*/ 124619 h 1644295"/>
              <a:gd name="connsiteX6" fmla="*/ 2698719 w 4166133"/>
              <a:gd name="connsiteY6" fmla="*/ 113498 h 1644295"/>
              <a:gd name="connsiteX7" fmla="*/ 1699712 w 4166133"/>
              <a:gd name="connsiteY7" fmla="*/ 1168869 h 1644295"/>
              <a:gd name="connsiteX8" fmla="*/ 0 w 4166133"/>
              <a:gd name="connsiteY8" fmla="*/ 1639600 h 1644295"/>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8378 h 1648378"/>
              <a:gd name="connsiteX1" fmla="*/ 3848628 w 4166133"/>
              <a:gd name="connsiteY1" fmla="*/ 1545879 h 1648378"/>
              <a:gd name="connsiteX2" fmla="*/ 3673630 w 4166133"/>
              <a:gd name="connsiteY2" fmla="*/ 1255927 h 1648378"/>
              <a:gd name="connsiteX3" fmla="*/ 3531122 w 4166133"/>
              <a:gd name="connsiteY3" fmla="*/ 878121 h 1648378"/>
              <a:gd name="connsiteX4" fmla="*/ 3398045 w 4166133"/>
              <a:gd name="connsiteY4" fmla="*/ 394913 h 1648378"/>
              <a:gd name="connsiteX5" fmla="*/ 3281002 w 4166133"/>
              <a:gd name="connsiteY5" fmla="*/ 128702 h 1648378"/>
              <a:gd name="connsiteX6" fmla="*/ 2698719 w 4166133"/>
              <a:gd name="connsiteY6" fmla="*/ 117581 h 1648378"/>
              <a:gd name="connsiteX7" fmla="*/ 1699712 w 4166133"/>
              <a:gd name="connsiteY7" fmla="*/ 1172952 h 1648378"/>
              <a:gd name="connsiteX8" fmla="*/ 0 w 4166133"/>
              <a:gd name="connsiteY8" fmla="*/ 1643683 h 1648378"/>
              <a:gd name="connsiteX0" fmla="*/ 4166133 w 4166133"/>
              <a:gd name="connsiteY0" fmla="*/ 1644210 h 1644210"/>
              <a:gd name="connsiteX1" fmla="*/ 3848628 w 4166133"/>
              <a:gd name="connsiteY1" fmla="*/ 1541711 h 1644210"/>
              <a:gd name="connsiteX2" fmla="*/ 3673630 w 4166133"/>
              <a:gd name="connsiteY2" fmla="*/ 1251759 h 1644210"/>
              <a:gd name="connsiteX3" fmla="*/ 3531122 w 4166133"/>
              <a:gd name="connsiteY3" fmla="*/ 873953 h 1644210"/>
              <a:gd name="connsiteX4" fmla="*/ 3398045 w 4166133"/>
              <a:gd name="connsiteY4" fmla="*/ 390745 h 1644210"/>
              <a:gd name="connsiteX5" fmla="*/ 3281002 w 4166133"/>
              <a:gd name="connsiteY5" fmla="*/ 124534 h 1644210"/>
              <a:gd name="connsiteX6" fmla="*/ 2698719 w 4166133"/>
              <a:gd name="connsiteY6" fmla="*/ 113413 h 1644210"/>
              <a:gd name="connsiteX7" fmla="*/ 1805548 w 4166133"/>
              <a:gd name="connsiteY7" fmla="*/ 1105564 h 1644210"/>
              <a:gd name="connsiteX8" fmla="*/ 0 w 4166133"/>
              <a:gd name="connsiteY8" fmla="*/ 1639515 h 1644210"/>
              <a:gd name="connsiteX0" fmla="*/ 4166133 w 4166133"/>
              <a:gd name="connsiteY0" fmla="*/ 1637801 h 1637801"/>
              <a:gd name="connsiteX1" fmla="*/ 3848628 w 4166133"/>
              <a:gd name="connsiteY1" fmla="*/ 1535302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9705"/>
              <a:gd name="connsiteX1" fmla="*/ 3848628 w 4166133"/>
              <a:gd name="connsiteY1" fmla="*/ 1535302 h 1639705"/>
              <a:gd name="connsiteX2" fmla="*/ 3673630 w 4166133"/>
              <a:gd name="connsiteY2" fmla="*/ 1245350 h 1639705"/>
              <a:gd name="connsiteX3" fmla="*/ 3531122 w 4166133"/>
              <a:gd name="connsiteY3" fmla="*/ 867544 h 1639705"/>
              <a:gd name="connsiteX4" fmla="*/ 3398045 w 4166133"/>
              <a:gd name="connsiteY4" fmla="*/ 384336 h 1639705"/>
              <a:gd name="connsiteX5" fmla="*/ 3281002 w 4166133"/>
              <a:gd name="connsiteY5" fmla="*/ 118125 h 1639705"/>
              <a:gd name="connsiteX6" fmla="*/ 2698719 w 4166133"/>
              <a:gd name="connsiteY6" fmla="*/ 107004 h 1639705"/>
              <a:gd name="connsiteX7" fmla="*/ 1781495 w 4166133"/>
              <a:gd name="connsiteY7" fmla="*/ 1000374 h 1639705"/>
              <a:gd name="connsiteX8" fmla="*/ 0 w 4166133"/>
              <a:gd name="connsiteY8" fmla="*/ 1633106 h 1639705"/>
              <a:gd name="connsiteX0" fmla="*/ 4166133 w 4166133"/>
              <a:gd name="connsiteY0" fmla="*/ 1637801 h 1637801"/>
              <a:gd name="connsiteX1" fmla="*/ 3848628 w 4166133"/>
              <a:gd name="connsiteY1" fmla="*/ 1535302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673630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803519 w 4166133"/>
              <a:gd name="connsiteY2" fmla="*/ 1245350 h 1637801"/>
              <a:gd name="connsiteX3" fmla="*/ 3531122 w 4166133"/>
              <a:gd name="connsiteY3" fmla="*/ 867544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37801 h 1637801"/>
              <a:gd name="connsiteX1" fmla="*/ 3997760 w 4166133"/>
              <a:gd name="connsiteY1" fmla="*/ 1555058 h 1637801"/>
              <a:gd name="connsiteX2" fmla="*/ 3803519 w 4166133"/>
              <a:gd name="connsiteY2" fmla="*/ 1245350 h 1637801"/>
              <a:gd name="connsiteX3" fmla="*/ 3632148 w 4166133"/>
              <a:gd name="connsiteY3" fmla="*/ 843836 h 1637801"/>
              <a:gd name="connsiteX4" fmla="*/ 3398045 w 4166133"/>
              <a:gd name="connsiteY4" fmla="*/ 384336 h 1637801"/>
              <a:gd name="connsiteX5" fmla="*/ 3281002 w 4166133"/>
              <a:gd name="connsiteY5" fmla="*/ 118125 h 1637801"/>
              <a:gd name="connsiteX6" fmla="*/ 2698719 w 4166133"/>
              <a:gd name="connsiteY6" fmla="*/ 107004 h 1637801"/>
              <a:gd name="connsiteX7" fmla="*/ 1781495 w 4166133"/>
              <a:gd name="connsiteY7" fmla="*/ 1000374 h 1637801"/>
              <a:gd name="connsiteX8" fmla="*/ 0 w 4166133"/>
              <a:gd name="connsiteY8" fmla="*/ 1633106 h 1637801"/>
              <a:gd name="connsiteX0" fmla="*/ 4166133 w 4166133"/>
              <a:gd name="connsiteY0" fmla="*/ 1604097 h 1604097"/>
              <a:gd name="connsiteX1" fmla="*/ 3997760 w 4166133"/>
              <a:gd name="connsiteY1" fmla="*/ 1521354 h 1604097"/>
              <a:gd name="connsiteX2" fmla="*/ 3803519 w 4166133"/>
              <a:gd name="connsiteY2" fmla="*/ 1211646 h 1604097"/>
              <a:gd name="connsiteX3" fmla="*/ 3632148 w 4166133"/>
              <a:gd name="connsiteY3" fmla="*/ 810132 h 1604097"/>
              <a:gd name="connsiteX4" fmla="*/ 3446153 w 4166133"/>
              <a:gd name="connsiteY4" fmla="*/ 350632 h 1604097"/>
              <a:gd name="connsiteX5" fmla="*/ 3281002 w 4166133"/>
              <a:gd name="connsiteY5" fmla="*/ 84421 h 1604097"/>
              <a:gd name="connsiteX6" fmla="*/ 2698719 w 4166133"/>
              <a:gd name="connsiteY6" fmla="*/ 73300 h 1604097"/>
              <a:gd name="connsiteX7" fmla="*/ 1781495 w 4166133"/>
              <a:gd name="connsiteY7" fmla="*/ 966670 h 1604097"/>
              <a:gd name="connsiteX8" fmla="*/ 0 w 4166133"/>
              <a:gd name="connsiteY8" fmla="*/ 1599402 h 1604097"/>
              <a:gd name="connsiteX0" fmla="*/ 4166133 w 4166133"/>
              <a:gd name="connsiteY0" fmla="*/ 1617361 h 1617361"/>
              <a:gd name="connsiteX1" fmla="*/ 3997760 w 4166133"/>
              <a:gd name="connsiteY1" fmla="*/ 1534618 h 1617361"/>
              <a:gd name="connsiteX2" fmla="*/ 3803519 w 4166133"/>
              <a:gd name="connsiteY2" fmla="*/ 1224910 h 1617361"/>
              <a:gd name="connsiteX3" fmla="*/ 3632148 w 4166133"/>
              <a:gd name="connsiteY3" fmla="*/ 823396 h 1617361"/>
              <a:gd name="connsiteX4" fmla="*/ 3446153 w 4166133"/>
              <a:gd name="connsiteY4" fmla="*/ 363896 h 1617361"/>
              <a:gd name="connsiteX5" fmla="*/ 3285813 w 4166133"/>
              <a:gd name="connsiteY5" fmla="*/ 66075 h 1617361"/>
              <a:gd name="connsiteX6" fmla="*/ 2698719 w 4166133"/>
              <a:gd name="connsiteY6" fmla="*/ 86564 h 1617361"/>
              <a:gd name="connsiteX7" fmla="*/ 1781495 w 4166133"/>
              <a:gd name="connsiteY7" fmla="*/ 979934 h 1617361"/>
              <a:gd name="connsiteX8" fmla="*/ 0 w 4166133"/>
              <a:gd name="connsiteY8" fmla="*/ 1612666 h 1617361"/>
              <a:gd name="connsiteX0" fmla="*/ 4166133 w 4166133"/>
              <a:gd name="connsiteY0" fmla="*/ 1639199 h 1639199"/>
              <a:gd name="connsiteX1" fmla="*/ 3997760 w 4166133"/>
              <a:gd name="connsiteY1" fmla="*/ 1556456 h 1639199"/>
              <a:gd name="connsiteX2" fmla="*/ 3803519 w 4166133"/>
              <a:gd name="connsiteY2" fmla="*/ 1246748 h 1639199"/>
              <a:gd name="connsiteX3" fmla="*/ 3632148 w 4166133"/>
              <a:gd name="connsiteY3" fmla="*/ 845234 h 1639199"/>
              <a:gd name="connsiteX4" fmla="*/ 3446153 w 4166133"/>
              <a:gd name="connsiteY4" fmla="*/ 385734 h 1639199"/>
              <a:gd name="connsiteX5" fmla="*/ 3285813 w 4166133"/>
              <a:gd name="connsiteY5" fmla="*/ 87913 h 1639199"/>
              <a:gd name="connsiteX6" fmla="*/ 2698719 w 4166133"/>
              <a:gd name="connsiteY6" fmla="*/ 108402 h 1639199"/>
              <a:gd name="connsiteX7" fmla="*/ 1781495 w 4166133"/>
              <a:gd name="connsiteY7" fmla="*/ 1001772 h 1639199"/>
              <a:gd name="connsiteX8" fmla="*/ 0 w 4166133"/>
              <a:gd name="connsiteY8" fmla="*/ 1634504 h 1639199"/>
              <a:gd name="connsiteX0" fmla="*/ 4166133 w 4166133"/>
              <a:gd name="connsiteY0" fmla="*/ 1617362 h 1617362"/>
              <a:gd name="connsiteX1" fmla="*/ 3997760 w 4166133"/>
              <a:gd name="connsiteY1" fmla="*/ 1534619 h 1617362"/>
              <a:gd name="connsiteX2" fmla="*/ 3803519 w 4166133"/>
              <a:gd name="connsiteY2" fmla="*/ 1224911 h 1617362"/>
              <a:gd name="connsiteX3" fmla="*/ 3632148 w 4166133"/>
              <a:gd name="connsiteY3" fmla="*/ 823397 h 1617362"/>
              <a:gd name="connsiteX4" fmla="*/ 3475017 w 4166133"/>
              <a:gd name="connsiteY4" fmla="*/ 363897 h 1617362"/>
              <a:gd name="connsiteX5" fmla="*/ 3285813 w 4166133"/>
              <a:gd name="connsiteY5" fmla="*/ 66076 h 1617362"/>
              <a:gd name="connsiteX6" fmla="*/ 2698719 w 4166133"/>
              <a:gd name="connsiteY6" fmla="*/ 86565 h 1617362"/>
              <a:gd name="connsiteX7" fmla="*/ 1781495 w 4166133"/>
              <a:gd name="connsiteY7" fmla="*/ 979935 h 1617362"/>
              <a:gd name="connsiteX8" fmla="*/ 0 w 4166133"/>
              <a:gd name="connsiteY8" fmla="*/ 1612667 h 1617362"/>
              <a:gd name="connsiteX0" fmla="*/ 4166133 w 4166133"/>
              <a:gd name="connsiteY0" fmla="*/ 1640681 h 1640681"/>
              <a:gd name="connsiteX1" fmla="*/ 3997760 w 4166133"/>
              <a:gd name="connsiteY1" fmla="*/ 1557938 h 1640681"/>
              <a:gd name="connsiteX2" fmla="*/ 3803519 w 4166133"/>
              <a:gd name="connsiteY2" fmla="*/ 1248230 h 1640681"/>
              <a:gd name="connsiteX3" fmla="*/ 3632148 w 4166133"/>
              <a:gd name="connsiteY3" fmla="*/ 846716 h 1640681"/>
              <a:gd name="connsiteX4" fmla="*/ 3475017 w 4166133"/>
              <a:gd name="connsiteY4" fmla="*/ 387216 h 1640681"/>
              <a:gd name="connsiteX5" fmla="*/ 3285813 w 4166133"/>
              <a:gd name="connsiteY5" fmla="*/ 89395 h 1640681"/>
              <a:gd name="connsiteX6" fmla="*/ 2698719 w 4166133"/>
              <a:gd name="connsiteY6" fmla="*/ 109884 h 1640681"/>
              <a:gd name="connsiteX7" fmla="*/ 1781495 w 4166133"/>
              <a:gd name="connsiteY7" fmla="*/ 1003254 h 1640681"/>
              <a:gd name="connsiteX8" fmla="*/ 0 w 4166133"/>
              <a:gd name="connsiteY8" fmla="*/ 1635986 h 1640681"/>
              <a:gd name="connsiteX0" fmla="*/ 4074730 w 4074730"/>
              <a:gd name="connsiteY0" fmla="*/ 1644632 h 1644632"/>
              <a:gd name="connsiteX1" fmla="*/ 3997760 w 4074730"/>
              <a:gd name="connsiteY1" fmla="*/ 1557938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74730 w 4074730"/>
              <a:gd name="connsiteY0" fmla="*/ 1644632 h 1644632"/>
              <a:gd name="connsiteX1" fmla="*/ 3930410 w 4074730"/>
              <a:gd name="connsiteY1" fmla="*/ 1490767 h 1644632"/>
              <a:gd name="connsiteX2" fmla="*/ 3803519 w 4074730"/>
              <a:gd name="connsiteY2" fmla="*/ 1248230 h 1644632"/>
              <a:gd name="connsiteX3" fmla="*/ 3632148 w 4074730"/>
              <a:gd name="connsiteY3" fmla="*/ 846716 h 1644632"/>
              <a:gd name="connsiteX4" fmla="*/ 3475017 w 4074730"/>
              <a:gd name="connsiteY4" fmla="*/ 387216 h 1644632"/>
              <a:gd name="connsiteX5" fmla="*/ 3285813 w 4074730"/>
              <a:gd name="connsiteY5" fmla="*/ 89395 h 1644632"/>
              <a:gd name="connsiteX6" fmla="*/ 2698719 w 4074730"/>
              <a:gd name="connsiteY6" fmla="*/ 109884 h 1644632"/>
              <a:gd name="connsiteX7" fmla="*/ 1781495 w 4074730"/>
              <a:gd name="connsiteY7" fmla="*/ 1003254 h 1644632"/>
              <a:gd name="connsiteX8" fmla="*/ 0 w 4074730"/>
              <a:gd name="connsiteY8" fmla="*/ 1635986 h 1644632"/>
              <a:gd name="connsiteX0" fmla="*/ 4017002 w 4017002"/>
              <a:gd name="connsiteY0" fmla="*/ 1616973 h 1637618"/>
              <a:gd name="connsiteX1" fmla="*/ 3930410 w 4017002"/>
              <a:gd name="connsiteY1" fmla="*/ 1490767 h 1637618"/>
              <a:gd name="connsiteX2" fmla="*/ 3803519 w 4017002"/>
              <a:gd name="connsiteY2" fmla="*/ 1248230 h 1637618"/>
              <a:gd name="connsiteX3" fmla="*/ 3632148 w 4017002"/>
              <a:gd name="connsiteY3" fmla="*/ 846716 h 1637618"/>
              <a:gd name="connsiteX4" fmla="*/ 3475017 w 4017002"/>
              <a:gd name="connsiteY4" fmla="*/ 387216 h 1637618"/>
              <a:gd name="connsiteX5" fmla="*/ 3285813 w 4017002"/>
              <a:gd name="connsiteY5" fmla="*/ 89395 h 1637618"/>
              <a:gd name="connsiteX6" fmla="*/ 2698719 w 4017002"/>
              <a:gd name="connsiteY6" fmla="*/ 109884 h 1637618"/>
              <a:gd name="connsiteX7" fmla="*/ 1781495 w 4017002"/>
              <a:gd name="connsiteY7" fmla="*/ 1003254 h 1637618"/>
              <a:gd name="connsiteX8" fmla="*/ 0 w 4017002"/>
              <a:gd name="connsiteY8" fmla="*/ 1635986 h 1637618"/>
              <a:gd name="connsiteX0" fmla="*/ 4113216 w 4113216"/>
              <a:gd name="connsiteY0" fmla="*/ 1656486 h 1656486"/>
              <a:gd name="connsiteX1" fmla="*/ 3930410 w 4113216"/>
              <a:gd name="connsiteY1" fmla="*/ 1490767 h 1656486"/>
              <a:gd name="connsiteX2" fmla="*/ 3803519 w 4113216"/>
              <a:gd name="connsiteY2" fmla="*/ 1248230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113216 w 4113216"/>
              <a:gd name="connsiteY0" fmla="*/ 1656486 h 1656486"/>
              <a:gd name="connsiteX1" fmla="*/ 3930410 w 4113216"/>
              <a:gd name="connsiteY1" fmla="*/ 1490767 h 1656486"/>
              <a:gd name="connsiteX2" fmla="*/ 3803519 w 4113216"/>
              <a:gd name="connsiteY2" fmla="*/ 1248230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113216 w 4113216"/>
              <a:gd name="connsiteY0" fmla="*/ 1656486 h 1656486"/>
              <a:gd name="connsiteX1" fmla="*/ 3930410 w 4113216"/>
              <a:gd name="connsiteY1" fmla="*/ 1490767 h 1656486"/>
              <a:gd name="connsiteX2" fmla="*/ 3784277 w 4113216"/>
              <a:gd name="connsiteY2" fmla="*/ 1232426 h 1656486"/>
              <a:gd name="connsiteX3" fmla="*/ 3632148 w 4113216"/>
              <a:gd name="connsiteY3" fmla="*/ 846716 h 1656486"/>
              <a:gd name="connsiteX4" fmla="*/ 3475017 w 4113216"/>
              <a:gd name="connsiteY4" fmla="*/ 387216 h 1656486"/>
              <a:gd name="connsiteX5" fmla="*/ 3285813 w 4113216"/>
              <a:gd name="connsiteY5" fmla="*/ 89395 h 1656486"/>
              <a:gd name="connsiteX6" fmla="*/ 2698719 w 4113216"/>
              <a:gd name="connsiteY6" fmla="*/ 109884 h 1656486"/>
              <a:gd name="connsiteX7" fmla="*/ 1781495 w 4113216"/>
              <a:gd name="connsiteY7" fmla="*/ 1003254 h 1656486"/>
              <a:gd name="connsiteX8" fmla="*/ 0 w 4113216"/>
              <a:gd name="connsiteY8" fmla="*/ 1635986 h 1656486"/>
              <a:gd name="connsiteX0" fmla="*/ 4093974 w 4093974"/>
              <a:gd name="connsiteY0" fmla="*/ 1660438 h 1660438"/>
              <a:gd name="connsiteX1" fmla="*/ 3930410 w 4093974"/>
              <a:gd name="connsiteY1" fmla="*/ 1490767 h 1660438"/>
              <a:gd name="connsiteX2" fmla="*/ 3784277 w 4093974"/>
              <a:gd name="connsiteY2" fmla="*/ 1232426 h 1660438"/>
              <a:gd name="connsiteX3" fmla="*/ 3632148 w 4093974"/>
              <a:gd name="connsiteY3" fmla="*/ 846716 h 1660438"/>
              <a:gd name="connsiteX4" fmla="*/ 3475017 w 4093974"/>
              <a:gd name="connsiteY4" fmla="*/ 387216 h 1660438"/>
              <a:gd name="connsiteX5" fmla="*/ 3285813 w 4093974"/>
              <a:gd name="connsiteY5" fmla="*/ 89395 h 1660438"/>
              <a:gd name="connsiteX6" fmla="*/ 2698719 w 4093974"/>
              <a:gd name="connsiteY6" fmla="*/ 109884 h 1660438"/>
              <a:gd name="connsiteX7" fmla="*/ 1781495 w 4093974"/>
              <a:gd name="connsiteY7" fmla="*/ 1003254 h 1660438"/>
              <a:gd name="connsiteX8" fmla="*/ 0 w 4093974"/>
              <a:gd name="connsiteY8" fmla="*/ 1635986 h 1660438"/>
              <a:gd name="connsiteX0" fmla="*/ 4093974 w 4093974"/>
              <a:gd name="connsiteY0" fmla="*/ 1660438 h 1660438"/>
              <a:gd name="connsiteX1" fmla="*/ 3930410 w 4093974"/>
              <a:gd name="connsiteY1" fmla="*/ 1490767 h 1660438"/>
              <a:gd name="connsiteX2" fmla="*/ 3784277 w 4093974"/>
              <a:gd name="connsiteY2" fmla="*/ 1232426 h 1660438"/>
              <a:gd name="connsiteX3" fmla="*/ 3632148 w 4093974"/>
              <a:gd name="connsiteY3" fmla="*/ 846716 h 1660438"/>
              <a:gd name="connsiteX4" fmla="*/ 3475017 w 4093974"/>
              <a:gd name="connsiteY4" fmla="*/ 387216 h 1660438"/>
              <a:gd name="connsiteX5" fmla="*/ 3285813 w 4093974"/>
              <a:gd name="connsiteY5" fmla="*/ 89395 h 1660438"/>
              <a:gd name="connsiteX6" fmla="*/ 2698719 w 4093974"/>
              <a:gd name="connsiteY6" fmla="*/ 109884 h 1660438"/>
              <a:gd name="connsiteX7" fmla="*/ 1781495 w 4093974"/>
              <a:gd name="connsiteY7" fmla="*/ 1003254 h 1660438"/>
              <a:gd name="connsiteX8" fmla="*/ 0 w 4093974"/>
              <a:gd name="connsiteY8" fmla="*/ 1635986 h 1660438"/>
              <a:gd name="connsiteX0" fmla="*/ 4348942 w 4348942"/>
              <a:gd name="connsiteY0" fmla="*/ 1660438 h 1660438"/>
              <a:gd name="connsiteX1" fmla="*/ 4185378 w 4348942"/>
              <a:gd name="connsiteY1" fmla="*/ 1490767 h 1660438"/>
              <a:gd name="connsiteX2" fmla="*/ 4039245 w 4348942"/>
              <a:gd name="connsiteY2" fmla="*/ 1232426 h 1660438"/>
              <a:gd name="connsiteX3" fmla="*/ 3887116 w 4348942"/>
              <a:gd name="connsiteY3" fmla="*/ 846716 h 1660438"/>
              <a:gd name="connsiteX4" fmla="*/ 3729985 w 4348942"/>
              <a:gd name="connsiteY4" fmla="*/ 387216 h 1660438"/>
              <a:gd name="connsiteX5" fmla="*/ 3540781 w 4348942"/>
              <a:gd name="connsiteY5" fmla="*/ 89395 h 1660438"/>
              <a:gd name="connsiteX6" fmla="*/ 2953687 w 4348942"/>
              <a:gd name="connsiteY6" fmla="*/ 109884 h 1660438"/>
              <a:gd name="connsiteX7" fmla="*/ 2036463 w 4348942"/>
              <a:gd name="connsiteY7" fmla="*/ 1003254 h 1660438"/>
              <a:gd name="connsiteX8" fmla="*/ 0 w 4348942"/>
              <a:gd name="connsiteY8" fmla="*/ 1647840 h 1660438"/>
              <a:gd name="connsiteX0" fmla="*/ 4348942 w 4348942"/>
              <a:gd name="connsiteY0" fmla="*/ 1659702 h 1659702"/>
              <a:gd name="connsiteX1" fmla="*/ 4185378 w 4348942"/>
              <a:gd name="connsiteY1" fmla="*/ 1490031 h 1659702"/>
              <a:gd name="connsiteX2" fmla="*/ 4039245 w 4348942"/>
              <a:gd name="connsiteY2" fmla="*/ 1231690 h 1659702"/>
              <a:gd name="connsiteX3" fmla="*/ 3887116 w 4348942"/>
              <a:gd name="connsiteY3" fmla="*/ 845980 h 1659702"/>
              <a:gd name="connsiteX4" fmla="*/ 3729985 w 4348942"/>
              <a:gd name="connsiteY4" fmla="*/ 386480 h 1659702"/>
              <a:gd name="connsiteX5" fmla="*/ 3540781 w 4348942"/>
              <a:gd name="connsiteY5" fmla="*/ 88659 h 1659702"/>
              <a:gd name="connsiteX6" fmla="*/ 2953687 w 4348942"/>
              <a:gd name="connsiteY6" fmla="*/ 109148 h 1659702"/>
              <a:gd name="connsiteX7" fmla="*/ 1940249 w 4348942"/>
              <a:gd name="connsiteY7" fmla="*/ 990664 h 1659702"/>
              <a:gd name="connsiteX8" fmla="*/ 0 w 4348942"/>
              <a:gd name="connsiteY8" fmla="*/ 1647104 h 1659702"/>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 name="connsiteX0" fmla="*/ 4348942 w 4348942"/>
              <a:gd name="connsiteY0" fmla="*/ 1649037 h 1649037"/>
              <a:gd name="connsiteX1" fmla="*/ 4185378 w 4348942"/>
              <a:gd name="connsiteY1" fmla="*/ 1479366 h 1649037"/>
              <a:gd name="connsiteX2" fmla="*/ 4039245 w 4348942"/>
              <a:gd name="connsiteY2" fmla="*/ 1221025 h 1649037"/>
              <a:gd name="connsiteX3" fmla="*/ 3887116 w 4348942"/>
              <a:gd name="connsiteY3" fmla="*/ 835315 h 1649037"/>
              <a:gd name="connsiteX4" fmla="*/ 3729985 w 4348942"/>
              <a:gd name="connsiteY4" fmla="*/ 375815 h 1649037"/>
              <a:gd name="connsiteX5" fmla="*/ 3540781 w 4348942"/>
              <a:gd name="connsiteY5" fmla="*/ 77994 h 1649037"/>
              <a:gd name="connsiteX6" fmla="*/ 2953687 w 4348942"/>
              <a:gd name="connsiteY6" fmla="*/ 98483 h 1649037"/>
              <a:gd name="connsiteX7" fmla="*/ 1949870 w 4348942"/>
              <a:gd name="connsiteY7" fmla="*/ 802193 h 1649037"/>
              <a:gd name="connsiteX8" fmla="*/ 0 w 4348942"/>
              <a:gd name="connsiteY8" fmla="*/ 1636439 h 1649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48942" h="1649037">
                <a:moveTo>
                  <a:pt x="4348942" y="1649037"/>
                </a:moveTo>
                <a:cubicBezTo>
                  <a:pt x="4261548" y="1564125"/>
                  <a:pt x="4320380" y="1623799"/>
                  <a:pt x="4185378" y="1479366"/>
                </a:cubicBezTo>
                <a:cubicBezTo>
                  <a:pt x="4059998" y="1279617"/>
                  <a:pt x="4088955" y="1328367"/>
                  <a:pt x="4039245" y="1221025"/>
                </a:cubicBezTo>
                <a:cubicBezTo>
                  <a:pt x="3989535" y="1113683"/>
                  <a:pt x="3976344" y="1082208"/>
                  <a:pt x="3887116" y="835315"/>
                </a:cubicBezTo>
                <a:cubicBezTo>
                  <a:pt x="3788268" y="513349"/>
                  <a:pt x="3787707" y="502035"/>
                  <a:pt x="3729985" y="375815"/>
                </a:cubicBezTo>
                <a:cubicBezTo>
                  <a:pt x="3672263" y="249595"/>
                  <a:pt x="3660542" y="191387"/>
                  <a:pt x="3540781" y="77994"/>
                </a:cubicBezTo>
                <a:cubicBezTo>
                  <a:pt x="3421020" y="-35399"/>
                  <a:pt x="3218839" y="-22217"/>
                  <a:pt x="2953687" y="98483"/>
                </a:cubicBezTo>
                <a:cubicBezTo>
                  <a:pt x="2688535" y="219183"/>
                  <a:pt x="2261751" y="566280"/>
                  <a:pt x="1949870" y="802193"/>
                </a:cubicBezTo>
                <a:cubicBezTo>
                  <a:pt x="993356" y="1437178"/>
                  <a:pt x="0" y="1636439"/>
                  <a:pt x="0" y="1636439"/>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8838973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457200" y="457200"/>
            <a:ext cx="8229600" cy="5334000"/>
          </a:xfrm>
        </p:spPr>
        <p:txBody>
          <a:bodyPr/>
          <a:lstStyle/>
          <a:p>
            <a:pPr eaLnBrk="1" hangingPunct="1">
              <a:spcAft>
                <a:spcPts val="1200"/>
              </a:spcAft>
            </a:pPr>
            <a:r>
              <a:rPr lang="en-US" sz="2400" dirty="0">
                <a:latin typeface="Times" charset="0"/>
                <a:ea typeface="ＭＳ Ｐゴシック" charset="0"/>
                <a:cs typeface="ＭＳ Ｐゴシック" charset="0"/>
              </a:rPr>
              <a:t>Measure a bunch of people and if there is little difference among groups (the difference was likely to appear by chance) you say, I have been unable to find evidence that differences exist.</a:t>
            </a:r>
          </a:p>
          <a:p>
            <a:pPr eaLnBrk="1" hangingPunct="1">
              <a:spcAft>
                <a:spcPts val="1200"/>
              </a:spcAft>
            </a:pPr>
            <a:r>
              <a:rPr lang="en-US" sz="2400" dirty="0">
                <a:latin typeface="Times" charset="0"/>
                <a:ea typeface="ＭＳ Ｐゴシック" charset="0"/>
                <a:cs typeface="ＭＳ Ｐゴシック" charset="0"/>
              </a:rPr>
              <a:t>You have been unable to </a:t>
            </a:r>
            <a:r>
              <a:rPr lang="en-US" sz="2400" b="1" dirty="0">
                <a:latin typeface="Times" charset="0"/>
                <a:ea typeface="ＭＳ Ｐゴシック" charset="0"/>
                <a:cs typeface="ＭＳ Ｐゴシック" charset="0"/>
              </a:rPr>
              <a:t>reject the null hypothesis. </a:t>
            </a:r>
            <a:r>
              <a:rPr lang="en-US" sz="2400" dirty="0">
                <a:latin typeface="Times" charset="0"/>
                <a:ea typeface="ＭＳ Ｐゴシック" charset="0"/>
                <a:cs typeface="ＭＳ Ｐゴシック" charset="0"/>
              </a:rPr>
              <a:t>You have no evidence that your independent variable had any impact.</a:t>
            </a:r>
          </a:p>
          <a:p>
            <a:pPr eaLnBrk="1" hangingPunct="1">
              <a:spcAft>
                <a:spcPts val="1200"/>
              </a:spcAft>
            </a:pPr>
            <a:r>
              <a:rPr lang="en-US" sz="2400" dirty="0">
                <a:latin typeface="Times" charset="0"/>
                <a:ea typeface="ＭＳ Ｐゴシック" charset="0"/>
                <a:cs typeface="ＭＳ Ｐゴシック" charset="0"/>
              </a:rPr>
              <a:t>If the differences among groups are large enough you say the differences could not have happened by chance. </a:t>
            </a:r>
          </a:p>
          <a:p>
            <a:pPr eaLnBrk="1" hangingPunct="1"/>
            <a:r>
              <a:rPr lang="en-US" sz="2400" dirty="0">
                <a:latin typeface="Times" charset="0"/>
                <a:ea typeface="ＭＳ Ｐゴシック" charset="0"/>
                <a:cs typeface="ＭＳ Ｐゴシック" charset="0"/>
              </a:rPr>
              <a:t>You have been able to </a:t>
            </a:r>
            <a:r>
              <a:rPr lang="en-US" sz="2400" b="1" dirty="0">
                <a:latin typeface="Times" charset="0"/>
                <a:ea typeface="ＭＳ Ｐゴシック" charset="0"/>
                <a:cs typeface="ＭＳ Ｐゴシック" charset="0"/>
              </a:rPr>
              <a:t>reject the null hypothesis. </a:t>
            </a:r>
            <a:r>
              <a:rPr lang="en-US" sz="2400" dirty="0">
                <a:latin typeface="Times" charset="0"/>
                <a:ea typeface="ＭＳ Ｐゴシック" charset="0"/>
                <a:cs typeface="ＭＳ Ｐゴシック" charset="0"/>
              </a:rPr>
              <a:t>Your independent variable becomes, for now, the best explanation for the differences.</a:t>
            </a:r>
          </a:p>
        </p:txBody>
      </p:sp>
    </p:spTree>
    <p:extLst>
      <p:ext uri="{BB962C8B-B14F-4D97-AF65-F5344CB8AC3E}">
        <p14:creationId xmlns:p14="http://schemas.microsoft.com/office/powerpoint/2010/main" val="5508867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Why do this?</a:t>
            </a:r>
          </a:p>
        </p:txBody>
      </p:sp>
      <p:sp>
        <p:nvSpPr>
          <p:cNvPr id="21507" name="Rectangle 3"/>
          <p:cNvSpPr>
            <a:spLocks noGrp="1" noChangeArrowheads="1"/>
          </p:cNvSpPr>
          <p:nvPr>
            <p:ph type="body" idx="1"/>
          </p:nvPr>
        </p:nvSpPr>
        <p:spPr/>
        <p:txBody>
          <a:bodyPr/>
          <a:lstStyle/>
          <a:p>
            <a:pPr eaLnBrk="1" hangingPunct="1"/>
            <a:r>
              <a:rPr lang="en-US" sz="2800" dirty="0">
                <a:latin typeface="Times" charset="0"/>
                <a:ea typeface="ＭＳ Ｐゴシック" charset="0"/>
                <a:cs typeface="ＭＳ Ｐゴシック" charset="0"/>
              </a:rPr>
              <a:t>Inferential statistics uses samples of populations to determine if differences in group means could occur by chance.</a:t>
            </a:r>
          </a:p>
          <a:p>
            <a:pPr eaLnBrk="1" hangingPunct="1"/>
            <a:r>
              <a:rPr lang="en-US" sz="2800" dirty="0">
                <a:latin typeface="Times" charset="0"/>
                <a:ea typeface="ＭＳ Ｐゴシック" charset="0"/>
                <a:cs typeface="ＭＳ Ｐゴシック" charset="0"/>
              </a:rPr>
              <a:t>Inferential statistics is not used to prove hypotheses. It is used to demonstrate whether null hypotheses are not true.</a:t>
            </a:r>
          </a:p>
        </p:txBody>
      </p:sp>
    </p:spTree>
    <p:extLst>
      <p:ext uri="{BB962C8B-B14F-4D97-AF65-F5344CB8AC3E}">
        <p14:creationId xmlns:p14="http://schemas.microsoft.com/office/powerpoint/2010/main" val="35838889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p:cNvSpPr>
            <a:spLocks noGrp="1"/>
          </p:cNvSpPr>
          <p:nvPr>
            <p:ph type="title"/>
          </p:nvPr>
        </p:nvSpPr>
        <p:spPr>
          <a:xfrm>
            <a:off x="685800" y="152400"/>
            <a:ext cx="7772400" cy="1143000"/>
          </a:xfrm>
        </p:spPr>
        <p:txBody>
          <a:bodyPr/>
          <a:lstStyle/>
          <a:p>
            <a:r>
              <a:rPr lang="en-US" sz="4000">
                <a:latin typeface="Times" charset="0"/>
                <a:ea typeface="ＭＳ Ｐゴシック" charset="0"/>
                <a:cs typeface="ＭＳ Ｐゴシック" charset="0"/>
              </a:rPr>
              <a:t>Think about this as steps: </a:t>
            </a:r>
          </a:p>
        </p:txBody>
      </p:sp>
      <p:sp>
        <p:nvSpPr>
          <p:cNvPr id="3" name="Content Placeholder 2"/>
          <p:cNvSpPr>
            <a:spLocks noGrp="1"/>
          </p:cNvSpPr>
          <p:nvPr>
            <p:ph idx="1"/>
          </p:nvPr>
        </p:nvSpPr>
        <p:spPr>
          <a:xfrm>
            <a:off x="457200" y="1295400"/>
            <a:ext cx="8305800" cy="4114800"/>
          </a:xfrm>
        </p:spPr>
        <p:txBody>
          <a:bodyPr/>
          <a:lstStyle/>
          <a:p>
            <a:pPr marL="514350" indent="-514350">
              <a:spcAft>
                <a:spcPts val="1200"/>
              </a:spcAft>
              <a:buSzPct val="80000"/>
              <a:buFont typeface="Times" charset="0"/>
              <a:buAutoNum type="arabicPeriod"/>
            </a:pPr>
            <a:r>
              <a:rPr lang="en-US" sz="2400" dirty="0">
                <a:latin typeface="Times" charset="0"/>
                <a:ea typeface="ＭＳ Ｐゴシック" charset="0"/>
                <a:cs typeface="ＭＳ Ｐゴシック" charset="0"/>
              </a:rPr>
              <a:t>You want to know that something is true but you cannot</a:t>
            </a:r>
            <a:r>
              <a:rPr lang="en-US" altLang="ja-JP" sz="2400" dirty="0">
                <a:latin typeface="Times" charset="0"/>
                <a:ea typeface="ＭＳ Ｐゴシック" charset="0"/>
                <a:cs typeface="ＭＳ Ｐゴシック" charset="0"/>
              </a:rPr>
              <a:t> absolutely know because you cannot test all cases.</a:t>
            </a:r>
          </a:p>
          <a:p>
            <a:pPr marL="514350" indent="-514350">
              <a:spcAft>
                <a:spcPts val="1200"/>
              </a:spcAft>
              <a:buSzPct val="80000"/>
              <a:buFont typeface="Times" charset="0"/>
              <a:buAutoNum type="arabicPeriod"/>
            </a:pPr>
            <a:r>
              <a:rPr lang="en-US" sz="2400" dirty="0">
                <a:latin typeface="Times" charset="0"/>
                <a:ea typeface="ＭＳ Ｐゴシック" charset="0"/>
                <a:cs typeface="ＭＳ Ｐゴシック" charset="0"/>
              </a:rPr>
              <a:t>Instead you focus on the opposite of what you want to know is true (the null hypothesis).</a:t>
            </a:r>
          </a:p>
          <a:p>
            <a:pPr marL="514350" indent="-514350">
              <a:spcAft>
                <a:spcPts val="1200"/>
              </a:spcAft>
              <a:buSzPct val="80000"/>
              <a:buFont typeface="Times" charset="0"/>
              <a:buAutoNum type="arabicPeriod"/>
            </a:pPr>
            <a:r>
              <a:rPr lang="en-US" sz="2400" dirty="0">
                <a:latin typeface="Times" charset="0"/>
                <a:ea typeface="ＭＳ Ｐゴシック" charset="0"/>
                <a:cs typeface="ＭＳ Ｐゴシック" charset="0"/>
              </a:rPr>
              <a:t>Start gathering evidence.</a:t>
            </a:r>
          </a:p>
          <a:p>
            <a:pPr marL="514350" indent="-514350">
              <a:spcAft>
                <a:spcPts val="1200"/>
              </a:spcAft>
              <a:buSzPct val="80000"/>
              <a:buFont typeface="Times" charset="0"/>
              <a:buAutoNum type="arabicPeriod"/>
            </a:pPr>
            <a:r>
              <a:rPr lang="en-US" sz="2400" dirty="0">
                <a:latin typeface="Times" charset="0"/>
                <a:ea typeface="ＭＳ Ｐゴシック" charset="0"/>
                <a:cs typeface="ＭＳ Ｐゴシック" charset="0"/>
              </a:rPr>
              <a:t>If enough cases show that something is true then saying it was not true is false.</a:t>
            </a:r>
          </a:p>
          <a:p>
            <a:pPr marL="514350" indent="-514350">
              <a:spcAft>
                <a:spcPts val="1200"/>
              </a:spcAft>
              <a:buSzPct val="80000"/>
              <a:buFont typeface="Times" charset="0"/>
              <a:buAutoNum type="arabicPeriod"/>
            </a:pPr>
            <a:r>
              <a:rPr lang="en-US" sz="2400" dirty="0">
                <a:latin typeface="Times" charset="0"/>
                <a:ea typeface="ＭＳ Ｐゴシック" charset="0"/>
                <a:cs typeface="ＭＳ Ｐゴシック" charset="0"/>
              </a:rPr>
              <a:t>You have rejected the null hypothesis.</a:t>
            </a:r>
          </a:p>
          <a:p>
            <a:pPr marL="514350" indent="-514350">
              <a:spcAft>
                <a:spcPts val="1200"/>
              </a:spcAft>
              <a:buSzPct val="80000"/>
              <a:buFont typeface="Times" charset="0"/>
              <a:buAutoNum type="arabicPeriod"/>
            </a:pPr>
            <a:r>
              <a:rPr lang="en-US" sz="2400" dirty="0">
                <a:latin typeface="Times" charset="0"/>
                <a:ea typeface="ＭＳ Ｐゴシック" charset="0"/>
                <a:cs typeface="ＭＳ Ｐゴシック" charset="0"/>
              </a:rPr>
              <a:t>For the time being, the thing you wanted to show is true (your hypothesis) is the best explanation.</a:t>
            </a:r>
          </a:p>
        </p:txBody>
      </p:sp>
    </p:spTree>
    <p:extLst>
      <p:ext uri="{BB962C8B-B14F-4D97-AF65-F5344CB8AC3E}">
        <p14:creationId xmlns:p14="http://schemas.microsoft.com/office/powerpoint/2010/main" val="34687886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le 1"/>
          <p:cNvSpPr>
            <a:spLocks noGrp="1"/>
          </p:cNvSpPr>
          <p:nvPr>
            <p:ph type="title"/>
          </p:nvPr>
        </p:nvSpPr>
        <p:spPr>
          <a:xfrm>
            <a:off x="685800" y="-76200"/>
            <a:ext cx="7772400" cy="1143000"/>
          </a:xfrm>
        </p:spPr>
        <p:txBody>
          <a:bodyPr/>
          <a:lstStyle/>
          <a:p>
            <a:r>
              <a:rPr lang="en-US" sz="3200" dirty="0">
                <a:latin typeface="Times" charset="0"/>
                <a:ea typeface="ＭＳ Ｐゴシック" charset="0"/>
                <a:cs typeface="ＭＳ Ｐゴシック" charset="0"/>
              </a:rPr>
              <a:t>Ok, one more set of language for this:</a:t>
            </a:r>
          </a:p>
        </p:txBody>
      </p:sp>
      <p:sp>
        <p:nvSpPr>
          <p:cNvPr id="3" name="Content Placeholder 2"/>
          <p:cNvSpPr>
            <a:spLocks noGrp="1"/>
          </p:cNvSpPr>
          <p:nvPr>
            <p:ph idx="1"/>
          </p:nvPr>
        </p:nvSpPr>
        <p:spPr>
          <a:xfrm>
            <a:off x="533400" y="914400"/>
            <a:ext cx="8001000" cy="4114800"/>
          </a:xfrm>
        </p:spPr>
        <p:txBody>
          <a:bodyPr/>
          <a:lstStyle/>
          <a:p>
            <a:pPr>
              <a:spcAft>
                <a:spcPts val="1200"/>
              </a:spcAft>
            </a:pPr>
            <a:r>
              <a:rPr lang="en-US" sz="2400">
                <a:latin typeface="Times" charset="0"/>
                <a:ea typeface="ＭＳ Ｐゴシック" charset="0"/>
                <a:cs typeface="ＭＳ Ｐゴシック" charset="0"/>
              </a:rPr>
              <a:t>What we are interested in knowing is whether something made two groups different.</a:t>
            </a:r>
          </a:p>
          <a:p>
            <a:pPr>
              <a:spcAft>
                <a:spcPts val="1200"/>
              </a:spcAft>
            </a:pPr>
            <a:r>
              <a:rPr lang="en-US" sz="2400">
                <a:latin typeface="Times" charset="0"/>
                <a:ea typeface="ＭＳ Ｐゴシック" charset="0"/>
                <a:cs typeface="ＭＳ Ｐゴシック" charset="0"/>
              </a:rPr>
              <a:t>The evidence that you gather to see if that is true are means and standard deviations of groups.</a:t>
            </a:r>
          </a:p>
          <a:p>
            <a:pPr>
              <a:spcAft>
                <a:spcPts val="1200"/>
              </a:spcAft>
            </a:pPr>
            <a:r>
              <a:rPr lang="en-US" sz="2400">
                <a:latin typeface="Times" charset="0"/>
                <a:ea typeface="ＭＳ Ｐゴシック" charset="0"/>
                <a:cs typeface="ＭＳ Ｐゴシック" charset="0"/>
              </a:rPr>
              <a:t>The null hypothesis always says there will be no difference between the groups.</a:t>
            </a:r>
          </a:p>
          <a:p>
            <a:pPr>
              <a:spcAft>
                <a:spcPts val="1200"/>
              </a:spcAft>
            </a:pPr>
            <a:r>
              <a:rPr lang="en-US" sz="2400">
                <a:latin typeface="Times" charset="0"/>
                <a:ea typeface="ＭＳ Ｐゴシック" charset="0"/>
                <a:cs typeface="ＭＳ Ｐゴシック" charset="0"/>
              </a:rPr>
              <a:t>If there is a very low probability that the difference in the groups could occur by chance, that is the evidence that the null hypothesis is wrong.</a:t>
            </a:r>
          </a:p>
          <a:p>
            <a:pPr>
              <a:spcAft>
                <a:spcPts val="1200"/>
              </a:spcAft>
            </a:pPr>
            <a:r>
              <a:rPr lang="en-US" sz="2400">
                <a:latin typeface="Times" charset="0"/>
                <a:ea typeface="ＭＳ Ｐゴシック" charset="0"/>
                <a:cs typeface="ＭＳ Ｐゴシック" charset="0"/>
              </a:rPr>
              <a:t>Low probabilities (</a:t>
            </a:r>
            <a:r>
              <a:rPr lang="en-US" sz="2400" i="1">
                <a:latin typeface="Times" charset="0"/>
                <a:ea typeface="ＭＳ Ｐゴシック" charset="0"/>
                <a:cs typeface="ＭＳ Ｐゴシック" charset="0"/>
              </a:rPr>
              <a:t>p</a:t>
            </a:r>
            <a:r>
              <a:rPr lang="en-US" sz="2400">
                <a:latin typeface="Times" charset="0"/>
                <a:ea typeface="ＭＳ Ｐゴシック" charset="0"/>
                <a:cs typeface="ＭＳ Ｐゴシック" charset="0"/>
              </a:rPr>
              <a:t> values) show that the thing you wanted to show (your hypothesis) is more likely to be true than not true. You have rejected  the null hypothesis.</a:t>
            </a:r>
          </a:p>
          <a:p>
            <a:endParaRPr lang="en-US" sz="2400">
              <a:latin typeface="Times" charset="0"/>
              <a:ea typeface="ＭＳ Ｐゴシック" charset="0"/>
              <a:cs typeface="ＭＳ Ｐゴシック" charset="0"/>
            </a:endParaRPr>
          </a:p>
          <a:p>
            <a:endParaRPr lang="en-US">
              <a:latin typeface="Times" charset="0"/>
              <a:ea typeface="ＭＳ Ｐゴシック" charset="0"/>
              <a:cs typeface="ＭＳ Ｐゴシック" charset="0"/>
            </a:endParaRPr>
          </a:p>
        </p:txBody>
      </p:sp>
    </p:spTree>
    <p:extLst>
      <p:ext uri="{BB962C8B-B14F-4D97-AF65-F5344CB8AC3E}">
        <p14:creationId xmlns:p14="http://schemas.microsoft.com/office/powerpoint/2010/main" val="22011410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409575"/>
            <a:ext cx="7772400" cy="1143000"/>
          </a:xfrm>
        </p:spPr>
        <p:txBody>
          <a:bodyPr/>
          <a:lstStyle/>
          <a:p>
            <a:pPr eaLnBrk="1" hangingPunct="1"/>
            <a:r>
              <a:rPr lang="en-US" sz="3600" dirty="0">
                <a:latin typeface="Times" charset="0"/>
                <a:ea typeface="ＭＳ Ｐゴシック" charset="0"/>
                <a:cs typeface="ＭＳ Ｐゴシック" charset="0"/>
              </a:rPr>
              <a:t>Significance (Alpha Level)</a:t>
            </a:r>
            <a:endParaRPr lang="en-US" dirty="0">
              <a:latin typeface="Times" charset="0"/>
              <a:ea typeface="ＭＳ Ｐゴシック" charset="0"/>
              <a:cs typeface="ＭＳ Ｐゴシック" charset="0"/>
            </a:endParaRPr>
          </a:p>
        </p:txBody>
      </p:sp>
      <p:sp>
        <p:nvSpPr>
          <p:cNvPr id="40966" name="Text Box 6"/>
          <p:cNvSpPr txBox="1">
            <a:spLocks noChangeArrowheads="1"/>
          </p:cNvSpPr>
          <p:nvPr/>
        </p:nvSpPr>
        <p:spPr bwMode="auto">
          <a:xfrm>
            <a:off x="757238" y="5108575"/>
            <a:ext cx="7629525" cy="1200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dirty="0"/>
              <a:t>Choosing the point at which we say that something is significant is subjective. It is up to the researcher. Why let this subjective sounding judgment enter the process?</a:t>
            </a:r>
          </a:p>
        </p:txBody>
      </p:sp>
      <p:sp>
        <p:nvSpPr>
          <p:cNvPr id="40967" name="Line 7"/>
          <p:cNvSpPr>
            <a:spLocks noChangeShapeType="1"/>
          </p:cNvSpPr>
          <p:nvPr/>
        </p:nvSpPr>
        <p:spPr bwMode="auto">
          <a:xfrm>
            <a:off x="8323263" y="2124075"/>
            <a:ext cx="0" cy="267335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0968" name="Line 8"/>
          <p:cNvSpPr>
            <a:spLocks noChangeShapeType="1"/>
          </p:cNvSpPr>
          <p:nvPr/>
        </p:nvSpPr>
        <p:spPr bwMode="auto">
          <a:xfrm>
            <a:off x="7272338" y="4464050"/>
            <a:ext cx="933450"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0970" name="Line 10"/>
          <p:cNvSpPr>
            <a:spLocks noChangeShapeType="1"/>
          </p:cNvSpPr>
          <p:nvPr/>
        </p:nvSpPr>
        <p:spPr bwMode="auto">
          <a:xfrm flipV="1">
            <a:off x="7135813" y="3662363"/>
            <a:ext cx="0" cy="113665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0972" name="Text Box 12"/>
          <p:cNvSpPr txBox="1">
            <a:spLocks noChangeArrowheads="1"/>
          </p:cNvSpPr>
          <p:nvPr/>
        </p:nvSpPr>
        <p:spPr bwMode="auto">
          <a:xfrm>
            <a:off x="7277100" y="3975100"/>
            <a:ext cx="98425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a:t>1% (.01)</a:t>
            </a:r>
            <a:endParaRPr lang="en-US"/>
          </a:p>
        </p:txBody>
      </p:sp>
      <p:grpSp>
        <p:nvGrpSpPr>
          <p:cNvPr id="3" name="Group 2"/>
          <p:cNvGrpSpPr/>
          <p:nvPr/>
        </p:nvGrpSpPr>
        <p:grpSpPr>
          <a:xfrm>
            <a:off x="457200" y="1905000"/>
            <a:ext cx="7924800" cy="2895600"/>
            <a:chOff x="457200" y="1905000"/>
            <a:chExt cx="7924800" cy="2895600"/>
          </a:xfrm>
        </p:grpSpPr>
        <p:sp>
          <p:nvSpPr>
            <p:cNvPr id="40965" name="Line 5"/>
            <p:cNvSpPr>
              <a:spLocks noChangeShapeType="1"/>
            </p:cNvSpPr>
            <p:nvPr/>
          </p:nvSpPr>
          <p:spPr bwMode="auto">
            <a:xfrm>
              <a:off x="4572000" y="1905000"/>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0964" name="Line 4"/>
            <p:cNvSpPr>
              <a:spLocks noChangeShapeType="1"/>
            </p:cNvSpPr>
            <p:nvPr/>
          </p:nvSpPr>
          <p:spPr bwMode="auto">
            <a:xfrm>
              <a:off x="457200" y="4800600"/>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0969" name="Line 9"/>
            <p:cNvSpPr>
              <a:spLocks noChangeShapeType="1"/>
            </p:cNvSpPr>
            <p:nvPr/>
          </p:nvSpPr>
          <p:spPr bwMode="auto">
            <a:xfrm flipV="1">
              <a:off x="6532563" y="2157413"/>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40971" name="Line 11"/>
            <p:cNvSpPr>
              <a:spLocks noChangeShapeType="1"/>
            </p:cNvSpPr>
            <p:nvPr/>
          </p:nvSpPr>
          <p:spPr bwMode="auto">
            <a:xfrm>
              <a:off x="6654800" y="3062288"/>
              <a:ext cx="1552575"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0973" name="Text Box 13"/>
            <p:cNvSpPr txBox="1">
              <a:spLocks noChangeArrowheads="1"/>
            </p:cNvSpPr>
            <p:nvPr/>
          </p:nvSpPr>
          <p:spPr bwMode="auto">
            <a:xfrm>
              <a:off x="6894513" y="2455863"/>
              <a:ext cx="9842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5% (.05)</a:t>
              </a:r>
              <a:endParaRPr lang="en-US" dirty="0"/>
            </a:p>
          </p:txBody>
        </p:sp>
        <p:sp>
          <p:nvSpPr>
            <p:cNvPr id="14" name="Freeform 13"/>
            <p:cNvSpPr/>
            <p:nvPr/>
          </p:nvSpPr>
          <p:spPr>
            <a:xfrm>
              <a:off x="1369051" y="1973508"/>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14289773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1295400" y="76200"/>
            <a:ext cx="7772400" cy="914400"/>
          </a:xfrm>
        </p:spPr>
        <p:txBody>
          <a:bodyPr/>
          <a:lstStyle/>
          <a:p>
            <a:pPr eaLnBrk="1" hangingPunct="1"/>
            <a:r>
              <a:rPr lang="en-US" sz="3600">
                <a:latin typeface="Times" charset="0"/>
                <a:ea typeface="ＭＳ Ｐゴシック" charset="0"/>
                <a:cs typeface="ＭＳ Ｐゴシック" charset="0"/>
              </a:rPr>
              <a:t>Being Wrong</a:t>
            </a:r>
            <a:endParaRPr lang="en-US">
              <a:latin typeface="Times" charset="0"/>
              <a:ea typeface="ＭＳ Ｐゴシック" charset="0"/>
              <a:cs typeface="ＭＳ Ｐゴシック" charset="0"/>
            </a:endParaRPr>
          </a:p>
        </p:txBody>
      </p:sp>
      <p:sp>
        <p:nvSpPr>
          <p:cNvPr id="109571" name="Content Placeholder 14"/>
          <p:cNvSpPr>
            <a:spLocks noGrp="1"/>
          </p:cNvSpPr>
          <p:nvPr>
            <p:ph idx="1"/>
          </p:nvPr>
        </p:nvSpPr>
        <p:spPr>
          <a:xfrm>
            <a:off x="685800" y="4114800"/>
            <a:ext cx="7772400" cy="2057400"/>
          </a:xfrm>
        </p:spPr>
        <p:txBody>
          <a:bodyPr/>
          <a:lstStyle/>
          <a:p>
            <a:r>
              <a:rPr lang="en-US" sz="2400" dirty="0">
                <a:latin typeface="Times" charset="0"/>
                <a:ea typeface="ＭＳ Ｐゴシック" charset="0"/>
                <a:cs typeface="ＭＳ Ｐゴシック" charset="0"/>
              </a:rPr>
              <a:t>We say that occurring randomly less than 5% of the time is really unlikely so it is not random. But, that statement would be wrong 5% of the time. </a:t>
            </a:r>
          </a:p>
          <a:p>
            <a:r>
              <a:rPr lang="en-US" sz="2400" dirty="0">
                <a:latin typeface="Times" charset="0"/>
                <a:ea typeface="ＭＳ Ｐゴシック" charset="0"/>
                <a:cs typeface="ＭＳ Ｐゴシック" charset="0"/>
              </a:rPr>
              <a:t>Type 1 Error: Saying it is not random when it was. </a:t>
            </a:r>
          </a:p>
        </p:txBody>
      </p:sp>
      <p:cxnSp>
        <p:nvCxnSpPr>
          <p:cNvPr id="109579" name="Straight Connector 16"/>
          <p:cNvCxnSpPr>
            <a:cxnSpLocks noChangeShapeType="1"/>
          </p:cNvCxnSpPr>
          <p:nvPr/>
        </p:nvCxnSpPr>
        <p:spPr bwMode="auto">
          <a:xfrm flipV="1">
            <a:off x="6940780" y="856518"/>
            <a:ext cx="0" cy="2973388"/>
          </a:xfrm>
          <a:prstGeom prst="line">
            <a:avLst/>
          </a:prstGeom>
          <a:noFill/>
          <a:ln w="25400">
            <a:solidFill>
              <a:srgbClr val="FF0000"/>
            </a:solidFill>
            <a:round/>
            <a:headEnd/>
            <a:tailEnd/>
          </a:ln>
        </p:spPr>
      </p:cxnSp>
      <p:sp>
        <p:nvSpPr>
          <p:cNvPr id="109580" name="Text Box 13"/>
          <p:cNvSpPr txBox="1">
            <a:spLocks noChangeArrowheads="1"/>
          </p:cNvSpPr>
          <p:nvPr/>
        </p:nvSpPr>
        <p:spPr bwMode="auto">
          <a:xfrm>
            <a:off x="6712180" y="486630"/>
            <a:ext cx="1800225"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Test Group Mean</a:t>
            </a:r>
            <a:endParaRPr lang="en-US" dirty="0"/>
          </a:p>
        </p:txBody>
      </p:sp>
      <p:grpSp>
        <p:nvGrpSpPr>
          <p:cNvPr id="23" name="Group 22"/>
          <p:cNvGrpSpPr/>
          <p:nvPr/>
        </p:nvGrpSpPr>
        <p:grpSpPr>
          <a:xfrm>
            <a:off x="457200" y="940844"/>
            <a:ext cx="7924800" cy="2895600"/>
            <a:chOff x="457200" y="1905000"/>
            <a:chExt cx="7924800" cy="2895600"/>
          </a:xfrm>
        </p:grpSpPr>
        <p:sp>
          <p:nvSpPr>
            <p:cNvPr id="24" name="Line 5"/>
            <p:cNvSpPr>
              <a:spLocks noChangeShapeType="1"/>
            </p:cNvSpPr>
            <p:nvPr/>
          </p:nvSpPr>
          <p:spPr bwMode="auto">
            <a:xfrm>
              <a:off x="4572000" y="1905000"/>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 name="Line 4"/>
            <p:cNvSpPr>
              <a:spLocks noChangeShapeType="1"/>
            </p:cNvSpPr>
            <p:nvPr/>
          </p:nvSpPr>
          <p:spPr bwMode="auto">
            <a:xfrm>
              <a:off x="457200" y="4800600"/>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 name="Line 9"/>
            <p:cNvSpPr>
              <a:spLocks noChangeShapeType="1"/>
            </p:cNvSpPr>
            <p:nvPr/>
          </p:nvSpPr>
          <p:spPr bwMode="auto">
            <a:xfrm flipV="1">
              <a:off x="6532563" y="2157413"/>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 name="Line 11"/>
            <p:cNvSpPr>
              <a:spLocks noChangeShapeType="1"/>
            </p:cNvSpPr>
            <p:nvPr/>
          </p:nvSpPr>
          <p:spPr bwMode="auto">
            <a:xfrm>
              <a:off x="6654800" y="3062288"/>
              <a:ext cx="1552575"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8" name="Text Box 13"/>
            <p:cNvSpPr txBox="1">
              <a:spLocks noChangeArrowheads="1"/>
            </p:cNvSpPr>
            <p:nvPr/>
          </p:nvSpPr>
          <p:spPr bwMode="auto">
            <a:xfrm>
              <a:off x="6894513" y="2455863"/>
              <a:ext cx="9842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5% (.05)</a:t>
              </a:r>
              <a:endParaRPr lang="en-US" dirty="0"/>
            </a:p>
          </p:txBody>
        </p:sp>
        <p:sp>
          <p:nvSpPr>
            <p:cNvPr id="29" name="Freeform 28"/>
            <p:cNvSpPr/>
            <p:nvPr/>
          </p:nvSpPr>
          <p:spPr>
            <a:xfrm>
              <a:off x="1369051" y="1973508"/>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35121121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1295400" y="76200"/>
            <a:ext cx="7772400" cy="914400"/>
          </a:xfrm>
        </p:spPr>
        <p:txBody>
          <a:bodyPr/>
          <a:lstStyle/>
          <a:p>
            <a:pPr eaLnBrk="1" hangingPunct="1"/>
            <a:r>
              <a:rPr lang="en-US" sz="3600">
                <a:latin typeface="Times" charset="0"/>
                <a:ea typeface="ＭＳ Ｐゴシック" charset="0"/>
                <a:cs typeface="ＭＳ Ｐゴシック" charset="0"/>
              </a:rPr>
              <a:t>Being Wrong</a:t>
            </a:r>
            <a:endParaRPr lang="en-US">
              <a:latin typeface="Times" charset="0"/>
              <a:ea typeface="ＭＳ Ｐゴシック" charset="0"/>
              <a:cs typeface="ＭＳ Ｐゴシック" charset="0"/>
            </a:endParaRPr>
          </a:p>
        </p:txBody>
      </p:sp>
      <p:sp>
        <p:nvSpPr>
          <p:cNvPr id="111619" name="Content Placeholder 14"/>
          <p:cNvSpPr>
            <a:spLocks noGrp="1"/>
          </p:cNvSpPr>
          <p:nvPr>
            <p:ph idx="1"/>
          </p:nvPr>
        </p:nvSpPr>
        <p:spPr>
          <a:xfrm>
            <a:off x="685800" y="4114800"/>
            <a:ext cx="7772400" cy="2057400"/>
          </a:xfrm>
        </p:spPr>
        <p:txBody>
          <a:bodyPr/>
          <a:lstStyle/>
          <a:p>
            <a:r>
              <a:rPr lang="en-US" sz="2400" dirty="0">
                <a:latin typeface="Times" charset="0"/>
                <a:ea typeface="ＭＳ Ｐゴシック" charset="0"/>
                <a:cs typeface="ＭＳ Ｐゴシック" charset="0"/>
              </a:rPr>
              <a:t>We say that occurring randomly more than 5% of the time is too likely so we say chance is the best explanation. But, sometimes real differences occur even though they look like chance.</a:t>
            </a:r>
          </a:p>
          <a:p>
            <a:r>
              <a:rPr lang="en-US" sz="2400" dirty="0">
                <a:latin typeface="Times" charset="0"/>
                <a:ea typeface="ＭＳ Ｐゴシック" charset="0"/>
                <a:cs typeface="ＭＳ Ｐゴシック" charset="0"/>
              </a:rPr>
              <a:t>Type 2 Error: Saying it is random when it was not. </a:t>
            </a:r>
          </a:p>
        </p:txBody>
      </p:sp>
      <p:grpSp>
        <p:nvGrpSpPr>
          <p:cNvPr id="13" name="Group 12"/>
          <p:cNvGrpSpPr/>
          <p:nvPr/>
        </p:nvGrpSpPr>
        <p:grpSpPr>
          <a:xfrm>
            <a:off x="457200" y="940844"/>
            <a:ext cx="7924800" cy="2895600"/>
            <a:chOff x="457200" y="1905000"/>
            <a:chExt cx="7924800" cy="2895600"/>
          </a:xfrm>
        </p:grpSpPr>
        <p:sp>
          <p:nvSpPr>
            <p:cNvPr id="14" name="Line 5"/>
            <p:cNvSpPr>
              <a:spLocks noChangeShapeType="1"/>
            </p:cNvSpPr>
            <p:nvPr/>
          </p:nvSpPr>
          <p:spPr bwMode="auto">
            <a:xfrm>
              <a:off x="4572000" y="1905000"/>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 name="Line 4"/>
            <p:cNvSpPr>
              <a:spLocks noChangeShapeType="1"/>
            </p:cNvSpPr>
            <p:nvPr/>
          </p:nvSpPr>
          <p:spPr bwMode="auto">
            <a:xfrm>
              <a:off x="457200" y="4800600"/>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 name="Line 9"/>
            <p:cNvSpPr>
              <a:spLocks noChangeShapeType="1"/>
            </p:cNvSpPr>
            <p:nvPr/>
          </p:nvSpPr>
          <p:spPr bwMode="auto">
            <a:xfrm flipV="1">
              <a:off x="6532563" y="2157413"/>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 name="Line 11"/>
            <p:cNvSpPr>
              <a:spLocks noChangeShapeType="1"/>
            </p:cNvSpPr>
            <p:nvPr/>
          </p:nvSpPr>
          <p:spPr bwMode="auto">
            <a:xfrm>
              <a:off x="6654800" y="3062288"/>
              <a:ext cx="1552575"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8" name="Text Box 13"/>
            <p:cNvSpPr txBox="1">
              <a:spLocks noChangeArrowheads="1"/>
            </p:cNvSpPr>
            <p:nvPr/>
          </p:nvSpPr>
          <p:spPr bwMode="auto">
            <a:xfrm>
              <a:off x="6894513" y="2455863"/>
              <a:ext cx="9842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5% (.05)</a:t>
              </a:r>
              <a:endParaRPr lang="en-US" dirty="0"/>
            </a:p>
          </p:txBody>
        </p:sp>
        <p:sp>
          <p:nvSpPr>
            <p:cNvPr id="19" name="Freeform 18"/>
            <p:cNvSpPr/>
            <p:nvPr/>
          </p:nvSpPr>
          <p:spPr>
            <a:xfrm>
              <a:off x="1369051" y="1973508"/>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cxnSp>
        <p:nvCxnSpPr>
          <p:cNvPr id="21" name="Straight Connector 16"/>
          <p:cNvCxnSpPr>
            <a:cxnSpLocks noChangeShapeType="1"/>
          </p:cNvCxnSpPr>
          <p:nvPr/>
        </p:nvCxnSpPr>
        <p:spPr bwMode="auto">
          <a:xfrm flipV="1">
            <a:off x="6035337" y="856518"/>
            <a:ext cx="0" cy="2973388"/>
          </a:xfrm>
          <a:prstGeom prst="line">
            <a:avLst/>
          </a:prstGeom>
          <a:noFill/>
          <a:ln w="25400">
            <a:solidFill>
              <a:srgbClr val="FF0000"/>
            </a:solidFill>
            <a:round/>
            <a:headEnd/>
            <a:tailEnd/>
          </a:ln>
        </p:spPr>
      </p:cxnSp>
      <p:sp>
        <p:nvSpPr>
          <p:cNvPr id="22" name="Text Box 13"/>
          <p:cNvSpPr txBox="1">
            <a:spLocks noChangeArrowheads="1"/>
          </p:cNvSpPr>
          <p:nvPr/>
        </p:nvSpPr>
        <p:spPr bwMode="auto">
          <a:xfrm>
            <a:off x="5806737" y="486630"/>
            <a:ext cx="1800225"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Test Group Mean</a:t>
            </a:r>
            <a:endParaRPr lang="en-US" dirty="0"/>
          </a:p>
        </p:txBody>
      </p:sp>
    </p:spTree>
    <p:extLst>
      <p:ext uri="{BB962C8B-B14F-4D97-AF65-F5344CB8AC3E}">
        <p14:creationId xmlns:p14="http://schemas.microsoft.com/office/powerpoint/2010/main" val="17012693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762000" y="76200"/>
            <a:ext cx="7772400" cy="914400"/>
          </a:xfrm>
        </p:spPr>
        <p:txBody>
          <a:bodyPr/>
          <a:lstStyle/>
          <a:p>
            <a:pPr eaLnBrk="1" hangingPunct="1"/>
            <a:r>
              <a:rPr lang="en-US" sz="3600">
                <a:latin typeface="Times" charset="0"/>
                <a:ea typeface="ＭＳ Ｐゴシック" charset="0"/>
                <a:cs typeface="ＭＳ Ｐゴシック" charset="0"/>
              </a:rPr>
              <a:t>Reducing Being Wrong</a:t>
            </a:r>
            <a:endParaRPr lang="en-US">
              <a:latin typeface="Times" charset="0"/>
              <a:ea typeface="ＭＳ Ｐゴシック" charset="0"/>
              <a:cs typeface="ＭＳ Ｐゴシック" charset="0"/>
            </a:endParaRPr>
          </a:p>
        </p:txBody>
      </p:sp>
      <p:sp>
        <p:nvSpPr>
          <p:cNvPr id="113667" name="Content Placeholder 14"/>
          <p:cNvSpPr>
            <a:spLocks noGrp="1"/>
          </p:cNvSpPr>
          <p:nvPr>
            <p:ph idx="1"/>
          </p:nvPr>
        </p:nvSpPr>
        <p:spPr>
          <a:xfrm>
            <a:off x="685800" y="4114800"/>
            <a:ext cx="7772400" cy="2057400"/>
          </a:xfrm>
        </p:spPr>
        <p:txBody>
          <a:bodyPr/>
          <a:lstStyle/>
          <a:p>
            <a:pPr>
              <a:spcAft>
                <a:spcPts val="1200"/>
              </a:spcAft>
            </a:pPr>
            <a:r>
              <a:rPr lang="en-US" sz="2400" dirty="0">
                <a:latin typeface="Times" charset="0"/>
                <a:ea typeface="ＭＳ Ｐゴシック" charset="0"/>
                <a:cs typeface="ＭＳ Ｐゴシック" charset="0"/>
              </a:rPr>
              <a:t>Reduce Type 1 errors by lowering the alpha level or using more conservative calculations.</a:t>
            </a:r>
          </a:p>
          <a:p>
            <a:pPr>
              <a:spcAft>
                <a:spcPts val="1200"/>
              </a:spcAft>
            </a:pPr>
            <a:r>
              <a:rPr lang="en-US" sz="2400" dirty="0">
                <a:latin typeface="Times" charset="0"/>
                <a:ea typeface="ＭＳ Ｐゴシック" charset="0"/>
                <a:cs typeface="ＭＳ Ｐゴシック" charset="0"/>
              </a:rPr>
              <a:t>Reduce Type 2 errors by increasing the sample size.</a:t>
            </a:r>
          </a:p>
          <a:p>
            <a:pPr>
              <a:spcAft>
                <a:spcPts val="1200"/>
              </a:spcAft>
            </a:pPr>
            <a:r>
              <a:rPr lang="en-US" sz="2400" dirty="0">
                <a:latin typeface="Times" charset="0"/>
                <a:ea typeface="ＭＳ Ｐゴシック" charset="0"/>
                <a:cs typeface="ＭＳ Ｐゴシック" charset="0"/>
              </a:rPr>
              <a:t>Reduce all errors by improving the study design (validity).</a:t>
            </a:r>
          </a:p>
        </p:txBody>
      </p:sp>
      <p:grpSp>
        <p:nvGrpSpPr>
          <p:cNvPr id="11" name="Group 10"/>
          <p:cNvGrpSpPr/>
          <p:nvPr/>
        </p:nvGrpSpPr>
        <p:grpSpPr>
          <a:xfrm>
            <a:off x="457200" y="1011392"/>
            <a:ext cx="7924800" cy="2895600"/>
            <a:chOff x="457200" y="1905000"/>
            <a:chExt cx="7924800" cy="2895600"/>
          </a:xfrm>
        </p:grpSpPr>
        <p:sp>
          <p:nvSpPr>
            <p:cNvPr id="12" name="Line 5"/>
            <p:cNvSpPr>
              <a:spLocks noChangeShapeType="1"/>
            </p:cNvSpPr>
            <p:nvPr/>
          </p:nvSpPr>
          <p:spPr bwMode="auto">
            <a:xfrm>
              <a:off x="4572000" y="1905000"/>
              <a:ext cx="0" cy="28956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 name="Line 4"/>
            <p:cNvSpPr>
              <a:spLocks noChangeShapeType="1"/>
            </p:cNvSpPr>
            <p:nvPr/>
          </p:nvSpPr>
          <p:spPr bwMode="auto">
            <a:xfrm>
              <a:off x="457200" y="4800600"/>
              <a:ext cx="7924800" cy="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4" name="Line 9"/>
            <p:cNvSpPr>
              <a:spLocks noChangeShapeType="1"/>
            </p:cNvSpPr>
            <p:nvPr/>
          </p:nvSpPr>
          <p:spPr bwMode="auto">
            <a:xfrm flipV="1">
              <a:off x="6532563" y="2157413"/>
              <a:ext cx="0" cy="264001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 name="Line 11"/>
            <p:cNvSpPr>
              <a:spLocks noChangeShapeType="1"/>
            </p:cNvSpPr>
            <p:nvPr/>
          </p:nvSpPr>
          <p:spPr bwMode="auto">
            <a:xfrm>
              <a:off x="6654800" y="3062288"/>
              <a:ext cx="1552575" cy="0"/>
            </a:xfrm>
            <a:prstGeom prst="line">
              <a:avLst/>
            </a:prstGeom>
            <a:noFill/>
            <a:ln w="9525">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6" name="Text Box 13"/>
            <p:cNvSpPr txBox="1">
              <a:spLocks noChangeArrowheads="1"/>
            </p:cNvSpPr>
            <p:nvPr/>
          </p:nvSpPr>
          <p:spPr bwMode="auto">
            <a:xfrm>
              <a:off x="6894513" y="2455863"/>
              <a:ext cx="98425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37931725" indent="-37474525">
                <a:defRPr sz="2400">
                  <a:solidFill>
                    <a:schemeClr val="tx1"/>
                  </a:solidFill>
                  <a:latin typeface="Times" charset="0"/>
                  <a:ea typeface="ＭＳ Ｐゴシック" charset="0"/>
                </a:defRPr>
              </a:lvl2pPr>
              <a:lvl3pPr>
                <a:defRPr sz="2400">
                  <a:solidFill>
                    <a:schemeClr val="tx1"/>
                  </a:solidFill>
                  <a:latin typeface="Times" charset="0"/>
                  <a:ea typeface="ＭＳ Ｐゴシック" charset="0"/>
                </a:defRPr>
              </a:lvl3pPr>
              <a:lvl4pPr>
                <a:defRPr sz="2400">
                  <a:solidFill>
                    <a:schemeClr val="tx1"/>
                  </a:solidFill>
                  <a:latin typeface="Times" charset="0"/>
                  <a:ea typeface="ＭＳ Ｐゴシック" charset="0"/>
                </a:defRPr>
              </a:lvl4pPr>
              <a:lvl5pPr>
                <a:defRPr sz="2400">
                  <a:solidFill>
                    <a:schemeClr val="tx1"/>
                  </a:solidFill>
                  <a:latin typeface="Times" charset="0"/>
                  <a:ea typeface="ＭＳ Ｐゴシック" charset="0"/>
                </a:defRPr>
              </a:lvl5pPr>
              <a:lvl6pPr marL="457200" eaLnBrk="0" fontAlgn="base" hangingPunct="0">
                <a:spcBef>
                  <a:spcPct val="0"/>
                </a:spcBef>
                <a:spcAft>
                  <a:spcPct val="0"/>
                </a:spcAft>
                <a:defRPr sz="2400">
                  <a:solidFill>
                    <a:schemeClr val="tx1"/>
                  </a:solidFill>
                  <a:latin typeface="Times" charset="0"/>
                  <a:ea typeface="ＭＳ Ｐゴシック" charset="0"/>
                </a:defRPr>
              </a:lvl6pPr>
              <a:lvl7pPr marL="914400" eaLnBrk="0" fontAlgn="base" hangingPunct="0">
                <a:spcBef>
                  <a:spcPct val="0"/>
                </a:spcBef>
                <a:spcAft>
                  <a:spcPct val="0"/>
                </a:spcAft>
                <a:defRPr sz="2400">
                  <a:solidFill>
                    <a:schemeClr val="tx1"/>
                  </a:solidFill>
                  <a:latin typeface="Times" charset="0"/>
                  <a:ea typeface="ＭＳ Ｐゴシック" charset="0"/>
                </a:defRPr>
              </a:lvl7pPr>
              <a:lvl8pPr marL="1371600" eaLnBrk="0" fontAlgn="base" hangingPunct="0">
                <a:spcBef>
                  <a:spcPct val="0"/>
                </a:spcBef>
                <a:spcAft>
                  <a:spcPct val="0"/>
                </a:spcAft>
                <a:defRPr sz="2400">
                  <a:solidFill>
                    <a:schemeClr val="tx1"/>
                  </a:solidFill>
                  <a:latin typeface="Times" charset="0"/>
                  <a:ea typeface="ＭＳ Ｐゴシック" charset="0"/>
                </a:defRPr>
              </a:lvl8pPr>
              <a:lvl9pPr marL="1828800" eaLnBrk="0" fontAlgn="base" hangingPunct="0">
                <a:spcBef>
                  <a:spcPct val="0"/>
                </a:spcBef>
                <a:spcAft>
                  <a:spcPct val="0"/>
                </a:spcAft>
                <a:defRPr sz="2400">
                  <a:solidFill>
                    <a:schemeClr val="tx1"/>
                  </a:solidFill>
                  <a:latin typeface="Times" charset="0"/>
                  <a:ea typeface="ＭＳ Ｐゴシック" charset="0"/>
                </a:defRPr>
              </a:lvl9pPr>
            </a:lstStyle>
            <a:p>
              <a:r>
                <a:rPr lang="en-US" sz="1800" dirty="0"/>
                <a:t>5% (.05)</a:t>
              </a:r>
              <a:endParaRPr lang="en-US" dirty="0"/>
            </a:p>
          </p:txBody>
        </p:sp>
        <p:sp>
          <p:nvSpPr>
            <p:cNvPr id="17" name="Freeform 16"/>
            <p:cNvSpPr/>
            <p:nvPr/>
          </p:nvSpPr>
          <p:spPr>
            <a:xfrm>
              <a:off x="1369051" y="1973508"/>
              <a:ext cx="6405825" cy="2765944"/>
            </a:xfrm>
            <a:custGeom>
              <a:avLst/>
              <a:gdLst>
                <a:gd name="connsiteX0" fmla="*/ 3931800 w 3931800"/>
                <a:gd name="connsiteY0" fmla="*/ 1577907 h 1581834"/>
                <a:gd name="connsiteX1" fmla="*/ 2950453 w 3931800"/>
                <a:gd name="connsiteY1" fmla="*/ 1375859 h 1581834"/>
                <a:gd name="connsiteX2" fmla="*/ 2456573 w 3931800"/>
                <a:gd name="connsiteY2" fmla="*/ 250164 h 1581834"/>
                <a:gd name="connsiteX3" fmla="*/ 1965900 w 3931800"/>
                <a:gd name="connsiteY3" fmla="*/ 10 h 1581834"/>
                <a:gd name="connsiteX4" fmla="*/ 1475227 w 3931800"/>
                <a:gd name="connsiteY4" fmla="*/ 246957 h 1581834"/>
                <a:gd name="connsiteX5" fmla="*/ 981346 w 3931800"/>
                <a:gd name="connsiteY5" fmla="*/ 1375859 h 1581834"/>
                <a:gd name="connsiteX6" fmla="*/ 0 w 3931800"/>
                <a:gd name="connsiteY6" fmla="*/ 1581114 h 1581834"/>
                <a:gd name="connsiteX0" fmla="*/ 3931800 w 3931800"/>
                <a:gd name="connsiteY0" fmla="*/ 1648456 h 1652383"/>
                <a:gd name="connsiteX1" fmla="*/ 2950453 w 3931800"/>
                <a:gd name="connsiteY1" fmla="*/ 1446408 h 1652383"/>
                <a:gd name="connsiteX2" fmla="*/ 2456573 w 3931800"/>
                <a:gd name="connsiteY2" fmla="*/ 320713 h 1652383"/>
                <a:gd name="connsiteX3" fmla="*/ 1969107 w 3931800"/>
                <a:gd name="connsiteY3" fmla="*/ 2 h 1652383"/>
                <a:gd name="connsiteX4" fmla="*/ 1475227 w 3931800"/>
                <a:gd name="connsiteY4" fmla="*/ 317506 h 1652383"/>
                <a:gd name="connsiteX5" fmla="*/ 981346 w 3931800"/>
                <a:gd name="connsiteY5" fmla="*/ 1446408 h 1652383"/>
                <a:gd name="connsiteX6" fmla="*/ 0 w 3931800"/>
                <a:gd name="connsiteY6" fmla="*/ 1651663 h 1652383"/>
                <a:gd name="connsiteX0" fmla="*/ 4443305 w 4443305"/>
                <a:gd name="connsiteY0" fmla="*/ 1648456 h 1652383"/>
                <a:gd name="connsiteX1" fmla="*/ 3461958 w 4443305"/>
                <a:gd name="connsiteY1" fmla="*/ 1446408 h 1652383"/>
                <a:gd name="connsiteX2" fmla="*/ 2968078 w 4443305"/>
                <a:gd name="connsiteY2" fmla="*/ 320713 h 1652383"/>
                <a:gd name="connsiteX3" fmla="*/ 2480612 w 4443305"/>
                <a:gd name="connsiteY3" fmla="*/ 2 h 1652383"/>
                <a:gd name="connsiteX4" fmla="*/ 1986732 w 4443305"/>
                <a:gd name="connsiteY4" fmla="*/ 317506 h 1652383"/>
                <a:gd name="connsiteX5" fmla="*/ 1492851 w 4443305"/>
                <a:gd name="connsiteY5" fmla="*/ 1446408 h 1652383"/>
                <a:gd name="connsiteX6" fmla="*/ 0 w 4443305"/>
                <a:gd name="connsiteY6" fmla="*/ 1648456 h 1652383"/>
                <a:gd name="connsiteX0" fmla="*/ 4974333 w 4974333"/>
                <a:gd name="connsiteY0" fmla="*/ 1645249 h 1649482"/>
                <a:gd name="connsiteX1" fmla="*/ 3461958 w 4974333"/>
                <a:gd name="connsiteY1" fmla="*/ 1446408 h 1649482"/>
                <a:gd name="connsiteX2" fmla="*/ 2968078 w 4974333"/>
                <a:gd name="connsiteY2" fmla="*/ 320713 h 1649482"/>
                <a:gd name="connsiteX3" fmla="*/ 2480612 w 4974333"/>
                <a:gd name="connsiteY3" fmla="*/ 2 h 1649482"/>
                <a:gd name="connsiteX4" fmla="*/ 1986732 w 4974333"/>
                <a:gd name="connsiteY4" fmla="*/ 317506 h 1649482"/>
                <a:gd name="connsiteX5" fmla="*/ 1492851 w 4974333"/>
                <a:gd name="connsiteY5" fmla="*/ 1446408 h 1649482"/>
                <a:gd name="connsiteX6" fmla="*/ 0 w 4974333"/>
                <a:gd name="connsiteY6" fmla="*/ 1648456 h 1649482"/>
                <a:gd name="connsiteX0" fmla="*/ 4974333 w 4974333"/>
                <a:gd name="connsiteY0" fmla="*/ 1654472 h 1659869"/>
                <a:gd name="connsiteX1" fmla="*/ 3461958 w 4974333"/>
                <a:gd name="connsiteY1" fmla="*/ 1455631 h 1659869"/>
                <a:gd name="connsiteX2" fmla="*/ 2968078 w 4974333"/>
                <a:gd name="connsiteY2" fmla="*/ 329936 h 1659869"/>
                <a:gd name="connsiteX3" fmla="*/ 2480612 w 4974333"/>
                <a:gd name="connsiteY3" fmla="*/ 9225 h 1659869"/>
                <a:gd name="connsiteX4" fmla="*/ 1990637 w 4974333"/>
                <a:gd name="connsiteY4" fmla="*/ 217687 h 1659869"/>
                <a:gd name="connsiteX5" fmla="*/ 1492851 w 4974333"/>
                <a:gd name="connsiteY5" fmla="*/ 1455631 h 1659869"/>
                <a:gd name="connsiteX6" fmla="*/ 0 w 4974333"/>
                <a:gd name="connsiteY6" fmla="*/ 1657679 h 1659869"/>
                <a:gd name="connsiteX0" fmla="*/ 4974333 w 4974333"/>
                <a:gd name="connsiteY0" fmla="*/ 1647345 h 1654155"/>
                <a:gd name="connsiteX1" fmla="*/ 3461958 w 4974333"/>
                <a:gd name="connsiteY1" fmla="*/ 1448504 h 1654155"/>
                <a:gd name="connsiteX2" fmla="*/ 2964174 w 4974333"/>
                <a:gd name="connsiteY2" fmla="*/ 207353 h 1654155"/>
                <a:gd name="connsiteX3" fmla="*/ 2480612 w 4974333"/>
                <a:gd name="connsiteY3" fmla="*/ 2098 h 1654155"/>
                <a:gd name="connsiteX4" fmla="*/ 1990637 w 4974333"/>
                <a:gd name="connsiteY4" fmla="*/ 210560 h 1654155"/>
                <a:gd name="connsiteX5" fmla="*/ 1492851 w 4974333"/>
                <a:gd name="connsiteY5" fmla="*/ 1448504 h 1654155"/>
                <a:gd name="connsiteX6" fmla="*/ 0 w 4974333"/>
                <a:gd name="connsiteY6" fmla="*/ 1650552 h 1654155"/>
                <a:gd name="connsiteX0" fmla="*/ 4974333 w 4974333"/>
                <a:gd name="connsiteY0" fmla="*/ 1763913 h 1770723"/>
                <a:gd name="connsiteX1" fmla="*/ 3461958 w 4974333"/>
                <a:gd name="connsiteY1" fmla="*/ 1565072 h 1770723"/>
                <a:gd name="connsiteX2" fmla="*/ 2964174 w 4974333"/>
                <a:gd name="connsiteY2" fmla="*/ 323921 h 1770723"/>
                <a:gd name="connsiteX3" fmla="*/ 2480613 w 4974333"/>
                <a:gd name="connsiteY3" fmla="*/ 3 h 1770723"/>
                <a:gd name="connsiteX4" fmla="*/ 1990637 w 4974333"/>
                <a:gd name="connsiteY4" fmla="*/ 327128 h 1770723"/>
                <a:gd name="connsiteX5" fmla="*/ 1492851 w 4974333"/>
                <a:gd name="connsiteY5" fmla="*/ 1565072 h 1770723"/>
                <a:gd name="connsiteX6" fmla="*/ 0 w 4974333"/>
                <a:gd name="connsiteY6" fmla="*/ 1767120 h 1770723"/>
                <a:gd name="connsiteX0" fmla="*/ 4974333 w 4974333"/>
                <a:gd name="connsiteY0" fmla="*/ 1722225 h 1729035"/>
                <a:gd name="connsiteX1" fmla="*/ 3461958 w 4974333"/>
                <a:gd name="connsiteY1" fmla="*/ 1523384 h 1729035"/>
                <a:gd name="connsiteX2" fmla="*/ 2964174 w 4974333"/>
                <a:gd name="connsiteY2" fmla="*/ 282233 h 1729035"/>
                <a:gd name="connsiteX3" fmla="*/ 2472803 w 4974333"/>
                <a:gd name="connsiteY3" fmla="*/ 8 h 1729035"/>
                <a:gd name="connsiteX4" fmla="*/ 1990637 w 4974333"/>
                <a:gd name="connsiteY4" fmla="*/ 285440 h 1729035"/>
                <a:gd name="connsiteX5" fmla="*/ 1492851 w 4974333"/>
                <a:gd name="connsiteY5" fmla="*/ 1523384 h 1729035"/>
                <a:gd name="connsiteX6" fmla="*/ 0 w 4974333"/>
                <a:gd name="connsiteY6" fmla="*/ 1725432 h 1729035"/>
                <a:gd name="connsiteX0" fmla="*/ 4974333 w 4974333"/>
                <a:gd name="connsiteY0" fmla="*/ 1760705 h 1767515"/>
                <a:gd name="connsiteX1" fmla="*/ 3461958 w 4974333"/>
                <a:gd name="connsiteY1" fmla="*/ 1561864 h 1767515"/>
                <a:gd name="connsiteX2" fmla="*/ 2964174 w 4974333"/>
                <a:gd name="connsiteY2" fmla="*/ 320713 h 1767515"/>
                <a:gd name="connsiteX3" fmla="*/ 2472803 w 4974333"/>
                <a:gd name="connsiteY3" fmla="*/ 3 h 1767515"/>
                <a:gd name="connsiteX4" fmla="*/ 1990637 w 4974333"/>
                <a:gd name="connsiteY4" fmla="*/ 323920 h 1767515"/>
                <a:gd name="connsiteX5" fmla="*/ 1492851 w 4974333"/>
                <a:gd name="connsiteY5" fmla="*/ 1561864 h 1767515"/>
                <a:gd name="connsiteX6" fmla="*/ 0 w 4974333"/>
                <a:gd name="connsiteY6" fmla="*/ 1763912 h 1767515"/>
                <a:gd name="connsiteX0" fmla="*/ 4974333 w 4974333"/>
                <a:gd name="connsiteY0" fmla="*/ 1765751 h 1772561"/>
                <a:gd name="connsiteX1" fmla="*/ 3461958 w 4974333"/>
                <a:gd name="connsiteY1" fmla="*/ 1566910 h 1772561"/>
                <a:gd name="connsiteX2" fmla="*/ 2964174 w 4974333"/>
                <a:gd name="connsiteY2" fmla="*/ 325759 h 1772561"/>
                <a:gd name="connsiteX3" fmla="*/ 2472803 w 4974333"/>
                <a:gd name="connsiteY3" fmla="*/ 5049 h 1772561"/>
                <a:gd name="connsiteX4" fmla="*/ 1986733 w 4974333"/>
                <a:gd name="connsiteY4" fmla="*/ 495736 h 1772561"/>
                <a:gd name="connsiteX5" fmla="*/ 1492851 w 4974333"/>
                <a:gd name="connsiteY5" fmla="*/ 1566910 h 1772561"/>
                <a:gd name="connsiteX6" fmla="*/ 0 w 4974333"/>
                <a:gd name="connsiteY6" fmla="*/ 1768958 h 1772561"/>
                <a:gd name="connsiteX0" fmla="*/ 4974333 w 4974333"/>
                <a:gd name="connsiteY0" fmla="*/ 1760703 h 1764110"/>
                <a:gd name="connsiteX1" fmla="*/ 3461958 w 4974333"/>
                <a:gd name="connsiteY1" fmla="*/ 1561862 h 1764110"/>
                <a:gd name="connsiteX2" fmla="*/ 2960269 w 4974333"/>
                <a:gd name="connsiteY2" fmla="*/ 487481 h 1764110"/>
                <a:gd name="connsiteX3" fmla="*/ 2472803 w 4974333"/>
                <a:gd name="connsiteY3" fmla="*/ 1 h 1764110"/>
                <a:gd name="connsiteX4" fmla="*/ 1986733 w 4974333"/>
                <a:gd name="connsiteY4" fmla="*/ 490688 h 1764110"/>
                <a:gd name="connsiteX5" fmla="*/ 1492851 w 4974333"/>
                <a:gd name="connsiteY5" fmla="*/ 1561862 h 1764110"/>
                <a:gd name="connsiteX6" fmla="*/ 0 w 4974333"/>
                <a:gd name="connsiteY6" fmla="*/ 1763910 h 1764110"/>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 name="connsiteX0" fmla="*/ 4974333 w 4974333"/>
                <a:gd name="connsiteY0" fmla="*/ 1760704 h 1764111"/>
                <a:gd name="connsiteX1" fmla="*/ 3461958 w 4974333"/>
                <a:gd name="connsiteY1" fmla="*/ 1561863 h 1764111"/>
                <a:gd name="connsiteX2" fmla="*/ 2960269 w 4974333"/>
                <a:gd name="connsiteY2" fmla="*/ 487482 h 1764111"/>
                <a:gd name="connsiteX3" fmla="*/ 2472803 w 4974333"/>
                <a:gd name="connsiteY3" fmla="*/ 2 h 1764111"/>
                <a:gd name="connsiteX4" fmla="*/ 1986733 w 4974333"/>
                <a:gd name="connsiteY4" fmla="*/ 490689 h 1764111"/>
                <a:gd name="connsiteX5" fmla="*/ 1492851 w 4974333"/>
                <a:gd name="connsiteY5" fmla="*/ 1561863 h 1764111"/>
                <a:gd name="connsiteX6" fmla="*/ 0 w 4974333"/>
                <a:gd name="connsiteY6" fmla="*/ 1763911 h 1764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4333" h="1764111">
                  <a:moveTo>
                    <a:pt x="4974333" y="1760704"/>
                  </a:moveTo>
                  <a:cubicBezTo>
                    <a:pt x="4606595" y="1770325"/>
                    <a:pt x="3797635" y="1774067"/>
                    <a:pt x="3461958" y="1561863"/>
                  </a:cubicBezTo>
                  <a:cubicBezTo>
                    <a:pt x="3126281" y="1349659"/>
                    <a:pt x="3070463" y="853626"/>
                    <a:pt x="2960269" y="487482"/>
                  </a:cubicBezTo>
                  <a:cubicBezTo>
                    <a:pt x="2850075" y="121338"/>
                    <a:pt x="2635059" y="-532"/>
                    <a:pt x="2472803" y="2"/>
                  </a:cubicBezTo>
                  <a:cubicBezTo>
                    <a:pt x="2310547" y="536"/>
                    <a:pt x="2103203" y="118131"/>
                    <a:pt x="1986733" y="490689"/>
                  </a:cubicBezTo>
                  <a:cubicBezTo>
                    <a:pt x="1870263" y="863247"/>
                    <a:pt x="1823973" y="1349659"/>
                    <a:pt x="1492851" y="1561863"/>
                  </a:cubicBezTo>
                  <a:cubicBezTo>
                    <a:pt x="1161729" y="1774067"/>
                    <a:pt x="0" y="1763911"/>
                    <a:pt x="0" y="1763911"/>
                  </a:cubicBezTo>
                </a:path>
              </a:pathLst>
            </a:cu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380459018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Grp="1" noChangeArrowheads="1"/>
          </p:cNvSpPr>
          <p:nvPr>
            <p:ph type="title"/>
          </p:nvPr>
        </p:nvSpPr>
        <p:spPr/>
        <p:txBody>
          <a:bodyPr/>
          <a:lstStyle/>
          <a:p>
            <a:pPr eaLnBrk="1" hangingPunct="1"/>
            <a:r>
              <a:rPr lang="en-US">
                <a:latin typeface="Times" charset="0"/>
                <a:ea typeface="ＭＳ Ｐゴシック" charset="0"/>
                <a:cs typeface="ＭＳ Ｐゴシック" charset="0"/>
              </a:rPr>
              <a:t>Excel Example</a:t>
            </a:r>
          </a:p>
        </p:txBody>
      </p:sp>
      <p:sp>
        <p:nvSpPr>
          <p:cNvPr id="100354" name="Text Box 3"/>
          <p:cNvSpPr txBox="1">
            <a:spLocks noChangeArrowheads="1"/>
          </p:cNvSpPr>
          <p:nvPr/>
        </p:nvSpPr>
        <p:spPr bwMode="auto">
          <a:xfrm>
            <a:off x="855663" y="2100263"/>
            <a:ext cx="6789038" cy="19389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dirty="0"/>
              <a:t>On the course resource site download:</a:t>
            </a:r>
          </a:p>
          <a:p>
            <a:endParaRPr lang="en-US" dirty="0"/>
          </a:p>
          <a:p>
            <a:r>
              <a:rPr lang="en-US" dirty="0"/>
              <a:t>Excel Files: Area Test</a:t>
            </a:r>
          </a:p>
          <a:p>
            <a:endParaRPr lang="en-US" dirty="0"/>
          </a:p>
          <a:p>
            <a:r>
              <a:rPr lang="en-US" dirty="0"/>
              <a:t>Compare the pre and post scores using a Paired </a:t>
            </a:r>
            <a:r>
              <a:rPr lang="en-US" i="1" dirty="0"/>
              <a:t>t</a:t>
            </a:r>
            <a:r>
              <a:rPr lang="en-US" dirty="0"/>
              <a:t>-Test</a:t>
            </a:r>
          </a:p>
        </p:txBody>
      </p:sp>
    </p:spTree>
    <p:extLst>
      <p:ext uri="{BB962C8B-B14F-4D97-AF65-F5344CB8AC3E}">
        <p14:creationId xmlns:p14="http://schemas.microsoft.com/office/powerpoint/2010/main" val="373336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ED957-65E6-4A4E-8AE8-2E09F07949D9}"/>
              </a:ext>
            </a:extLst>
          </p:cNvPr>
          <p:cNvSpPr>
            <a:spLocks noGrp="1"/>
          </p:cNvSpPr>
          <p:nvPr>
            <p:ph type="title"/>
          </p:nvPr>
        </p:nvSpPr>
        <p:spPr/>
        <p:txBody>
          <a:bodyPr/>
          <a:lstStyle/>
          <a:p>
            <a:r>
              <a:rPr lang="en-US" dirty="0"/>
              <a:t>Interpreting Skew</a:t>
            </a:r>
          </a:p>
        </p:txBody>
      </p:sp>
      <p:sp>
        <p:nvSpPr>
          <p:cNvPr id="3" name="Content Placeholder 2">
            <a:extLst>
              <a:ext uri="{FF2B5EF4-FFF2-40B4-BE49-F238E27FC236}">
                <a16:creationId xmlns:a16="http://schemas.microsoft.com/office/drawing/2014/main" id="{BB242F56-A820-D740-83C2-E488D7457A4B}"/>
              </a:ext>
            </a:extLst>
          </p:cNvPr>
          <p:cNvSpPr>
            <a:spLocks noGrp="1"/>
          </p:cNvSpPr>
          <p:nvPr>
            <p:ph idx="1"/>
          </p:nvPr>
        </p:nvSpPr>
        <p:spPr>
          <a:xfrm>
            <a:off x="449580" y="1981200"/>
            <a:ext cx="8564880" cy="4114800"/>
          </a:xfrm>
        </p:spPr>
        <p:txBody>
          <a:bodyPr/>
          <a:lstStyle/>
          <a:p>
            <a:r>
              <a:rPr lang="en-US" dirty="0"/>
              <a:t>Positive number—positive skew (long tail right)</a:t>
            </a:r>
          </a:p>
          <a:p>
            <a:r>
              <a:rPr lang="en-US" dirty="0"/>
              <a:t>Negative number—negative skew (long tail left)</a:t>
            </a:r>
          </a:p>
          <a:p>
            <a:pPr marL="0" indent="0">
              <a:buNone/>
            </a:pPr>
            <a:endParaRPr lang="en-US" dirty="0"/>
          </a:p>
          <a:p>
            <a:r>
              <a:rPr lang="en-US" dirty="0"/>
              <a:t>0 = no skew</a:t>
            </a:r>
          </a:p>
          <a:p>
            <a:r>
              <a:rPr lang="en-US" dirty="0"/>
              <a:t>-.5 to .5 = small skew</a:t>
            </a:r>
          </a:p>
          <a:p>
            <a:r>
              <a:rPr lang="en-US" dirty="0"/>
              <a:t>-1.0 to -.51; .51 to 1.0 = moderate skew</a:t>
            </a:r>
          </a:p>
          <a:p>
            <a:r>
              <a:rPr lang="en-US" dirty="0"/>
              <a:t>Less than -1.0; greater than 1.0 = strong skew</a:t>
            </a:r>
          </a:p>
        </p:txBody>
      </p:sp>
    </p:spTree>
    <p:extLst>
      <p:ext uri="{BB962C8B-B14F-4D97-AF65-F5344CB8AC3E}">
        <p14:creationId xmlns:p14="http://schemas.microsoft.com/office/powerpoint/2010/main" val="2858930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E01E1-0AA3-5942-8A1F-D9051F1C4140}"/>
              </a:ext>
            </a:extLst>
          </p:cNvPr>
          <p:cNvSpPr>
            <a:spLocks noGrp="1"/>
          </p:cNvSpPr>
          <p:nvPr>
            <p:ph type="title"/>
          </p:nvPr>
        </p:nvSpPr>
        <p:spPr/>
        <p:txBody>
          <a:bodyPr/>
          <a:lstStyle/>
          <a:p>
            <a:r>
              <a:rPr lang="en-US" dirty="0"/>
              <a:t>Computing Skew</a:t>
            </a:r>
          </a:p>
        </p:txBody>
      </p:sp>
      <p:sp>
        <p:nvSpPr>
          <p:cNvPr id="3" name="Content Placeholder 2">
            <a:extLst>
              <a:ext uri="{FF2B5EF4-FFF2-40B4-BE49-F238E27FC236}">
                <a16:creationId xmlns:a16="http://schemas.microsoft.com/office/drawing/2014/main" id="{12E89E45-D1CD-664F-B94C-D1A149B35A29}"/>
              </a:ext>
            </a:extLst>
          </p:cNvPr>
          <p:cNvSpPr>
            <a:spLocks noGrp="1"/>
          </p:cNvSpPr>
          <p:nvPr>
            <p:ph idx="1"/>
          </p:nvPr>
        </p:nvSpPr>
        <p:spPr/>
        <p:txBody>
          <a:bodyPr/>
          <a:lstStyle/>
          <a:p>
            <a:r>
              <a:rPr lang="en-US" dirty="0"/>
              <a:t>Rainfall data</a:t>
            </a:r>
          </a:p>
          <a:p>
            <a:r>
              <a:rPr lang="en-US" dirty="0"/>
              <a:t>Transform data </a:t>
            </a:r>
          </a:p>
          <a:p>
            <a:r>
              <a:rPr lang="en-US" dirty="0"/>
              <a:t>=skew(</a:t>
            </a:r>
            <a:r>
              <a:rPr lang="en-US" dirty="0" err="1"/>
              <a:t>c:c</a:t>
            </a:r>
            <a:r>
              <a:rPr lang="en-US" dirty="0"/>
              <a:t>)</a:t>
            </a:r>
          </a:p>
        </p:txBody>
      </p:sp>
    </p:spTree>
    <p:extLst>
      <p:ext uri="{BB962C8B-B14F-4D97-AF65-F5344CB8AC3E}">
        <p14:creationId xmlns:p14="http://schemas.microsoft.com/office/powerpoint/2010/main" val="914662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5AE8B6B-80C1-9545-A257-7307B6523447}"/>
              </a:ext>
            </a:extLst>
          </p:cNvPr>
          <p:cNvGrpSpPr/>
          <p:nvPr/>
        </p:nvGrpSpPr>
        <p:grpSpPr>
          <a:xfrm>
            <a:off x="4577846" y="2319991"/>
            <a:ext cx="4135849" cy="3825349"/>
            <a:chOff x="4577846" y="2319991"/>
            <a:chExt cx="4135849" cy="3825349"/>
          </a:xfrm>
        </p:grpSpPr>
        <p:graphicFrame>
          <p:nvGraphicFramePr>
            <p:cNvPr id="3" name="Chart 2">
              <a:extLst>
                <a:ext uri="{FF2B5EF4-FFF2-40B4-BE49-F238E27FC236}">
                  <a16:creationId xmlns:a16="http://schemas.microsoft.com/office/drawing/2014/main" id="{AA2844B7-7E81-1441-8E5C-2B1FA3E7F757}"/>
                </a:ext>
              </a:extLst>
            </p:cNvPr>
            <p:cNvGraphicFramePr>
              <a:graphicFrameLocks/>
            </p:cNvGraphicFramePr>
            <p:nvPr>
              <p:extLst>
                <p:ext uri="{D42A27DB-BD31-4B8C-83A1-F6EECF244321}">
                  <p14:modId xmlns:p14="http://schemas.microsoft.com/office/powerpoint/2010/main" val="1808616483"/>
                </p:ext>
              </p:extLst>
            </p:nvPr>
          </p:nvGraphicFramePr>
          <p:xfrm>
            <a:off x="4577846" y="2319991"/>
            <a:ext cx="4135849" cy="3360377"/>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04491CDB-60C7-CA49-8FBA-9367B7A681C1}"/>
                </a:ext>
              </a:extLst>
            </p:cNvPr>
            <p:cNvSpPr txBox="1"/>
            <p:nvPr/>
          </p:nvSpPr>
          <p:spPr>
            <a:xfrm>
              <a:off x="5624530" y="5683675"/>
              <a:ext cx="3089165" cy="461665"/>
            </a:xfrm>
            <a:prstGeom prst="rect">
              <a:avLst/>
            </a:prstGeom>
            <a:noFill/>
          </p:spPr>
          <p:txBody>
            <a:bodyPr wrap="square" rtlCol="0">
              <a:spAutoFit/>
            </a:bodyPr>
            <a:lstStyle/>
            <a:p>
              <a:r>
                <a:rPr lang="en-US" dirty="0"/>
                <a:t>7 bins, width = 78.8</a:t>
              </a:r>
            </a:p>
          </p:txBody>
        </p:sp>
        <p:cxnSp>
          <p:nvCxnSpPr>
            <p:cNvPr id="14" name="Straight Arrow Connector 13">
              <a:extLst>
                <a:ext uri="{FF2B5EF4-FFF2-40B4-BE49-F238E27FC236}">
                  <a16:creationId xmlns:a16="http://schemas.microsoft.com/office/drawing/2014/main" id="{2B4A5907-0BC5-A644-83EA-B27065FA43CC}"/>
                </a:ext>
              </a:extLst>
            </p:cNvPr>
            <p:cNvCxnSpPr>
              <a:cxnSpLocks/>
            </p:cNvCxnSpPr>
            <p:nvPr/>
          </p:nvCxnSpPr>
          <p:spPr bwMode="auto">
            <a:xfrm>
              <a:off x="6461760" y="3108960"/>
              <a:ext cx="0" cy="2049780"/>
            </a:xfrm>
            <a:prstGeom prst="straightConnector1">
              <a:avLst/>
            </a:prstGeom>
            <a:solidFill>
              <a:schemeClr val="accent1"/>
            </a:solidFill>
            <a:ln w="34925" cap="flat" cmpd="sng" algn="ctr">
              <a:solidFill>
                <a:srgbClr val="0070C0"/>
              </a:solidFill>
              <a:prstDash val="solid"/>
              <a:round/>
              <a:headEnd type="none" w="med" len="med"/>
              <a:tailEnd type="none" w="med" len="med"/>
            </a:ln>
            <a:effectLst/>
          </p:spPr>
        </p:cxnSp>
      </p:grpSp>
      <p:graphicFrame>
        <p:nvGraphicFramePr>
          <p:cNvPr id="2" name="Chart 1">
            <a:extLst>
              <a:ext uri="{FF2B5EF4-FFF2-40B4-BE49-F238E27FC236}">
                <a16:creationId xmlns:a16="http://schemas.microsoft.com/office/drawing/2014/main" id="{DA8C1D5C-ACB0-8C43-908D-8678563B8BBD}"/>
              </a:ext>
            </a:extLst>
          </p:cNvPr>
          <p:cNvGraphicFramePr>
            <a:graphicFrameLocks/>
          </p:cNvGraphicFramePr>
          <p:nvPr>
            <p:extLst>
              <p:ext uri="{D42A27DB-BD31-4B8C-83A1-F6EECF244321}">
                <p14:modId xmlns:p14="http://schemas.microsoft.com/office/powerpoint/2010/main" val="593837577"/>
              </p:ext>
            </p:extLst>
          </p:nvPr>
        </p:nvGraphicFramePr>
        <p:xfrm>
          <a:off x="525930" y="2319991"/>
          <a:ext cx="4135849" cy="3360377"/>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a:extLst>
              <a:ext uri="{FF2B5EF4-FFF2-40B4-BE49-F238E27FC236}">
                <a16:creationId xmlns:a16="http://schemas.microsoft.com/office/drawing/2014/main" id="{31C76459-B726-6C46-B18B-CB42C9037C7F}"/>
              </a:ext>
            </a:extLst>
          </p:cNvPr>
          <p:cNvSpPr/>
          <p:nvPr/>
        </p:nvSpPr>
        <p:spPr bwMode="auto">
          <a:xfrm>
            <a:off x="1005391" y="2041972"/>
            <a:ext cx="7584141" cy="914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6" name="Rectangle 5">
            <a:extLst>
              <a:ext uri="{FF2B5EF4-FFF2-40B4-BE49-F238E27FC236}">
                <a16:creationId xmlns:a16="http://schemas.microsoft.com/office/drawing/2014/main" id="{03CD243B-B9CC-3D48-93CA-E6DC72419A52}"/>
              </a:ext>
            </a:extLst>
          </p:cNvPr>
          <p:cNvSpPr/>
          <p:nvPr/>
        </p:nvSpPr>
        <p:spPr bwMode="auto">
          <a:xfrm>
            <a:off x="458228" y="1169073"/>
            <a:ext cx="7584141" cy="914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charset="0"/>
              <a:ea typeface="ＭＳ Ｐゴシック" charset="-128"/>
              <a:cs typeface="ＭＳ Ｐゴシック" charset="-128"/>
            </a:endParaRPr>
          </a:p>
        </p:txBody>
      </p:sp>
      <p:sp>
        <p:nvSpPr>
          <p:cNvPr id="7" name="Title 6">
            <a:extLst>
              <a:ext uri="{FF2B5EF4-FFF2-40B4-BE49-F238E27FC236}">
                <a16:creationId xmlns:a16="http://schemas.microsoft.com/office/drawing/2014/main" id="{AAD6D17F-C969-E244-BAE3-8B4DCA176CAB}"/>
              </a:ext>
            </a:extLst>
          </p:cNvPr>
          <p:cNvSpPr>
            <a:spLocks noGrp="1"/>
          </p:cNvSpPr>
          <p:nvPr>
            <p:ph type="title"/>
          </p:nvPr>
        </p:nvSpPr>
        <p:spPr/>
        <p:txBody>
          <a:bodyPr/>
          <a:lstStyle/>
          <a:p>
            <a:r>
              <a:rPr lang="en-US" dirty="0"/>
              <a:t>Choosing Bin Sizes</a:t>
            </a:r>
          </a:p>
        </p:txBody>
      </p:sp>
      <p:sp>
        <p:nvSpPr>
          <p:cNvPr id="8" name="TextBox 7">
            <a:extLst>
              <a:ext uri="{FF2B5EF4-FFF2-40B4-BE49-F238E27FC236}">
                <a16:creationId xmlns:a16="http://schemas.microsoft.com/office/drawing/2014/main" id="{EDB6B68B-11D0-5D4F-99E9-FAA565A3736B}"/>
              </a:ext>
            </a:extLst>
          </p:cNvPr>
          <p:cNvSpPr txBox="1"/>
          <p:nvPr/>
        </p:nvSpPr>
        <p:spPr>
          <a:xfrm>
            <a:off x="1474642" y="2319991"/>
            <a:ext cx="2498271" cy="461665"/>
          </a:xfrm>
          <a:prstGeom prst="rect">
            <a:avLst/>
          </a:prstGeom>
          <a:noFill/>
        </p:spPr>
        <p:txBody>
          <a:bodyPr wrap="square" rtlCol="0">
            <a:spAutoFit/>
          </a:bodyPr>
          <a:lstStyle/>
          <a:p>
            <a:r>
              <a:rPr lang="en-US" dirty="0"/>
              <a:t>Greater Precision</a:t>
            </a:r>
          </a:p>
        </p:txBody>
      </p:sp>
      <p:sp>
        <p:nvSpPr>
          <p:cNvPr id="11" name="TextBox 10">
            <a:extLst>
              <a:ext uri="{FF2B5EF4-FFF2-40B4-BE49-F238E27FC236}">
                <a16:creationId xmlns:a16="http://schemas.microsoft.com/office/drawing/2014/main" id="{4414CDAD-03B9-144A-8EFF-224E8A178A4E}"/>
              </a:ext>
            </a:extLst>
          </p:cNvPr>
          <p:cNvSpPr txBox="1"/>
          <p:nvPr/>
        </p:nvSpPr>
        <p:spPr>
          <a:xfrm>
            <a:off x="1474642" y="5683675"/>
            <a:ext cx="3089165" cy="461665"/>
          </a:xfrm>
          <a:prstGeom prst="rect">
            <a:avLst/>
          </a:prstGeom>
          <a:noFill/>
        </p:spPr>
        <p:txBody>
          <a:bodyPr wrap="square" rtlCol="0">
            <a:spAutoFit/>
          </a:bodyPr>
          <a:lstStyle/>
          <a:p>
            <a:r>
              <a:rPr lang="en-US" dirty="0"/>
              <a:t>20 bins, width = 24.9</a:t>
            </a:r>
          </a:p>
        </p:txBody>
      </p:sp>
      <p:cxnSp>
        <p:nvCxnSpPr>
          <p:cNvPr id="12" name="Straight Arrow Connector 11">
            <a:extLst>
              <a:ext uri="{FF2B5EF4-FFF2-40B4-BE49-F238E27FC236}">
                <a16:creationId xmlns:a16="http://schemas.microsoft.com/office/drawing/2014/main" id="{4BBC30F6-D923-7D4D-97F5-864751D2C421}"/>
              </a:ext>
            </a:extLst>
          </p:cNvPr>
          <p:cNvCxnSpPr>
            <a:cxnSpLocks/>
          </p:cNvCxnSpPr>
          <p:nvPr/>
        </p:nvCxnSpPr>
        <p:spPr bwMode="auto">
          <a:xfrm>
            <a:off x="2506980" y="3048000"/>
            <a:ext cx="0" cy="2049780"/>
          </a:xfrm>
          <a:prstGeom prst="straightConnector1">
            <a:avLst/>
          </a:prstGeom>
          <a:solidFill>
            <a:schemeClr val="accent1"/>
          </a:solidFill>
          <a:ln w="34925" cap="flat" cmpd="sng" algn="ctr">
            <a:solidFill>
              <a:srgbClr val="0070C0"/>
            </a:solidFill>
            <a:prstDash val="solid"/>
            <a:round/>
            <a:headEnd type="none" w="med" len="med"/>
            <a:tailEnd type="none" w="med" len="med"/>
          </a:ln>
          <a:effectLst/>
        </p:spPr>
      </p:cxnSp>
      <p:sp>
        <p:nvSpPr>
          <p:cNvPr id="20" name="TextBox 19">
            <a:extLst>
              <a:ext uri="{FF2B5EF4-FFF2-40B4-BE49-F238E27FC236}">
                <a16:creationId xmlns:a16="http://schemas.microsoft.com/office/drawing/2014/main" id="{A851C970-1F77-6842-9928-A5C67B2B029F}"/>
              </a:ext>
            </a:extLst>
          </p:cNvPr>
          <p:cNvSpPr txBox="1"/>
          <p:nvPr/>
        </p:nvSpPr>
        <p:spPr>
          <a:xfrm>
            <a:off x="4169110" y="6247759"/>
            <a:ext cx="3089165" cy="461665"/>
          </a:xfrm>
          <a:prstGeom prst="rect">
            <a:avLst/>
          </a:prstGeom>
          <a:noFill/>
        </p:spPr>
        <p:txBody>
          <a:bodyPr wrap="square" rtlCol="0">
            <a:spAutoFit/>
          </a:bodyPr>
          <a:lstStyle/>
          <a:p>
            <a:r>
              <a:rPr lang="en-US" dirty="0"/>
              <a:t>Skew = .55</a:t>
            </a:r>
          </a:p>
        </p:txBody>
      </p:sp>
      <p:sp>
        <p:nvSpPr>
          <p:cNvPr id="9" name="TextBox 8">
            <a:extLst>
              <a:ext uri="{FF2B5EF4-FFF2-40B4-BE49-F238E27FC236}">
                <a16:creationId xmlns:a16="http://schemas.microsoft.com/office/drawing/2014/main" id="{F92B59A9-B7BE-8547-A0FA-49BC4B55D07B}"/>
              </a:ext>
            </a:extLst>
          </p:cNvPr>
          <p:cNvSpPr txBox="1"/>
          <p:nvPr/>
        </p:nvSpPr>
        <p:spPr>
          <a:xfrm>
            <a:off x="5627799" y="2342118"/>
            <a:ext cx="2498271" cy="461665"/>
          </a:xfrm>
          <a:prstGeom prst="rect">
            <a:avLst/>
          </a:prstGeom>
          <a:noFill/>
        </p:spPr>
        <p:txBody>
          <a:bodyPr wrap="square" rtlCol="0">
            <a:spAutoFit/>
          </a:bodyPr>
          <a:lstStyle/>
          <a:p>
            <a:r>
              <a:rPr lang="en-US" dirty="0"/>
              <a:t>Noise Reduction</a:t>
            </a:r>
          </a:p>
        </p:txBody>
      </p:sp>
    </p:spTree>
    <p:extLst>
      <p:ext uri="{BB962C8B-B14F-4D97-AF65-F5344CB8AC3E}">
        <p14:creationId xmlns:p14="http://schemas.microsoft.com/office/powerpoint/2010/main" val="4126112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ＭＳ Ｐゴシック"/>
        <a:cs typeface="ＭＳ Ｐゴシック"/>
      </a:majorFont>
      <a:minorFont>
        <a:latin typeface="Times"/>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3933</TotalTime>
  <Words>3034</Words>
  <Application>Microsoft Macintosh PowerPoint</Application>
  <PresentationFormat>On-screen Show (4:3)</PresentationFormat>
  <Paragraphs>459</Paragraphs>
  <Slides>68</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68</vt:i4>
      </vt:variant>
    </vt:vector>
  </HeadingPairs>
  <TitlesOfParts>
    <vt:vector size="72" baseType="lpstr">
      <vt:lpstr>ＭＳ Ｐゴシック</vt:lpstr>
      <vt:lpstr>Calibri</vt:lpstr>
      <vt:lpstr>Times</vt:lpstr>
      <vt:lpstr>Blank Presentation</vt:lpstr>
      <vt:lpstr>Inferential Statistics</vt:lpstr>
      <vt:lpstr>PowerPoint Presentation</vt:lpstr>
      <vt:lpstr>Some Definitions</vt:lpstr>
      <vt:lpstr>PowerPoint Presentation</vt:lpstr>
      <vt:lpstr>PowerPoint Presentation</vt:lpstr>
      <vt:lpstr>PowerPoint Presentation</vt:lpstr>
      <vt:lpstr>Interpreting Skew</vt:lpstr>
      <vt:lpstr>Computing Skew</vt:lpstr>
      <vt:lpstr>Choosing Bin Sizes</vt:lpstr>
      <vt:lpstr>PowerPoint Presentation</vt:lpstr>
      <vt:lpstr>PowerPoint Presentation</vt:lpstr>
      <vt:lpstr>PowerPoint Presentation</vt:lpstr>
      <vt:lpstr>Why Worry About the Shape</vt:lpstr>
      <vt:lpstr>PowerPoint Presentation</vt:lpstr>
      <vt:lpstr>The Highly Over-Simplified  Central Limit Theorem</vt:lpstr>
      <vt:lpstr>PowerPoint Presentation</vt:lpstr>
      <vt:lpstr>PowerPoint Presentation</vt:lpstr>
      <vt:lpstr>PowerPoint Presentation</vt:lpstr>
      <vt:lpstr>The Second Part of The Central Limit Theorem</vt:lpstr>
      <vt:lpstr>PowerPoint Presentation</vt:lpstr>
      <vt:lpstr>PowerPoint Presentation</vt:lpstr>
      <vt:lpstr>PowerPoint Presentation</vt:lpstr>
      <vt:lpstr>PowerPoint Presentation</vt:lpstr>
      <vt:lpstr>PowerPoint Presentation</vt:lpstr>
      <vt:lpstr>PowerPoint Presentation</vt:lpstr>
      <vt:lpstr>What do we have so far?</vt:lpstr>
      <vt:lpstr>Where are we going with this?</vt:lpstr>
      <vt:lpstr>The Problem …</vt:lpstr>
      <vt:lpstr>What if?</vt:lpstr>
      <vt:lpstr>What if?</vt:lpstr>
      <vt:lpstr>Group Differences</vt:lpstr>
      <vt:lpstr>PowerPoint Presentation</vt:lpstr>
      <vt:lpstr>(from the Excel Files) Inquiry Science</vt:lpstr>
      <vt:lpstr>These are all the same question:</vt:lpstr>
      <vt:lpstr>Why Do It?</vt:lpstr>
      <vt:lpstr>PowerPoint Presentation</vt:lpstr>
      <vt:lpstr>PowerPoint Presentation</vt:lpstr>
      <vt:lpstr>PowerPoint Presentation</vt:lpstr>
      <vt:lpstr>PowerPoint Presentation</vt:lpstr>
      <vt:lpstr>PowerPoint Presentation</vt:lpstr>
      <vt:lpstr>Probability</vt:lpstr>
      <vt:lpstr>Significance</vt:lpstr>
      <vt:lpstr>Significance</vt:lpstr>
      <vt:lpstr>Significance</vt:lpstr>
      <vt:lpstr>PowerPoint Presentation</vt:lpstr>
      <vt:lpstr>t-Critical</vt:lpstr>
      <vt:lpstr>Inquiry Science</vt:lpstr>
      <vt:lpstr>(from the Excel Files) Inquiry Science</vt:lpstr>
      <vt:lpstr>Inquiry Science</vt:lpstr>
      <vt:lpstr>Hypothesis Testing</vt:lpstr>
      <vt:lpstr>Dependent Variable</vt:lpstr>
      <vt:lpstr>Independent Variable</vt:lpstr>
      <vt:lpstr>PowerPoint Presentation</vt:lpstr>
      <vt:lpstr>Proof</vt:lpstr>
      <vt:lpstr>What happens if this is reversed?</vt:lpstr>
      <vt:lpstr>Hypothesis Testing</vt:lpstr>
      <vt:lpstr>Using Null Hypotheses</vt:lpstr>
      <vt:lpstr>PowerPoint Presentation</vt:lpstr>
      <vt:lpstr>PowerPoint Presentation</vt:lpstr>
      <vt:lpstr>PowerPoint Presentation</vt:lpstr>
      <vt:lpstr>Why do this?</vt:lpstr>
      <vt:lpstr>Think about this as steps: </vt:lpstr>
      <vt:lpstr>Ok, one more set of language for this:</vt:lpstr>
      <vt:lpstr>Significance (Alpha Level)</vt:lpstr>
      <vt:lpstr>Being Wrong</vt:lpstr>
      <vt:lpstr>Being Wrong</vt:lpstr>
      <vt:lpstr>Reducing Being Wrong</vt:lpstr>
      <vt:lpstr>Excel Example</vt:lpstr>
    </vt:vector>
  </TitlesOfParts>
  <Company>Office 2004 Test Drive User</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Inferential Statistics</dc:title>
  <dc:creator>Office 2004 Test Drive User</dc:creator>
  <cp:lastModifiedBy>James Carroll</cp:lastModifiedBy>
  <cp:revision>236</cp:revision>
  <dcterms:created xsi:type="dcterms:W3CDTF">2010-10-15T12:20:58Z</dcterms:created>
  <dcterms:modified xsi:type="dcterms:W3CDTF">2019-02-04T22:08:49Z</dcterms:modified>
</cp:coreProperties>
</file>