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822927" rtl="0" eaLnBrk="1" latinLnBrk="0" hangingPunct="1">
      <a:defRPr sz="1620" kern="1200">
        <a:solidFill>
          <a:schemeClr val="tx1"/>
        </a:solidFill>
        <a:latin typeface="+mn-lt"/>
        <a:ea typeface="+mn-ea"/>
        <a:cs typeface="+mn-cs"/>
      </a:defRPr>
    </a:lvl1pPr>
    <a:lvl2pPr marL="411464" algn="l" defTabSz="822927" rtl="0" eaLnBrk="1" latinLnBrk="0" hangingPunct="1">
      <a:defRPr sz="1620" kern="1200">
        <a:solidFill>
          <a:schemeClr val="tx1"/>
        </a:solidFill>
        <a:latin typeface="+mn-lt"/>
        <a:ea typeface="+mn-ea"/>
        <a:cs typeface="+mn-cs"/>
      </a:defRPr>
    </a:lvl2pPr>
    <a:lvl3pPr marL="822927" algn="l" defTabSz="822927" rtl="0" eaLnBrk="1" latinLnBrk="0" hangingPunct="1">
      <a:defRPr sz="1620" kern="1200">
        <a:solidFill>
          <a:schemeClr val="tx1"/>
        </a:solidFill>
        <a:latin typeface="+mn-lt"/>
        <a:ea typeface="+mn-ea"/>
        <a:cs typeface="+mn-cs"/>
      </a:defRPr>
    </a:lvl3pPr>
    <a:lvl4pPr marL="1234391" algn="l" defTabSz="822927" rtl="0" eaLnBrk="1" latinLnBrk="0" hangingPunct="1">
      <a:defRPr sz="1620" kern="1200">
        <a:solidFill>
          <a:schemeClr val="tx1"/>
        </a:solidFill>
        <a:latin typeface="+mn-lt"/>
        <a:ea typeface="+mn-ea"/>
        <a:cs typeface="+mn-cs"/>
      </a:defRPr>
    </a:lvl4pPr>
    <a:lvl5pPr marL="1645854" algn="l" defTabSz="822927" rtl="0" eaLnBrk="1" latinLnBrk="0" hangingPunct="1">
      <a:defRPr sz="1620" kern="1200">
        <a:solidFill>
          <a:schemeClr val="tx1"/>
        </a:solidFill>
        <a:latin typeface="+mn-lt"/>
        <a:ea typeface="+mn-ea"/>
        <a:cs typeface="+mn-cs"/>
      </a:defRPr>
    </a:lvl5pPr>
    <a:lvl6pPr marL="2057318" algn="l" defTabSz="822927" rtl="0" eaLnBrk="1" latinLnBrk="0" hangingPunct="1">
      <a:defRPr sz="1620" kern="1200">
        <a:solidFill>
          <a:schemeClr val="tx1"/>
        </a:solidFill>
        <a:latin typeface="+mn-lt"/>
        <a:ea typeface="+mn-ea"/>
        <a:cs typeface="+mn-cs"/>
      </a:defRPr>
    </a:lvl6pPr>
    <a:lvl7pPr marL="2468781" algn="l" defTabSz="822927" rtl="0" eaLnBrk="1" latinLnBrk="0" hangingPunct="1">
      <a:defRPr sz="1620" kern="1200">
        <a:solidFill>
          <a:schemeClr val="tx1"/>
        </a:solidFill>
        <a:latin typeface="+mn-lt"/>
        <a:ea typeface="+mn-ea"/>
        <a:cs typeface="+mn-cs"/>
      </a:defRPr>
    </a:lvl7pPr>
    <a:lvl8pPr marL="2880245" algn="l" defTabSz="822927" rtl="0" eaLnBrk="1" latinLnBrk="0" hangingPunct="1">
      <a:defRPr sz="1620" kern="1200">
        <a:solidFill>
          <a:schemeClr val="tx1"/>
        </a:solidFill>
        <a:latin typeface="+mn-lt"/>
        <a:ea typeface="+mn-ea"/>
        <a:cs typeface="+mn-cs"/>
      </a:defRPr>
    </a:lvl8pPr>
    <a:lvl9pPr marL="3291708" algn="l" defTabSz="822927" rtl="0" eaLnBrk="1" latinLnBrk="0" hangingPunct="1">
      <a:defRPr sz="162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5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18"/>
    <p:restoredTop sz="94745"/>
  </p:normalViewPr>
  <p:slideViewPr>
    <p:cSldViewPr snapToGrid="0" snapToObjects="1">
      <p:cViewPr varScale="1">
        <p:scale>
          <a:sx n="98" d="100"/>
          <a:sy n="98" d="100"/>
        </p:scale>
        <p:origin x="1688" y="1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F6152-8038-B14D-953F-8EBE3D780DA7}" type="datetimeFigureOut">
              <a:rPr lang="en-US" smtClean="0"/>
              <a:t>7/10/18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94889-B0C3-CC42-B569-6137C0466089}" type="slidenum">
              <a:rPr lang="en-US" smtClean="0"/>
              <a:t>‹#›</a:t>
            </a:fld>
            <a:endParaRPr lang="en-US"/>
          </a:p>
        </p:txBody>
      </p:sp>
    </p:spTree>
    <p:extLst>
      <p:ext uri="{BB962C8B-B14F-4D97-AF65-F5344CB8AC3E}">
        <p14:creationId xmlns:p14="http://schemas.microsoft.com/office/powerpoint/2010/main" val="84693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96D7F666-489F-954E-814C-7967B00A0733}" type="slidenum">
              <a:rPr lang="en-US" sz="1200"/>
              <a:pPr/>
              <a:t>4</a:t>
            </a:fld>
            <a:endParaRPr lang="en-US" sz="1200"/>
          </a:p>
        </p:txBody>
      </p:sp>
      <p:sp>
        <p:nvSpPr>
          <p:cNvPr id="73730" name="Rectangle 2"/>
          <p:cNvSpPr>
            <a:spLocks noGrp="1" noRot="1" noChangeAspect="1" noChangeArrowheads="1"/>
          </p:cNvSpPr>
          <p:nvPr>
            <p:ph type="sldImg"/>
          </p:nvPr>
        </p:nvSpPr>
        <p:spPr>
          <a:solidFill>
            <a:srgbClr val="FFFFFF"/>
          </a:solidFill>
          <a:ln/>
        </p:spPr>
      </p:sp>
      <p:sp>
        <p:nvSpPr>
          <p:cNvPr id="7373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52561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1BA69C9-8138-F647-AEA5-ADDA977B0065}" type="slidenum">
              <a:rPr lang="en-US" sz="1200"/>
              <a:pPr/>
              <a:t>5</a:t>
            </a:fld>
            <a:endParaRPr lang="en-US" sz="1200"/>
          </a:p>
        </p:txBody>
      </p:sp>
      <p:sp>
        <p:nvSpPr>
          <p:cNvPr id="75778" name="Rectangle 2"/>
          <p:cNvSpPr>
            <a:spLocks noGrp="1" noRot="1" noChangeAspect="1" noChangeArrowheads="1"/>
          </p:cNvSpPr>
          <p:nvPr>
            <p:ph type="sldImg"/>
          </p:nvPr>
        </p:nvSpPr>
        <p:spPr>
          <a:solidFill>
            <a:srgbClr val="FFFFFF"/>
          </a:solidFill>
          <a:ln/>
        </p:spPr>
      </p:sp>
      <p:sp>
        <p:nvSpPr>
          <p:cNvPr id="7577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691869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0FD1CA8-E3E3-3A4D-9004-E3CC2DCC7694}" type="slidenum">
              <a:rPr lang="en-US" sz="1200"/>
              <a:pPr/>
              <a:t>6</a:t>
            </a:fld>
            <a:endParaRPr lang="en-US" sz="1200"/>
          </a:p>
        </p:txBody>
      </p:sp>
      <p:sp>
        <p:nvSpPr>
          <p:cNvPr id="77826" name="Rectangle 2"/>
          <p:cNvSpPr>
            <a:spLocks noGrp="1" noRot="1" noChangeAspect="1" noChangeArrowheads="1"/>
          </p:cNvSpPr>
          <p:nvPr>
            <p:ph type="sldImg"/>
          </p:nvPr>
        </p:nvSpPr>
        <p:spPr>
          <a:solidFill>
            <a:srgbClr val="FFFFFF"/>
          </a:solidFill>
          <a:ln/>
        </p:spPr>
      </p:sp>
      <p:sp>
        <p:nvSpPr>
          <p:cNvPr id="7782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89390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A3A71B-991F-8442-BD38-565D63FF4223}" type="slidenum">
              <a:rPr lang="en-US" sz="1200"/>
              <a:pPr/>
              <a:t>8</a:t>
            </a:fld>
            <a:endParaRPr lang="en-US"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883032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790677AC-B466-584E-954D-FA6F2400C1EE}" type="slidenum">
              <a:rPr lang="en-US" sz="1200"/>
              <a:pPr/>
              <a:t>11</a:t>
            </a:fld>
            <a:endParaRPr lang="en-US" sz="1200"/>
          </a:p>
        </p:txBody>
      </p:sp>
      <p:sp>
        <p:nvSpPr>
          <p:cNvPr id="87042" name="Rectangle 2"/>
          <p:cNvSpPr>
            <a:spLocks noGrp="1" noRot="1" noChangeAspect="1" noChangeArrowheads="1"/>
          </p:cNvSpPr>
          <p:nvPr>
            <p:ph type="sldImg"/>
          </p:nvPr>
        </p:nvSpPr>
        <p:spPr>
          <a:solidFill>
            <a:srgbClr val="FFFFFF"/>
          </a:solidFill>
          <a:ln/>
        </p:spPr>
      </p:sp>
      <p:sp>
        <p:nvSpPr>
          <p:cNvPr id="8704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94191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00B8F02F-8281-A64A-87A4-42AAB7529439}" type="slidenum">
              <a:rPr lang="en-US" sz="1200"/>
              <a:pPr/>
              <a:t>12</a:t>
            </a:fld>
            <a:endParaRPr lang="en-US" sz="1200"/>
          </a:p>
        </p:txBody>
      </p:sp>
      <p:sp>
        <p:nvSpPr>
          <p:cNvPr id="94210" name="Rectangle 2"/>
          <p:cNvSpPr>
            <a:spLocks noGrp="1" noRot="1" noChangeAspect="1" noChangeArrowheads="1"/>
          </p:cNvSpPr>
          <p:nvPr>
            <p:ph type="sldImg"/>
          </p:nvPr>
        </p:nvSpPr>
        <p:spPr>
          <a:solidFill>
            <a:srgbClr val="FFFFFF"/>
          </a:solidFill>
          <a:ln/>
        </p:spPr>
      </p:sp>
      <p:sp>
        <p:nvSpPr>
          <p:cNvPr id="9421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68401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128"/>
              </a:defRPr>
            </a:lvl1pPr>
            <a:lvl2pPr marL="37931725" indent="-37474525">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fld id="{441291B7-3D31-A34C-9B16-627A240DD7DD}" type="slidenum">
              <a:rPr lang="en-US" altLang="en-US" sz="1200"/>
              <a:pPr/>
              <a:t>15</a:t>
            </a:fld>
            <a:endParaRPr lang="en-US" altLang="en-US" sz="1200"/>
          </a:p>
        </p:txBody>
      </p:sp>
      <p:sp>
        <p:nvSpPr>
          <p:cNvPr id="38914" name="Rectangle 2"/>
          <p:cNvSpPr>
            <a:spLocks noGrp="1" noRot="1" noChangeAspect="1" noChangeArrowheads="1" noTextEdit="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210391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128"/>
              </a:defRPr>
            </a:lvl1pPr>
            <a:lvl2pPr marL="37931725" indent="-37474525">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fld id="{4B58992D-FAF6-6F4D-97BE-1645D7FF07C4}" type="slidenum">
              <a:rPr lang="en-US" altLang="en-US" sz="1200"/>
              <a:pPr/>
              <a:t>16</a:t>
            </a:fld>
            <a:endParaRPr lang="en-US" altLang="en-US" sz="1200"/>
          </a:p>
        </p:txBody>
      </p:sp>
      <p:sp>
        <p:nvSpPr>
          <p:cNvPr id="40962" name="Rectangle 2"/>
          <p:cNvSpPr>
            <a:spLocks noGrp="1" noRot="1" noChangeAspect="1" noChangeArrowheads="1" noTextEdit="1"/>
          </p:cNvSpPr>
          <p:nvPr>
            <p:ph type="sldImg"/>
          </p:nvPr>
        </p:nvSpPr>
        <p:spPr>
          <a:solidFill>
            <a:srgbClr val="FFFFFF"/>
          </a:solidFill>
          <a:ln/>
        </p:spPr>
      </p:sp>
      <p:sp>
        <p:nvSpPr>
          <p:cNvPr id="4096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109544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128"/>
              </a:defRPr>
            </a:lvl1pPr>
            <a:lvl2pPr marL="37931725" indent="-37474525">
              <a:defRPr sz="2400">
                <a:solidFill>
                  <a:schemeClr val="tx1"/>
                </a:solidFill>
                <a:latin typeface="Times" charset="0"/>
                <a:ea typeface="ＭＳ Ｐゴシック" charset="-128"/>
              </a:defRPr>
            </a:lvl2pPr>
            <a:lvl3pPr marL="1143000" indent="-228600">
              <a:defRPr sz="2400">
                <a:solidFill>
                  <a:schemeClr val="tx1"/>
                </a:solidFill>
                <a:latin typeface="Times" charset="0"/>
                <a:ea typeface="ＭＳ Ｐゴシック" charset="-128"/>
              </a:defRPr>
            </a:lvl3pPr>
            <a:lvl4pPr marL="1600200" indent="-228600">
              <a:defRPr sz="2400">
                <a:solidFill>
                  <a:schemeClr val="tx1"/>
                </a:solidFill>
                <a:latin typeface="Times" charset="0"/>
                <a:ea typeface="ＭＳ Ｐゴシック" charset="-128"/>
              </a:defRPr>
            </a:lvl4pPr>
            <a:lvl5pPr marL="2057400" indent="-228600">
              <a:defRPr sz="2400">
                <a:solidFill>
                  <a:schemeClr val="tx1"/>
                </a:solidFill>
                <a:latin typeface="Times" charset="0"/>
                <a:ea typeface="ＭＳ Ｐゴシック" charset="-128"/>
              </a:defRPr>
            </a:lvl5pPr>
            <a:lvl6pPr marL="2514600" indent="-228600" eaLnBrk="0" fontAlgn="base" hangingPunct="0">
              <a:spcBef>
                <a:spcPct val="0"/>
              </a:spcBef>
              <a:spcAft>
                <a:spcPct val="0"/>
              </a:spcAft>
              <a:defRPr sz="2400">
                <a:solidFill>
                  <a:schemeClr val="tx1"/>
                </a:solidFill>
                <a:latin typeface="Times" charset="0"/>
                <a:ea typeface="ＭＳ Ｐゴシック" charset="-128"/>
              </a:defRPr>
            </a:lvl6pPr>
            <a:lvl7pPr marL="2971800" indent="-228600" eaLnBrk="0" fontAlgn="base" hangingPunct="0">
              <a:spcBef>
                <a:spcPct val="0"/>
              </a:spcBef>
              <a:spcAft>
                <a:spcPct val="0"/>
              </a:spcAft>
              <a:defRPr sz="2400">
                <a:solidFill>
                  <a:schemeClr val="tx1"/>
                </a:solidFill>
                <a:latin typeface="Times" charset="0"/>
                <a:ea typeface="ＭＳ Ｐゴシック" charset="-128"/>
              </a:defRPr>
            </a:lvl7pPr>
            <a:lvl8pPr marL="3429000" indent="-228600" eaLnBrk="0" fontAlgn="base" hangingPunct="0">
              <a:spcBef>
                <a:spcPct val="0"/>
              </a:spcBef>
              <a:spcAft>
                <a:spcPct val="0"/>
              </a:spcAft>
              <a:defRPr sz="2400">
                <a:solidFill>
                  <a:schemeClr val="tx1"/>
                </a:solidFill>
                <a:latin typeface="Times" charset="0"/>
                <a:ea typeface="ＭＳ Ｐゴシック" charset="-128"/>
              </a:defRPr>
            </a:lvl8pPr>
            <a:lvl9pPr marL="3886200" indent="-228600" eaLnBrk="0" fontAlgn="base" hangingPunct="0">
              <a:spcBef>
                <a:spcPct val="0"/>
              </a:spcBef>
              <a:spcAft>
                <a:spcPct val="0"/>
              </a:spcAft>
              <a:defRPr sz="2400">
                <a:solidFill>
                  <a:schemeClr val="tx1"/>
                </a:solidFill>
                <a:latin typeface="Times" charset="0"/>
                <a:ea typeface="ＭＳ Ｐゴシック" charset="-128"/>
              </a:defRPr>
            </a:lvl9pPr>
          </a:lstStyle>
          <a:p>
            <a:fld id="{CD0AB16A-3608-4144-88F7-06E490D52E6E}" type="slidenum">
              <a:rPr lang="en-US" altLang="en-US" sz="1200"/>
              <a:pPr/>
              <a:t>17</a:t>
            </a:fld>
            <a:endParaRPr lang="en-US" altLang="en-US" sz="1200"/>
          </a:p>
        </p:txBody>
      </p:sp>
      <p:sp>
        <p:nvSpPr>
          <p:cNvPr id="43010" name="Rectangle 2"/>
          <p:cNvSpPr>
            <a:spLocks noGrp="1" noRot="1" noChangeAspect="1" noChangeArrowheads="1" noTextEdit="1"/>
          </p:cNvSpPr>
          <p:nvPr>
            <p:ph type="sldImg"/>
          </p:nvPr>
        </p:nvSpPr>
        <p:spPr>
          <a:solidFill>
            <a:srgbClr val="FFFFFF"/>
          </a:solidFill>
          <a:ln/>
        </p:spPr>
      </p:sp>
      <p:sp>
        <p:nvSpPr>
          <p:cNvPr id="4301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75096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333"/>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133"/>
            </a:lvl1pPr>
            <a:lvl2pPr marL="406405" indent="0" algn="ctr">
              <a:buNone/>
              <a:defRPr sz="1778"/>
            </a:lvl2pPr>
            <a:lvl3pPr marL="812810" indent="0" algn="ctr">
              <a:buNone/>
              <a:defRPr sz="1600"/>
            </a:lvl3pPr>
            <a:lvl4pPr marL="1219215" indent="0" algn="ctr">
              <a:buNone/>
              <a:defRPr sz="1422"/>
            </a:lvl4pPr>
            <a:lvl5pPr marL="1625620" indent="0" algn="ctr">
              <a:buNone/>
              <a:defRPr sz="1422"/>
            </a:lvl5pPr>
            <a:lvl6pPr marL="2032025" indent="0" algn="ctr">
              <a:buNone/>
              <a:defRPr sz="1422"/>
            </a:lvl6pPr>
            <a:lvl7pPr marL="2438430" indent="0" algn="ctr">
              <a:buNone/>
              <a:defRPr sz="1422"/>
            </a:lvl7pPr>
            <a:lvl8pPr marL="2844836" indent="0" algn="ctr">
              <a:buNone/>
              <a:defRPr sz="1422"/>
            </a:lvl8pPr>
            <a:lvl9pPr marL="3251241" indent="0" algn="ctr">
              <a:buNone/>
              <a:defRPr sz="142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76B82A-C9C0-DB42-B937-EA35CCFAFC02}" type="datetimeFigureOut">
              <a:rPr lang="en-US" smtClean="0"/>
              <a:t>7/10/18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76B82A-C9C0-DB42-B937-EA35CCFAFC02}" type="datetimeFigureOut">
              <a:rPr lang="en-US" smtClean="0"/>
              <a:t>7/10/18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76B82A-C9C0-DB42-B937-EA35CCFAFC02}" type="datetimeFigureOut">
              <a:rPr lang="en-US" smtClean="0"/>
              <a:t>7/10/18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76B82A-C9C0-DB42-B937-EA35CCFAFC02}" type="datetimeFigureOut">
              <a:rPr lang="en-US" smtClean="0"/>
              <a:t>7/10/18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5333"/>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133">
                <a:solidFill>
                  <a:schemeClr val="tx1"/>
                </a:solidFill>
              </a:defRPr>
            </a:lvl1pPr>
            <a:lvl2pPr marL="406405" indent="0">
              <a:buNone/>
              <a:defRPr sz="1778">
                <a:solidFill>
                  <a:schemeClr val="tx1">
                    <a:tint val="75000"/>
                  </a:schemeClr>
                </a:solidFill>
              </a:defRPr>
            </a:lvl2pPr>
            <a:lvl3pPr marL="812810" indent="0">
              <a:buNone/>
              <a:defRPr sz="1600">
                <a:solidFill>
                  <a:schemeClr val="tx1">
                    <a:tint val="75000"/>
                  </a:schemeClr>
                </a:solidFill>
              </a:defRPr>
            </a:lvl3pPr>
            <a:lvl4pPr marL="1219215" indent="0">
              <a:buNone/>
              <a:defRPr sz="1422">
                <a:solidFill>
                  <a:schemeClr val="tx1">
                    <a:tint val="75000"/>
                  </a:schemeClr>
                </a:solidFill>
              </a:defRPr>
            </a:lvl4pPr>
            <a:lvl5pPr marL="1625620" indent="0">
              <a:buNone/>
              <a:defRPr sz="1422">
                <a:solidFill>
                  <a:schemeClr val="tx1">
                    <a:tint val="75000"/>
                  </a:schemeClr>
                </a:solidFill>
              </a:defRPr>
            </a:lvl5pPr>
            <a:lvl6pPr marL="2032025" indent="0">
              <a:buNone/>
              <a:defRPr sz="1422">
                <a:solidFill>
                  <a:schemeClr val="tx1">
                    <a:tint val="75000"/>
                  </a:schemeClr>
                </a:solidFill>
              </a:defRPr>
            </a:lvl6pPr>
            <a:lvl7pPr marL="2438430" indent="0">
              <a:buNone/>
              <a:defRPr sz="1422">
                <a:solidFill>
                  <a:schemeClr val="tx1">
                    <a:tint val="75000"/>
                  </a:schemeClr>
                </a:solidFill>
              </a:defRPr>
            </a:lvl7pPr>
            <a:lvl8pPr marL="2844836" indent="0">
              <a:buNone/>
              <a:defRPr sz="1422">
                <a:solidFill>
                  <a:schemeClr val="tx1">
                    <a:tint val="75000"/>
                  </a:schemeClr>
                </a:solidFill>
              </a:defRPr>
            </a:lvl8pPr>
            <a:lvl9pPr marL="3251241" indent="0">
              <a:buNone/>
              <a:defRPr sz="142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76B82A-C9C0-DB42-B937-EA35CCFAFC02}" type="datetimeFigureOut">
              <a:rPr lang="en-US" smtClean="0"/>
              <a:t>7/10/18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76B82A-C9C0-DB42-B937-EA35CCFAFC02}" type="datetimeFigureOut">
              <a:rPr lang="en-US" smtClean="0"/>
              <a:t>7/10/18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76B82A-C9C0-DB42-B937-EA35CCFAFC02}" type="datetimeFigureOut">
              <a:rPr lang="en-US" smtClean="0"/>
              <a:t>7/10/18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76B82A-C9C0-DB42-B937-EA35CCFAFC02}" type="datetimeFigureOut">
              <a:rPr lang="en-US" smtClean="0"/>
              <a:t>7/10/18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6B82A-C9C0-DB42-B937-EA35CCFAFC02}" type="datetimeFigureOut">
              <a:rPr lang="en-US" smtClean="0"/>
              <a:t>7/10/18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844"/>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844"/>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422"/>
            </a:lvl1pPr>
            <a:lvl2pPr marL="406405" indent="0">
              <a:buNone/>
              <a:defRPr sz="1244"/>
            </a:lvl2pPr>
            <a:lvl3pPr marL="812810" indent="0">
              <a:buNone/>
              <a:defRPr sz="1067"/>
            </a:lvl3pPr>
            <a:lvl4pPr marL="1219215" indent="0">
              <a:buNone/>
              <a:defRPr sz="889"/>
            </a:lvl4pPr>
            <a:lvl5pPr marL="1625620" indent="0">
              <a:buNone/>
              <a:defRPr sz="889"/>
            </a:lvl5pPr>
            <a:lvl6pPr marL="2032025" indent="0">
              <a:buNone/>
              <a:defRPr sz="889"/>
            </a:lvl6pPr>
            <a:lvl7pPr marL="2438430" indent="0">
              <a:buNone/>
              <a:defRPr sz="889"/>
            </a:lvl7pPr>
            <a:lvl8pPr marL="2844836" indent="0">
              <a:buNone/>
              <a:defRPr sz="889"/>
            </a:lvl8pPr>
            <a:lvl9pPr marL="3251241" indent="0">
              <a:buNone/>
              <a:defRPr sz="889"/>
            </a:lvl9pPr>
          </a:lstStyle>
          <a:p>
            <a:pPr lvl="0"/>
            <a:r>
              <a:rPr lang="en-US"/>
              <a:t>Click to edit Master text styles</a:t>
            </a:r>
          </a:p>
        </p:txBody>
      </p:sp>
      <p:sp>
        <p:nvSpPr>
          <p:cNvPr id="5" name="Date Placeholder 4"/>
          <p:cNvSpPr>
            <a:spLocks noGrp="1"/>
          </p:cNvSpPr>
          <p:nvPr>
            <p:ph type="dt" sz="half" idx="10"/>
          </p:nvPr>
        </p:nvSpPr>
        <p:spPr/>
        <p:txBody>
          <a:bodyPr/>
          <a:lstStyle/>
          <a:p>
            <a:fld id="{7C76B82A-C9C0-DB42-B937-EA35CCFAFC02}" type="datetimeFigureOut">
              <a:rPr lang="en-US" smtClean="0"/>
              <a:t>7/10/18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844"/>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844"/>
            </a:lvl1pPr>
            <a:lvl2pPr marL="406405" indent="0">
              <a:buNone/>
              <a:defRPr sz="2489"/>
            </a:lvl2pPr>
            <a:lvl3pPr marL="812810" indent="0">
              <a:buNone/>
              <a:defRPr sz="2133"/>
            </a:lvl3pPr>
            <a:lvl4pPr marL="1219215" indent="0">
              <a:buNone/>
              <a:defRPr sz="1778"/>
            </a:lvl4pPr>
            <a:lvl5pPr marL="1625620" indent="0">
              <a:buNone/>
              <a:defRPr sz="1778"/>
            </a:lvl5pPr>
            <a:lvl6pPr marL="2032025" indent="0">
              <a:buNone/>
              <a:defRPr sz="1778"/>
            </a:lvl6pPr>
            <a:lvl7pPr marL="2438430" indent="0">
              <a:buNone/>
              <a:defRPr sz="1778"/>
            </a:lvl7pPr>
            <a:lvl8pPr marL="2844836" indent="0">
              <a:buNone/>
              <a:defRPr sz="1778"/>
            </a:lvl8pPr>
            <a:lvl9pPr marL="3251241" indent="0">
              <a:buNone/>
              <a:defRPr sz="1778"/>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422"/>
            </a:lvl1pPr>
            <a:lvl2pPr marL="406405" indent="0">
              <a:buNone/>
              <a:defRPr sz="1244"/>
            </a:lvl2pPr>
            <a:lvl3pPr marL="812810" indent="0">
              <a:buNone/>
              <a:defRPr sz="1067"/>
            </a:lvl3pPr>
            <a:lvl4pPr marL="1219215" indent="0">
              <a:buNone/>
              <a:defRPr sz="889"/>
            </a:lvl4pPr>
            <a:lvl5pPr marL="1625620" indent="0">
              <a:buNone/>
              <a:defRPr sz="889"/>
            </a:lvl5pPr>
            <a:lvl6pPr marL="2032025" indent="0">
              <a:buNone/>
              <a:defRPr sz="889"/>
            </a:lvl6pPr>
            <a:lvl7pPr marL="2438430" indent="0">
              <a:buNone/>
              <a:defRPr sz="889"/>
            </a:lvl7pPr>
            <a:lvl8pPr marL="2844836" indent="0">
              <a:buNone/>
              <a:defRPr sz="889"/>
            </a:lvl8pPr>
            <a:lvl9pPr marL="3251241" indent="0">
              <a:buNone/>
              <a:defRPr sz="889"/>
            </a:lvl9pPr>
          </a:lstStyle>
          <a:p>
            <a:pPr lvl="0"/>
            <a:r>
              <a:rPr lang="en-US"/>
              <a:t>Click to edit Master text styles</a:t>
            </a:r>
          </a:p>
        </p:txBody>
      </p:sp>
      <p:sp>
        <p:nvSpPr>
          <p:cNvPr id="5" name="Date Placeholder 4"/>
          <p:cNvSpPr>
            <a:spLocks noGrp="1"/>
          </p:cNvSpPr>
          <p:nvPr>
            <p:ph type="dt" sz="half" idx="10"/>
          </p:nvPr>
        </p:nvSpPr>
        <p:spPr/>
        <p:txBody>
          <a:bodyPr/>
          <a:lstStyle/>
          <a:p>
            <a:fld id="{7C76B82A-C9C0-DB42-B937-EA35CCFAFC02}" type="datetimeFigureOut">
              <a:rPr lang="en-US" smtClean="0"/>
              <a:t>7/10/18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5E065-9835-0542-8505-0CE06937E5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067">
                <a:solidFill>
                  <a:schemeClr val="tx1">
                    <a:tint val="75000"/>
                  </a:schemeClr>
                </a:solidFill>
              </a:defRPr>
            </a:lvl1pPr>
          </a:lstStyle>
          <a:p>
            <a:fld id="{7C76B82A-C9C0-DB42-B937-EA35CCFAFC02}" type="datetimeFigureOut">
              <a:rPr lang="en-US" smtClean="0"/>
              <a:t>7/10/18</a:t>
            </a:fld>
            <a:endParaRPr lang="en-US"/>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06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1" y="6356353"/>
            <a:ext cx="2057400" cy="365125"/>
          </a:xfrm>
          <a:prstGeom prst="rect">
            <a:avLst/>
          </a:prstGeom>
        </p:spPr>
        <p:txBody>
          <a:bodyPr vert="horz" lIns="91440" tIns="45720" rIns="91440" bIns="45720" rtlCol="0" anchor="ctr"/>
          <a:lstStyle>
            <a:lvl1pPr algn="r">
              <a:defRPr sz="1067">
                <a:solidFill>
                  <a:schemeClr val="tx1">
                    <a:tint val="75000"/>
                  </a:schemeClr>
                </a:solidFill>
              </a:defRPr>
            </a:lvl1pPr>
          </a:lstStyle>
          <a:p>
            <a:fld id="{8315E065-9835-0542-8505-0CE06937E5B4}" type="slidenum">
              <a:rPr lang="en-US" smtClean="0"/>
              <a:t>‹#›</a:t>
            </a:fld>
            <a:endParaRPr lang="en-US"/>
          </a:p>
        </p:txBody>
      </p:sp>
    </p:spTree>
    <p:extLst>
      <p:ext uri="{BB962C8B-B14F-4D97-AF65-F5344CB8AC3E}">
        <p14:creationId xmlns:p14="http://schemas.microsoft.com/office/powerpoint/2010/main" val="1485452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812810" rtl="0" eaLnBrk="1" latinLnBrk="0" hangingPunct="1">
        <a:lnSpc>
          <a:spcPct val="90000"/>
        </a:lnSpc>
        <a:spcBef>
          <a:spcPct val="0"/>
        </a:spcBef>
        <a:buNone/>
        <a:defRPr sz="3911" kern="1200" baseline="0">
          <a:solidFill>
            <a:schemeClr val="tx1"/>
          </a:solidFill>
          <a:latin typeface="Times" charset="0"/>
          <a:ea typeface="+mj-ea"/>
          <a:cs typeface="+mj-cs"/>
        </a:defRPr>
      </a:lvl1pPr>
    </p:titleStyle>
    <p:bodyStyle>
      <a:lvl1pPr marL="203203" indent="-203203" algn="l" defTabSz="812810" rtl="0" eaLnBrk="1" latinLnBrk="0" hangingPunct="1">
        <a:lnSpc>
          <a:spcPct val="90000"/>
        </a:lnSpc>
        <a:spcBef>
          <a:spcPts val="889"/>
        </a:spcBef>
        <a:buFont typeface="Arial" panose="020B0604020202020204" pitchFamily="34" charset="0"/>
        <a:buChar char="•"/>
        <a:defRPr sz="2489" kern="1200" baseline="0">
          <a:solidFill>
            <a:schemeClr val="tx1"/>
          </a:solidFill>
          <a:latin typeface="times" charset="0"/>
          <a:ea typeface="+mn-ea"/>
          <a:cs typeface="+mn-cs"/>
        </a:defRPr>
      </a:lvl1pPr>
      <a:lvl2pPr marL="609608" indent="-203203" algn="l" defTabSz="812810" rtl="0" eaLnBrk="1" latinLnBrk="0" hangingPunct="1">
        <a:lnSpc>
          <a:spcPct val="90000"/>
        </a:lnSpc>
        <a:spcBef>
          <a:spcPts val="444"/>
        </a:spcBef>
        <a:buFont typeface="Arial" panose="020B0604020202020204" pitchFamily="34" charset="0"/>
        <a:buChar char="•"/>
        <a:defRPr sz="2133" kern="1200" baseline="0">
          <a:solidFill>
            <a:schemeClr val="tx1"/>
          </a:solidFill>
          <a:latin typeface="times" charset="0"/>
          <a:ea typeface="+mn-ea"/>
          <a:cs typeface="+mn-cs"/>
        </a:defRPr>
      </a:lvl2pPr>
      <a:lvl3pPr marL="1016013" indent="-203203" algn="l" defTabSz="812810" rtl="0" eaLnBrk="1" latinLnBrk="0" hangingPunct="1">
        <a:lnSpc>
          <a:spcPct val="90000"/>
        </a:lnSpc>
        <a:spcBef>
          <a:spcPts val="444"/>
        </a:spcBef>
        <a:buFont typeface="Arial" panose="020B0604020202020204" pitchFamily="34" charset="0"/>
        <a:buChar char="•"/>
        <a:defRPr sz="1778" kern="1200" baseline="0">
          <a:solidFill>
            <a:schemeClr val="tx1"/>
          </a:solidFill>
          <a:latin typeface="times" charset="0"/>
          <a:ea typeface="+mn-ea"/>
          <a:cs typeface="+mn-cs"/>
        </a:defRPr>
      </a:lvl3pPr>
      <a:lvl4pPr marL="1422418" indent="-203203" algn="l" defTabSz="812810" rtl="0" eaLnBrk="1" latinLnBrk="0" hangingPunct="1">
        <a:lnSpc>
          <a:spcPct val="90000"/>
        </a:lnSpc>
        <a:spcBef>
          <a:spcPts val="444"/>
        </a:spcBef>
        <a:buFont typeface="Arial" panose="020B0604020202020204" pitchFamily="34" charset="0"/>
        <a:buChar char="•"/>
        <a:defRPr sz="1600" kern="1200" baseline="0">
          <a:solidFill>
            <a:schemeClr val="tx1"/>
          </a:solidFill>
          <a:latin typeface="times" charset="0"/>
          <a:ea typeface="+mn-ea"/>
          <a:cs typeface="+mn-cs"/>
        </a:defRPr>
      </a:lvl4pPr>
      <a:lvl5pPr marL="1828823" indent="-203203" algn="l" defTabSz="812810" rtl="0" eaLnBrk="1" latinLnBrk="0" hangingPunct="1">
        <a:lnSpc>
          <a:spcPct val="90000"/>
        </a:lnSpc>
        <a:spcBef>
          <a:spcPts val="444"/>
        </a:spcBef>
        <a:buFont typeface="Arial" panose="020B0604020202020204" pitchFamily="34" charset="0"/>
        <a:buChar char="•"/>
        <a:defRPr sz="1600" kern="1200" baseline="0">
          <a:solidFill>
            <a:schemeClr val="tx1"/>
          </a:solidFill>
          <a:latin typeface="times" charset="0"/>
          <a:ea typeface="+mn-ea"/>
          <a:cs typeface="+mn-cs"/>
        </a:defRPr>
      </a:lvl5pPr>
      <a:lvl6pPr marL="2235228" indent="-203203" algn="l" defTabSz="812810" rtl="0" eaLnBrk="1" latinLnBrk="0" hangingPunct="1">
        <a:lnSpc>
          <a:spcPct val="90000"/>
        </a:lnSpc>
        <a:spcBef>
          <a:spcPts val="444"/>
        </a:spcBef>
        <a:buFont typeface="Arial" panose="020B0604020202020204" pitchFamily="34" charset="0"/>
        <a:buChar char="•"/>
        <a:defRPr sz="1600" kern="1200">
          <a:solidFill>
            <a:schemeClr val="tx1"/>
          </a:solidFill>
          <a:latin typeface="+mn-lt"/>
          <a:ea typeface="+mn-ea"/>
          <a:cs typeface="+mn-cs"/>
        </a:defRPr>
      </a:lvl6pPr>
      <a:lvl7pPr marL="2641633" indent="-203203" algn="l" defTabSz="812810" rtl="0" eaLnBrk="1" latinLnBrk="0" hangingPunct="1">
        <a:lnSpc>
          <a:spcPct val="90000"/>
        </a:lnSpc>
        <a:spcBef>
          <a:spcPts val="444"/>
        </a:spcBef>
        <a:buFont typeface="Arial" panose="020B0604020202020204" pitchFamily="34" charset="0"/>
        <a:buChar char="•"/>
        <a:defRPr sz="1600" kern="1200">
          <a:solidFill>
            <a:schemeClr val="tx1"/>
          </a:solidFill>
          <a:latin typeface="+mn-lt"/>
          <a:ea typeface="+mn-ea"/>
          <a:cs typeface="+mn-cs"/>
        </a:defRPr>
      </a:lvl7pPr>
      <a:lvl8pPr marL="3048038" indent="-203203" algn="l" defTabSz="812810" rtl="0" eaLnBrk="1" latinLnBrk="0" hangingPunct="1">
        <a:lnSpc>
          <a:spcPct val="90000"/>
        </a:lnSpc>
        <a:spcBef>
          <a:spcPts val="444"/>
        </a:spcBef>
        <a:buFont typeface="Arial" panose="020B0604020202020204" pitchFamily="34" charset="0"/>
        <a:buChar char="•"/>
        <a:defRPr sz="1600" kern="1200">
          <a:solidFill>
            <a:schemeClr val="tx1"/>
          </a:solidFill>
          <a:latin typeface="+mn-lt"/>
          <a:ea typeface="+mn-ea"/>
          <a:cs typeface="+mn-cs"/>
        </a:defRPr>
      </a:lvl8pPr>
      <a:lvl9pPr marL="3454443" indent="-203203" algn="l" defTabSz="812810" rtl="0" eaLnBrk="1" latinLnBrk="0" hangingPunct="1">
        <a:lnSpc>
          <a:spcPct val="90000"/>
        </a:lnSpc>
        <a:spcBef>
          <a:spcPts val="444"/>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812810" rtl="0" eaLnBrk="1" latinLnBrk="0" hangingPunct="1">
        <a:defRPr sz="1600" kern="1200">
          <a:solidFill>
            <a:schemeClr val="tx1"/>
          </a:solidFill>
          <a:latin typeface="+mn-lt"/>
          <a:ea typeface="+mn-ea"/>
          <a:cs typeface="+mn-cs"/>
        </a:defRPr>
      </a:lvl1pPr>
      <a:lvl2pPr marL="406405" algn="l" defTabSz="812810" rtl="0" eaLnBrk="1" latinLnBrk="0" hangingPunct="1">
        <a:defRPr sz="1600" kern="1200">
          <a:solidFill>
            <a:schemeClr val="tx1"/>
          </a:solidFill>
          <a:latin typeface="+mn-lt"/>
          <a:ea typeface="+mn-ea"/>
          <a:cs typeface="+mn-cs"/>
        </a:defRPr>
      </a:lvl2pPr>
      <a:lvl3pPr marL="812810" algn="l" defTabSz="812810" rtl="0" eaLnBrk="1" latinLnBrk="0" hangingPunct="1">
        <a:defRPr sz="1600" kern="1200">
          <a:solidFill>
            <a:schemeClr val="tx1"/>
          </a:solidFill>
          <a:latin typeface="+mn-lt"/>
          <a:ea typeface="+mn-ea"/>
          <a:cs typeface="+mn-cs"/>
        </a:defRPr>
      </a:lvl3pPr>
      <a:lvl4pPr marL="1219215" algn="l" defTabSz="812810" rtl="0" eaLnBrk="1" latinLnBrk="0" hangingPunct="1">
        <a:defRPr sz="1600" kern="1200">
          <a:solidFill>
            <a:schemeClr val="tx1"/>
          </a:solidFill>
          <a:latin typeface="+mn-lt"/>
          <a:ea typeface="+mn-ea"/>
          <a:cs typeface="+mn-cs"/>
        </a:defRPr>
      </a:lvl4pPr>
      <a:lvl5pPr marL="1625620" algn="l" defTabSz="812810" rtl="0" eaLnBrk="1" latinLnBrk="0" hangingPunct="1">
        <a:defRPr sz="1600" kern="1200">
          <a:solidFill>
            <a:schemeClr val="tx1"/>
          </a:solidFill>
          <a:latin typeface="+mn-lt"/>
          <a:ea typeface="+mn-ea"/>
          <a:cs typeface="+mn-cs"/>
        </a:defRPr>
      </a:lvl5pPr>
      <a:lvl6pPr marL="2032025" algn="l" defTabSz="812810" rtl="0" eaLnBrk="1" latinLnBrk="0" hangingPunct="1">
        <a:defRPr sz="1600" kern="1200">
          <a:solidFill>
            <a:schemeClr val="tx1"/>
          </a:solidFill>
          <a:latin typeface="+mn-lt"/>
          <a:ea typeface="+mn-ea"/>
          <a:cs typeface="+mn-cs"/>
        </a:defRPr>
      </a:lvl6pPr>
      <a:lvl7pPr marL="2438430" algn="l" defTabSz="812810" rtl="0" eaLnBrk="1" latinLnBrk="0" hangingPunct="1">
        <a:defRPr sz="1600" kern="1200">
          <a:solidFill>
            <a:schemeClr val="tx1"/>
          </a:solidFill>
          <a:latin typeface="+mn-lt"/>
          <a:ea typeface="+mn-ea"/>
          <a:cs typeface="+mn-cs"/>
        </a:defRPr>
      </a:lvl7pPr>
      <a:lvl8pPr marL="2844836" algn="l" defTabSz="812810" rtl="0" eaLnBrk="1" latinLnBrk="0" hangingPunct="1">
        <a:defRPr sz="1600" kern="1200">
          <a:solidFill>
            <a:schemeClr val="tx1"/>
          </a:solidFill>
          <a:latin typeface="+mn-lt"/>
          <a:ea typeface="+mn-ea"/>
          <a:cs typeface="+mn-cs"/>
        </a:defRPr>
      </a:lvl8pPr>
      <a:lvl9pPr marL="3251241" algn="l" defTabSz="81281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Hypothesis Testing</a:t>
            </a:r>
          </a:p>
        </p:txBody>
      </p:sp>
      <p:sp>
        <p:nvSpPr>
          <p:cNvPr id="4" name="Subtitle 3"/>
          <p:cNvSpPr>
            <a:spLocks noGrp="1"/>
          </p:cNvSpPr>
          <p:nvPr>
            <p:ph type="subTitle" idx="1"/>
          </p:nvPr>
        </p:nvSpPr>
        <p:spPr/>
        <p:txBody>
          <a:bodyPr/>
          <a:lstStyle/>
          <a:p>
            <a:r>
              <a:rPr lang="en-US" dirty="0"/>
              <a:t>Analysis based on normal distributions</a:t>
            </a:r>
          </a:p>
        </p:txBody>
      </p:sp>
    </p:spTree>
    <p:extLst>
      <p:ext uri="{BB962C8B-B14F-4D97-AF65-F5344CB8AC3E}">
        <p14:creationId xmlns:p14="http://schemas.microsoft.com/office/powerpoint/2010/main" val="1721708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Rectangle 2"/>
          <p:cNvSpPr>
            <a:spLocks noChangeArrowheads="1"/>
          </p:cNvSpPr>
          <p:nvPr/>
        </p:nvSpPr>
        <p:spPr bwMode="auto">
          <a:xfrm>
            <a:off x="609600" y="-49215"/>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200" dirty="0"/>
              <a:t>Hypothesis Testi</a:t>
            </a:r>
            <a:r>
              <a:rPr lang="en-US" sz="3600" dirty="0"/>
              <a:t>ng</a:t>
            </a:r>
            <a:endParaRPr lang="en-US" dirty="0"/>
          </a:p>
        </p:txBody>
      </p:sp>
      <p:grpSp>
        <p:nvGrpSpPr>
          <p:cNvPr id="4" name="Group 3"/>
          <p:cNvGrpSpPr/>
          <p:nvPr/>
        </p:nvGrpSpPr>
        <p:grpSpPr>
          <a:xfrm>
            <a:off x="373536" y="2311741"/>
            <a:ext cx="3572366" cy="1015663"/>
            <a:chOff x="373536" y="2311741"/>
            <a:chExt cx="3572366" cy="1015663"/>
          </a:xfrm>
        </p:grpSpPr>
        <p:sp>
          <p:nvSpPr>
            <p:cNvPr id="13" name="Text Box 9"/>
            <p:cNvSpPr txBox="1">
              <a:spLocks noChangeArrowheads="1"/>
            </p:cNvSpPr>
            <p:nvPr/>
          </p:nvSpPr>
          <p:spPr bwMode="auto">
            <a:xfrm>
              <a:off x="373536" y="2311741"/>
              <a:ext cx="2901287"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Sampling distribution of the mean for the sample size of the kids without DI</a:t>
              </a:r>
            </a:p>
          </p:txBody>
        </p:sp>
        <p:sp>
          <p:nvSpPr>
            <p:cNvPr id="14" name="Line 10"/>
            <p:cNvSpPr>
              <a:spLocks noChangeShapeType="1"/>
            </p:cNvSpPr>
            <p:nvPr/>
          </p:nvSpPr>
          <p:spPr bwMode="auto">
            <a:xfrm flipV="1">
              <a:off x="3048000" y="2716710"/>
              <a:ext cx="89790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Freeform 20"/>
          <p:cNvSpPr/>
          <p:nvPr/>
        </p:nvSpPr>
        <p:spPr>
          <a:xfrm>
            <a:off x="2582838" y="2014797"/>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6" name="Group 5"/>
          <p:cNvGrpSpPr/>
          <p:nvPr/>
        </p:nvGrpSpPr>
        <p:grpSpPr>
          <a:xfrm>
            <a:off x="5915457" y="1125150"/>
            <a:ext cx="3162944" cy="830997"/>
            <a:chOff x="5915457" y="1688886"/>
            <a:chExt cx="3162944" cy="830997"/>
          </a:xfrm>
        </p:grpSpPr>
        <p:sp>
          <p:nvSpPr>
            <p:cNvPr id="22" name="Text Box 9"/>
            <p:cNvSpPr txBox="1">
              <a:spLocks noChangeArrowheads="1"/>
            </p:cNvSpPr>
            <p:nvPr/>
          </p:nvSpPr>
          <p:spPr bwMode="auto">
            <a:xfrm>
              <a:off x="7167151" y="1688886"/>
              <a:ext cx="19112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 DI</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7" name="Group 16"/>
          <p:cNvGrpSpPr/>
          <p:nvPr/>
        </p:nvGrpSpPr>
        <p:grpSpPr>
          <a:xfrm>
            <a:off x="1441855" y="1467567"/>
            <a:ext cx="6405825" cy="3709801"/>
            <a:chOff x="1369051" y="2031303"/>
            <a:chExt cx="6405825" cy="3709801"/>
          </a:xfrm>
        </p:grpSpPr>
        <p:cxnSp>
          <p:nvCxnSpPr>
            <p:cNvPr id="18" name="Straight Connector 17"/>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4" name="Freeform 23"/>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 name="Group 1"/>
          <p:cNvGrpSpPr/>
          <p:nvPr/>
        </p:nvGrpSpPr>
        <p:grpSpPr>
          <a:xfrm>
            <a:off x="1516565" y="1052068"/>
            <a:ext cx="2979235" cy="830997"/>
            <a:chOff x="1516565" y="1052068"/>
            <a:chExt cx="2979235" cy="830997"/>
          </a:xfrm>
        </p:grpSpPr>
        <p:sp>
          <p:nvSpPr>
            <p:cNvPr id="25" name="Text Box 9"/>
            <p:cNvSpPr txBox="1">
              <a:spLocks noChangeArrowheads="1"/>
            </p:cNvSpPr>
            <p:nvPr/>
          </p:nvSpPr>
          <p:spPr bwMode="auto">
            <a:xfrm>
              <a:off x="1516565" y="1052068"/>
              <a:ext cx="1877136"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without DI</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 name="Freeform 4"/>
          <p:cNvSpPr/>
          <p:nvPr/>
        </p:nvSpPr>
        <p:spPr>
          <a:xfrm>
            <a:off x="5771302" y="4309616"/>
            <a:ext cx="1828412" cy="545586"/>
          </a:xfrm>
          <a:custGeom>
            <a:avLst/>
            <a:gdLst>
              <a:gd name="connsiteX0" fmla="*/ 0 w 1814804"/>
              <a:gd name="connsiteY0" fmla="*/ 0 h 541050"/>
              <a:gd name="connsiteX1" fmla="*/ 116478 w 1814804"/>
              <a:gd name="connsiteY1" fmla="*/ 97689 h 541050"/>
              <a:gd name="connsiteX2" fmla="*/ 225441 w 1814804"/>
              <a:gd name="connsiteY2" fmla="*/ 176592 h 541050"/>
              <a:gd name="connsiteX3" fmla="*/ 368221 w 1814804"/>
              <a:gd name="connsiteY3" fmla="*/ 240466 h 541050"/>
              <a:gd name="connsiteX4" fmla="*/ 511000 w 1814804"/>
              <a:gd name="connsiteY4" fmla="*/ 285554 h 541050"/>
              <a:gd name="connsiteX5" fmla="*/ 661295 w 1814804"/>
              <a:gd name="connsiteY5" fmla="*/ 323127 h 541050"/>
              <a:gd name="connsiteX6" fmla="*/ 852920 w 1814804"/>
              <a:gd name="connsiteY6" fmla="*/ 360700 h 541050"/>
              <a:gd name="connsiteX7" fmla="*/ 1040788 w 1814804"/>
              <a:gd name="connsiteY7" fmla="*/ 375729 h 541050"/>
              <a:gd name="connsiteX8" fmla="*/ 1213626 w 1814804"/>
              <a:gd name="connsiteY8" fmla="*/ 390758 h 541050"/>
              <a:gd name="connsiteX9" fmla="*/ 1412766 w 1814804"/>
              <a:gd name="connsiteY9" fmla="*/ 398273 h 541050"/>
              <a:gd name="connsiteX10" fmla="*/ 1570575 w 1814804"/>
              <a:gd name="connsiteY10" fmla="*/ 402030 h 541050"/>
              <a:gd name="connsiteX11" fmla="*/ 1709597 w 1814804"/>
              <a:gd name="connsiteY11" fmla="*/ 402030 h 541050"/>
              <a:gd name="connsiteX12" fmla="*/ 1807289 w 1814804"/>
              <a:gd name="connsiteY12" fmla="*/ 394515 h 541050"/>
              <a:gd name="connsiteX13" fmla="*/ 1814804 w 1814804"/>
              <a:gd name="connsiteY13" fmla="*/ 541050 h 541050"/>
              <a:gd name="connsiteX14" fmla="*/ 0 w 1814804"/>
              <a:gd name="connsiteY14" fmla="*/ 541050 h 541050"/>
              <a:gd name="connsiteX15" fmla="*/ 0 w 1814804"/>
              <a:gd name="connsiteY15" fmla="*/ 541050 h 541050"/>
              <a:gd name="connsiteX0" fmla="*/ 0 w 1825431"/>
              <a:gd name="connsiteY0" fmla="*/ 0 h 541050"/>
              <a:gd name="connsiteX1" fmla="*/ 116478 w 1825431"/>
              <a:gd name="connsiteY1" fmla="*/ 97689 h 541050"/>
              <a:gd name="connsiteX2" fmla="*/ 225441 w 1825431"/>
              <a:gd name="connsiteY2" fmla="*/ 176592 h 541050"/>
              <a:gd name="connsiteX3" fmla="*/ 368221 w 1825431"/>
              <a:gd name="connsiteY3" fmla="*/ 240466 h 541050"/>
              <a:gd name="connsiteX4" fmla="*/ 511000 w 1825431"/>
              <a:gd name="connsiteY4" fmla="*/ 285554 h 541050"/>
              <a:gd name="connsiteX5" fmla="*/ 661295 w 1825431"/>
              <a:gd name="connsiteY5" fmla="*/ 323127 h 541050"/>
              <a:gd name="connsiteX6" fmla="*/ 852920 w 1825431"/>
              <a:gd name="connsiteY6" fmla="*/ 360700 h 541050"/>
              <a:gd name="connsiteX7" fmla="*/ 1040788 w 1825431"/>
              <a:gd name="connsiteY7" fmla="*/ 375729 h 541050"/>
              <a:gd name="connsiteX8" fmla="*/ 1213626 w 1825431"/>
              <a:gd name="connsiteY8" fmla="*/ 390758 h 541050"/>
              <a:gd name="connsiteX9" fmla="*/ 1412766 w 1825431"/>
              <a:gd name="connsiteY9" fmla="*/ 398273 h 541050"/>
              <a:gd name="connsiteX10" fmla="*/ 1570575 w 1825431"/>
              <a:gd name="connsiteY10" fmla="*/ 402030 h 541050"/>
              <a:gd name="connsiteX11" fmla="*/ 1709597 w 1825431"/>
              <a:gd name="connsiteY11" fmla="*/ 402030 h 541050"/>
              <a:gd name="connsiteX12" fmla="*/ 1825431 w 1825431"/>
              <a:gd name="connsiteY12" fmla="*/ 394515 h 541050"/>
              <a:gd name="connsiteX13" fmla="*/ 1814804 w 1825431"/>
              <a:gd name="connsiteY13" fmla="*/ 541050 h 541050"/>
              <a:gd name="connsiteX14" fmla="*/ 0 w 1825431"/>
              <a:gd name="connsiteY14" fmla="*/ 541050 h 541050"/>
              <a:gd name="connsiteX15" fmla="*/ 0 w 1825431"/>
              <a:gd name="connsiteY15" fmla="*/ 541050 h 541050"/>
              <a:gd name="connsiteX0" fmla="*/ 0 w 1842019"/>
              <a:gd name="connsiteY0" fmla="*/ 0 h 545586"/>
              <a:gd name="connsiteX1" fmla="*/ 116478 w 1842019"/>
              <a:gd name="connsiteY1" fmla="*/ 97689 h 545586"/>
              <a:gd name="connsiteX2" fmla="*/ 225441 w 1842019"/>
              <a:gd name="connsiteY2" fmla="*/ 176592 h 545586"/>
              <a:gd name="connsiteX3" fmla="*/ 368221 w 1842019"/>
              <a:gd name="connsiteY3" fmla="*/ 240466 h 545586"/>
              <a:gd name="connsiteX4" fmla="*/ 511000 w 1842019"/>
              <a:gd name="connsiteY4" fmla="*/ 285554 h 545586"/>
              <a:gd name="connsiteX5" fmla="*/ 661295 w 1842019"/>
              <a:gd name="connsiteY5" fmla="*/ 323127 h 545586"/>
              <a:gd name="connsiteX6" fmla="*/ 852920 w 1842019"/>
              <a:gd name="connsiteY6" fmla="*/ 360700 h 545586"/>
              <a:gd name="connsiteX7" fmla="*/ 1040788 w 1842019"/>
              <a:gd name="connsiteY7" fmla="*/ 375729 h 545586"/>
              <a:gd name="connsiteX8" fmla="*/ 1213626 w 1842019"/>
              <a:gd name="connsiteY8" fmla="*/ 390758 h 545586"/>
              <a:gd name="connsiteX9" fmla="*/ 1412766 w 1842019"/>
              <a:gd name="connsiteY9" fmla="*/ 398273 h 545586"/>
              <a:gd name="connsiteX10" fmla="*/ 1570575 w 1842019"/>
              <a:gd name="connsiteY10" fmla="*/ 402030 h 545586"/>
              <a:gd name="connsiteX11" fmla="*/ 1709597 w 1842019"/>
              <a:gd name="connsiteY11" fmla="*/ 402030 h 545586"/>
              <a:gd name="connsiteX12" fmla="*/ 1825431 w 1842019"/>
              <a:gd name="connsiteY12" fmla="*/ 394515 h 545586"/>
              <a:gd name="connsiteX13" fmla="*/ 1842019 w 1842019"/>
              <a:gd name="connsiteY13" fmla="*/ 545586 h 545586"/>
              <a:gd name="connsiteX14" fmla="*/ 0 w 1842019"/>
              <a:gd name="connsiteY14" fmla="*/ 541050 h 545586"/>
              <a:gd name="connsiteX15" fmla="*/ 0 w 1842019"/>
              <a:gd name="connsiteY15" fmla="*/ 541050 h 545586"/>
              <a:gd name="connsiteX0" fmla="*/ 0 w 1828412"/>
              <a:gd name="connsiteY0" fmla="*/ 0 h 545586"/>
              <a:gd name="connsiteX1" fmla="*/ 116478 w 1828412"/>
              <a:gd name="connsiteY1" fmla="*/ 97689 h 545586"/>
              <a:gd name="connsiteX2" fmla="*/ 225441 w 1828412"/>
              <a:gd name="connsiteY2" fmla="*/ 176592 h 545586"/>
              <a:gd name="connsiteX3" fmla="*/ 368221 w 1828412"/>
              <a:gd name="connsiteY3" fmla="*/ 240466 h 545586"/>
              <a:gd name="connsiteX4" fmla="*/ 511000 w 1828412"/>
              <a:gd name="connsiteY4" fmla="*/ 285554 h 545586"/>
              <a:gd name="connsiteX5" fmla="*/ 661295 w 1828412"/>
              <a:gd name="connsiteY5" fmla="*/ 323127 h 545586"/>
              <a:gd name="connsiteX6" fmla="*/ 852920 w 1828412"/>
              <a:gd name="connsiteY6" fmla="*/ 360700 h 545586"/>
              <a:gd name="connsiteX7" fmla="*/ 1040788 w 1828412"/>
              <a:gd name="connsiteY7" fmla="*/ 375729 h 545586"/>
              <a:gd name="connsiteX8" fmla="*/ 1213626 w 1828412"/>
              <a:gd name="connsiteY8" fmla="*/ 390758 h 545586"/>
              <a:gd name="connsiteX9" fmla="*/ 1412766 w 1828412"/>
              <a:gd name="connsiteY9" fmla="*/ 398273 h 545586"/>
              <a:gd name="connsiteX10" fmla="*/ 1570575 w 1828412"/>
              <a:gd name="connsiteY10" fmla="*/ 402030 h 545586"/>
              <a:gd name="connsiteX11" fmla="*/ 1709597 w 1828412"/>
              <a:gd name="connsiteY11" fmla="*/ 402030 h 545586"/>
              <a:gd name="connsiteX12" fmla="*/ 1825431 w 1828412"/>
              <a:gd name="connsiteY12" fmla="*/ 394515 h 545586"/>
              <a:gd name="connsiteX13" fmla="*/ 1828412 w 1828412"/>
              <a:gd name="connsiteY13" fmla="*/ 545586 h 545586"/>
              <a:gd name="connsiteX14" fmla="*/ 0 w 1828412"/>
              <a:gd name="connsiteY14" fmla="*/ 541050 h 545586"/>
              <a:gd name="connsiteX15" fmla="*/ 0 w 1828412"/>
              <a:gd name="connsiteY15" fmla="*/ 541050 h 5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28412" h="545586">
                <a:moveTo>
                  <a:pt x="0" y="0"/>
                </a:moveTo>
                <a:lnTo>
                  <a:pt x="116478" y="97689"/>
                </a:lnTo>
                <a:lnTo>
                  <a:pt x="225441" y="176592"/>
                </a:lnTo>
                <a:lnTo>
                  <a:pt x="368221" y="240466"/>
                </a:lnTo>
                <a:lnTo>
                  <a:pt x="511000" y="285554"/>
                </a:lnTo>
                <a:lnTo>
                  <a:pt x="661295" y="323127"/>
                </a:lnTo>
                <a:lnTo>
                  <a:pt x="852920" y="360700"/>
                </a:lnTo>
                <a:lnTo>
                  <a:pt x="1040788" y="375729"/>
                </a:lnTo>
                <a:lnTo>
                  <a:pt x="1213626" y="390758"/>
                </a:lnTo>
                <a:lnTo>
                  <a:pt x="1412766" y="398273"/>
                </a:lnTo>
                <a:lnTo>
                  <a:pt x="1570575" y="402030"/>
                </a:lnTo>
                <a:lnTo>
                  <a:pt x="1709597" y="402030"/>
                </a:lnTo>
                <a:lnTo>
                  <a:pt x="1825431" y="394515"/>
                </a:lnTo>
                <a:cubicBezTo>
                  <a:pt x="1826425" y="444872"/>
                  <a:pt x="1827418" y="495229"/>
                  <a:pt x="1828412" y="545586"/>
                </a:cubicBezTo>
                <a:lnTo>
                  <a:pt x="0" y="541050"/>
                </a:lnTo>
                <a:lnTo>
                  <a:pt x="0" y="54105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 name="TextBox 7"/>
          <p:cNvSpPr txBox="1"/>
          <p:nvPr/>
        </p:nvSpPr>
        <p:spPr>
          <a:xfrm>
            <a:off x="609600" y="5247734"/>
            <a:ext cx="8112875" cy="830997"/>
          </a:xfrm>
          <a:prstGeom prst="rect">
            <a:avLst/>
          </a:prstGeom>
          <a:noFill/>
        </p:spPr>
        <p:txBody>
          <a:bodyPr wrap="square" rtlCol="0">
            <a:spAutoFit/>
          </a:bodyPr>
          <a:lstStyle/>
          <a:p>
            <a:r>
              <a:rPr lang="en-US" dirty="0"/>
              <a:t>What is the probability that the group mean difference could have appeared by chance?</a:t>
            </a:r>
          </a:p>
        </p:txBody>
      </p:sp>
    </p:spTree>
    <p:extLst>
      <p:ext uri="{BB962C8B-B14F-4D97-AF65-F5344CB8AC3E}">
        <p14:creationId xmlns:p14="http://schemas.microsoft.com/office/powerpoint/2010/main" val="85548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17"/>
                                        </p:tgtEl>
                                      </p:cBhvr>
                                    </p:animEffect>
                                    <p:set>
                                      <p:cBhvr>
                                        <p:cTn id="7" dur="1" fill="hold">
                                          <p:stCondLst>
                                            <p:cond delay="499"/>
                                          </p:stCondLst>
                                        </p:cTn>
                                        <p:tgtEl>
                                          <p:spTgt spid="17"/>
                                        </p:tgtEl>
                                        <p:attrNameLst>
                                          <p:attrName>style.visibility</p:attrName>
                                        </p:attrNameLst>
                                      </p:cBhvr>
                                      <p:to>
                                        <p:strVal val="hidden"/>
                                      </p:to>
                                    </p:set>
                                  </p:childTnLst>
                                </p:cTn>
                              </p:par>
                              <p:par>
                                <p:cTn id="8" presetID="1" presetClass="exit" presetSubtype="0" fill="hold" nodeType="withEffect">
                                  <p:stCondLst>
                                    <p:cond delay="0"/>
                                  </p:stCondLst>
                                  <p:childTnLst>
                                    <p:set>
                                      <p:cBhvr>
                                        <p:cTn id="9" dur="1" fill="hold">
                                          <p:stCondLst>
                                            <p:cond delay="0"/>
                                          </p:stCondLst>
                                        </p:cTn>
                                        <p:tgtEl>
                                          <p:spTgt spid="2"/>
                                        </p:tgtEl>
                                        <p:attrNameLst>
                                          <p:attrName>style.visibility</p:attrName>
                                        </p:attrNameLst>
                                      </p:cBhvr>
                                      <p:to>
                                        <p:strVal val="hidden"/>
                                      </p:to>
                                    </p:set>
                                  </p:childTnLst>
                                </p:cTn>
                              </p:par>
                              <p:par>
                                <p:cTn id="10" presetID="9"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457200"/>
            <a:ext cx="8229600" cy="5334000"/>
          </a:xfrm>
        </p:spPr>
        <p:txBody>
          <a:bodyPr/>
          <a:lstStyle/>
          <a:p>
            <a:pPr eaLnBrk="1" hangingPunct="1">
              <a:spcAft>
                <a:spcPts val="1200"/>
              </a:spcAft>
            </a:pPr>
            <a:r>
              <a:rPr lang="en-US" sz="2400" dirty="0">
                <a:latin typeface="Times" charset="0"/>
                <a:ea typeface="ＭＳ Ｐゴシック" charset="0"/>
                <a:cs typeface="ＭＳ Ｐゴシック" charset="0"/>
              </a:rPr>
              <a:t>Measure a bunch of people and if there is little difference among groups (the difference was likely to appear by chance) you say, I have been unable to find evidence that differences exist.</a:t>
            </a:r>
          </a:p>
          <a:p>
            <a:pPr eaLnBrk="1" hangingPunct="1">
              <a:spcAft>
                <a:spcPts val="1200"/>
              </a:spcAft>
            </a:pPr>
            <a:r>
              <a:rPr lang="en-US" sz="2400" dirty="0">
                <a:latin typeface="Times" charset="0"/>
                <a:ea typeface="ＭＳ Ｐゴシック" charset="0"/>
                <a:cs typeface="ＭＳ Ｐゴシック" charset="0"/>
              </a:rPr>
              <a:t>You have been unable to </a:t>
            </a:r>
            <a:r>
              <a:rPr lang="en-US" sz="2400" b="1" dirty="0">
                <a:latin typeface="Times" charset="0"/>
                <a:ea typeface="ＭＳ Ｐゴシック" charset="0"/>
                <a:cs typeface="ＭＳ Ｐゴシック" charset="0"/>
              </a:rPr>
              <a:t>reject the null hypothesis. </a:t>
            </a:r>
            <a:r>
              <a:rPr lang="en-US" sz="2400" dirty="0">
                <a:latin typeface="Times" charset="0"/>
                <a:ea typeface="ＭＳ Ｐゴシック" charset="0"/>
                <a:cs typeface="ＭＳ Ｐゴシック" charset="0"/>
              </a:rPr>
              <a:t>You have no evidence that your independent variable had any impact.</a:t>
            </a:r>
          </a:p>
          <a:p>
            <a:pPr eaLnBrk="1" hangingPunct="1">
              <a:spcAft>
                <a:spcPts val="1200"/>
              </a:spcAft>
            </a:pPr>
            <a:r>
              <a:rPr lang="en-US" sz="2400" dirty="0">
                <a:latin typeface="Times" charset="0"/>
                <a:ea typeface="ＭＳ Ｐゴシック" charset="0"/>
                <a:cs typeface="ＭＳ Ｐゴシック" charset="0"/>
              </a:rPr>
              <a:t>If the differences among groups are large enough you say the differences could not have happened by chance. </a:t>
            </a:r>
          </a:p>
          <a:p>
            <a:pPr eaLnBrk="1" hangingPunct="1"/>
            <a:r>
              <a:rPr lang="en-US" sz="2400" dirty="0">
                <a:latin typeface="Times" charset="0"/>
                <a:ea typeface="ＭＳ Ｐゴシック" charset="0"/>
                <a:cs typeface="ＭＳ Ｐゴシック" charset="0"/>
              </a:rPr>
              <a:t>You have been able to </a:t>
            </a:r>
            <a:r>
              <a:rPr lang="en-US" sz="2400" b="1" dirty="0">
                <a:latin typeface="Times" charset="0"/>
                <a:ea typeface="ＭＳ Ｐゴシック" charset="0"/>
                <a:cs typeface="ＭＳ Ｐゴシック" charset="0"/>
              </a:rPr>
              <a:t>reject the null hypothesis. </a:t>
            </a:r>
            <a:r>
              <a:rPr lang="en-US" sz="2400" dirty="0">
                <a:latin typeface="Times" charset="0"/>
                <a:ea typeface="ＭＳ Ｐゴシック" charset="0"/>
                <a:cs typeface="ＭＳ Ｐゴシック" charset="0"/>
              </a:rPr>
              <a:t>Your independent variable becomes, for now, the best explanation for the differences.</a:t>
            </a:r>
          </a:p>
        </p:txBody>
      </p:sp>
    </p:spTree>
    <p:extLst>
      <p:ext uri="{BB962C8B-B14F-4D97-AF65-F5344CB8AC3E}">
        <p14:creationId xmlns:p14="http://schemas.microsoft.com/office/powerpoint/2010/main" val="6564863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Why do this?</a:t>
            </a:r>
          </a:p>
        </p:txBody>
      </p:sp>
      <p:sp>
        <p:nvSpPr>
          <p:cNvPr id="21507" name="Rectangle 3"/>
          <p:cNvSpPr>
            <a:spLocks noGrp="1" noChangeArrowheads="1"/>
          </p:cNvSpPr>
          <p:nvPr>
            <p:ph type="body" idx="1"/>
          </p:nvPr>
        </p:nvSpPr>
        <p:spPr/>
        <p:txBody>
          <a:bodyPr/>
          <a:lstStyle/>
          <a:p>
            <a:pPr eaLnBrk="1" hangingPunct="1"/>
            <a:r>
              <a:rPr lang="en-US" sz="2800" dirty="0">
                <a:latin typeface="Times" charset="0"/>
                <a:ea typeface="ＭＳ Ｐゴシック" charset="0"/>
                <a:cs typeface="ＭＳ Ｐゴシック" charset="0"/>
              </a:rPr>
              <a:t>Inferential statistics uses estimated parameters of populations to determine if differences in group means could occur by chance.</a:t>
            </a:r>
          </a:p>
          <a:p>
            <a:pPr eaLnBrk="1" hangingPunct="1"/>
            <a:r>
              <a:rPr lang="en-US" sz="2800" dirty="0">
                <a:latin typeface="Times" charset="0"/>
                <a:ea typeface="ＭＳ Ｐゴシック" charset="0"/>
                <a:cs typeface="ＭＳ Ｐゴシック" charset="0"/>
              </a:rPr>
              <a:t>Inferential statistics is not used to prove hypotheses. It is used to demonstrate whether null hypotheses are not true.</a:t>
            </a:r>
          </a:p>
        </p:txBody>
      </p:sp>
    </p:spTree>
    <p:extLst>
      <p:ext uri="{BB962C8B-B14F-4D97-AF65-F5344CB8AC3E}">
        <p14:creationId xmlns:p14="http://schemas.microsoft.com/office/powerpoint/2010/main" val="351476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a:xfrm>
            <a:off x="685800" y="152400"/>
            <a:ext cx="7772400" cy="1143000"/>
          </a:xfrm>
        </p:spPr>
        <p:txBody>
          <a:bodyPr/>
          <a:lstStyle/>
          <a:p>
            <a:r>
              <a:rPr lang="en-US" sz="4000">
                <a:latin typeface="Times" charset="0"/>
                <a:ea typeface="ＭＳ Ｐゴシック" charset="0"/>
                <a:cs typeface="ＭＳ Ｐゴシック" charset="0"/>
              </a:rPr>
              <a:t>Think about this as steps: </a:t>
            </a:r>
          </a:p>
        </p:txBody>
      </p:sp>
      <p:sp>
        <p:nvSpPr>
          <p:cNvPr id="3" name="Content Placeholder 2"/>
          <p:cNvSpPr>
            <a:spLocks noGrp="1"/>
          </p:cNvSpPr>
          <p:nvPr>
            <p:ph idx="1"/>
          </p:nvPr>
        </p:nvSpPr>
        <p:spPr>
          <a:xfrm>
            <a:off x="457200" y="1295400"/>
            <a:ext cx="8305800" cy="4114800"/>
          </a:xfrm>
        </p:spPr>
        <p:txBody>
          <a:bodyPr>
            <a:normAutofit fontScale="92500" lnSpcReduction="20000"/>
          </a:bodyPr>
          <a:lstStyle/>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You want to know that something is true but you cannot</a:t>
            </a:r>
            <a:r>
              <a:rPr lang="en-US" altLang="ja-JP" sz="2400" dirty="0">
                <a:latin typeface="Times" charset="0"/>
                <a:ea typeface="ＭＳ Ｐゴシック" charset="0"/>
                <a:cs typeface="ＭＳ Ｐゴシック" charset="0"/>
              </a:rPr>
              <a:t> absolutely know because you cannot test all cases.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Instead you focus on the opposite of what you want to know is true (the null hypothesis).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Start gathering evidence.</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If enough cases show that something is true then saying it was not true is false.</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You have rejected the null hypothesis.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For the time being, the thing you wanted to show is true (your hypothesis) is the best explanation.</a:t>
            </a:r>
          </a:p>
        </p:txBody>
      </p:sp>
    </p:spTree>
    <p:extLst>
      <p:ext uri="{BB962C8B-B14F-4D97-AF65-F5344CB8AC3E}">
        <p14:creationId xmlns:p14="http://schemas.microsoft.com/office/powerpoint/2010/main" val="1476262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a:xfrm>
            <a:off x="685800" y="-76200"/>
            <a:ext cx="7772400" cy="1143000"/>
          </a:xfrm>
        </p:spPr>
        <p:txBody>
          <a:bodyPr/>
          <a:lstStyle/>
          <a:p>
            <a:r>
              <a:rPr lang="en-US" sz="3200">
                <a:latin typeface="Times" charset="0"/>
                <a:ea typeface="ＭＳ Ｐゴシック" charset="0"/>
                <a:cs typeface="ＭＳ Ｐゴシック" charset="0"/>
              </a:rPr>
              <a:t>Ok, one more semantic step and we are done:</a:t>
            </a:r>
          </a:p>
        </p:txBody>
      </p:sp>
      <p:sp>
        <p:nvSpPr>
          <p:cNvPr id="3" name="Content Placeholder 2"/>
          <p:cNvSpPr>
            <a:spLocks noGrp="1"/>
          </p:cNvSpPr>
          <p:nvPr>
            <p:ph idx="1"/>
          </p:nvPr>
        </p:nvSpPr>
        <p:spPr>
          <a:xfrm>
            <a:off x="533400" y="914400"/>
            <a:ext cx="8001000" cy="4114800"/>
          </a:xfrm>
        </p:spPr>
        <p:txBody>
          <a:bodyPr>
            <a:normAutofit fontScale="85000" lnSpcReduction="10000"/>
          </a:bodyPr>
          <a:lstStyle/>
          <a:p>
            <a:pPr>
              <a:spcAft>
                <a:spcPts val="1200"/>
              </a:spcAft>
            </a:pPr>
            <a:r>
              <a:rPr lang="en-US" sz="2400">
                <a:latin typeface="Times" charset="0"/>
                <a:ea typeface="ＭＳ Ｐゴシック" charset="0"/>
                <a:cs typeface="ＭＳ Ｐゴシック" charset="0"/>
              </a:rPr>
              <a:t>What we are interested in knowing is whether something made two groups different.</a:t>
            </a:r>
          </a:p>
          <a:p>
            <a:pPr>
              <a:spcAft>
                <a:spcPts val="1200"/>
              </a:spcAft>
            </a:pPr>
            <a:r>
              <a:rPr lang="en-US" sz="2400">
                <a:latin typeface="Times" charset="0"/>
                <a:ea typeface="ＭＳ Ｐゴシック" charset="0"/>
                <a:cs typeface="ＭＳ Ｐゴシック" charset="0"/>
              </a:rPr>
              <a:t>The evidence that you gather to see if that is true are means and standard deviations of groups.</a:t>
            </a:r>
          </a:p>
          <a:p>
            <a:pPr>
              <a:spcAft>
                <a:spcPts val="1200"/>
              </a:spcAft>
            </a:pPr>
            <a:r>
              <a:rPr lang="en-US" sz="2400">
                <a:latin typeface="Times" charset="0"/>
                <a:ea typeface="ＭＳ Ｐゴシック" charset="0"/>
                <a:cs typeface="ＭＳ Ｐゴシック" charset="0"/>
              </a:rPr>
              <a:t>The null hypothesis always says there will be no difference between the groups.</a:t>
            </a:r>
          </a:p>
          <a:p>
            <a:pPr>
              <a:spcAft>
                <a:spcPts val="1200"/>
              </a:spcAft>
            </a:pPr>
            <a:r>
              <a:rPr lang="en-US" sz="2400">
                <a:latin typeface="Times" charset="0"/>
                <a:ea typeface="ＭＳ Ｐゴシック" charset="0"/>
                <a:cs typeface="ＭＳ Ｐゴシック" charset="0"/>
              </a:rPr>
              <a:t>If there is a very low probability that the difference in the groups could occur by chance, that is the evidence that the null hypothesis is wrong.</a:t>
            </a:r>
          </a:p>
          <a:p>
            <a:pPr>
              <a:spcAft>
                <a:spcPts val="1200"/>
              </a:spcAft>
            </a:pPr>
            <a:r>
              <a:rPr lang="en-US" sz="2400">
                <a:latin typeface="Times" charset="0"/>
                <a:ea typeface="ＭＳ Ｐゴシック" charset="0"/>
                <a:cs typeface="ＭＳ Ｐゴシック" charset="0"/>
              </a:rPr>
              <a:t>Low probabilities (</a:t>
            </a:r>
            <a:r>
              <a:rPr lang="en-US" sz="2400" i="1">
                <a:latin typeface="Times" charset="0"/>
                <a:ea typeface="ＭＳ Ｐゴシック" charset="0"/>
                <a:cs typeface="ＭＳ Ｐゴシック" charset="0"/>
              </a:rPr>
              <a:t>p</a:t>
            </a:r>
            <a:r>
              <a:rPr lang="en-US" sz="2400">
                <a:latin typeface="Times" charset="0"/>
                <a:ea typeface="ＭＳ Ｐゴシック" charset="0"/>
                <a:cs typeface="ＭＳ Ｐゴシック" charset="0"/>
              </a:rPr>
              <a:t> values) show that the thing you wanted to show (your hypothesis) is more likely to be true than not true. You have rejected  the null hypothesis.</a:t>
            </a:r>
          </a:p>
          <a:p>
            <a:endParaRPr lang="en-US" sz="2400">
              <a:latin typeface="Times" charset="0"/>
              <a:ea typeface="ＭＳ Ｐゴシック" charset="0"/>
              <a:cs typeface="ＭＳ Ｐゴシック" charset="0"/>
            </a:endParaRPr>
          </a:p>
          <a:p>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1669902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en-US"/>
              <a:t>Excel Example</a:t>
            </a:r>
          </a:p>
        </p:txBody>
      </p:sp>
      <p:sp>
        <p:nvSpPr>
          <p:cNvPr id="37890" name="Text Box 3"/>
          <p:cNvSpPr txBox="1">
            <a:spLocks noChangeArrowheads="1"/>
          </p:cNvSpPr>
          <p:nvPr/>
        </p:nvSpPr>
        <p:spPr bwMode="auto">
          <a:xfrm>
            <a:off x="855663" y="2100263"/>
            <a:ext cx="719459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2400" dirty="0"/>
              <a:t>On the course resource site download:</a:t>
            </a:r>
          </a:p>
          <a:p>
            <a:pPr>
              <a:spcBef>
                <a:spcPct val="0"/>
              </a:spcBef>
              <a:buFontTx/>
              <a:buNone/>
            </a:pPr>
            <a:endParaRPr lang="en-US" altLang="en-US" sz="2400" dirty="0"/>
          </a:p>
          <a:p>
            <a:pPr>
              <a:spcBef>
                <a:spcPct val="0"/>
              </a:spcBef>
              <a:buFontTx/>
              <a:buNone/>
            </a:pPr>
            <a:r>
              <a:rPr lang="en-US" altLang="en-US" sz="2400" dirty="0"/>
              <a:t>Inquiry Science</a:t>
            </a:r>
          </a:p>
          <a:p>
            <a:pPr>
              <a:spcBef>
                <a:spcPct val="0"/>
              </a:spcBef>
              <a:buFontTx/>
              <a:buNone/>
            </a:pPr>
            <a:endParaRPr lang="en-US" altLang="en-US" sz="2400" dirty="0"/>
          </a:p>
          <a:p>
            <a:pPr>
              <a:spcBef>
                <a:spcPct val="0"/>
              </a:spcBef>
              <a:buFontTx/>
              <a:buNone/>
            </a:pPr>
            <a:r>
              <a:rPr lang="en-US" altLang="en-US" sz="2400" dirty="0"/>
              <a:t>Compare the two classes using independent sample </a:t>
            </a:r>
            <a:r>
              <a:rPr lang="en-US" altLang="en-US" sz="2400" i="1" dirty="0"/>
              <a:t>t</a:t>
            </a:r>
            <a:r>
              <a:rPr lang="en-US" altLang="en-US" sz="2400" dirty="0"/>
              <a:t>-test</a:t>
            </a:r>
          </a:p>
        </p:txBody>
      </p:sp>
    </p:spTree>
    <p:extLst>
      <p:ext uri="{BB962C8B-B14F-4D97-AF65-F5344CB8AC3E}">
        <p14:creationId xmlns:p14="http://schemas.microsoft.com/office/powerpoint/2010/main" val="589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en-US" dirty="0"/>
              <a:t>Inquiry Science</a:t>
            </a:r>
          </a:p>
        </p:txBody>
      </p:sp>
      <p:sp>
        <p:nvSpPr>
          <p:cNvPr id="39938" name="Text Box 3"/>
          <p:cNvSpPr txBox="1">
            <a:spLocks noChangeArrowheads="1"/>
          </p:cNvSpPr>
          <p:nvPr/>
        </p:nvSpPr>
        <p:spPr bwMode="auto">
          <a:xfrm>
            <a:off x="855663" y="2100263"/>
            <a:ext cx="39417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2400"/>
              <a:t>What was the null hypothesis?</a:t>
            </a:r>
          </a:p>
          <a:p>
            <a:pPr>
              <a:spcBef>
                <a:spcPct val="0"/>
              </a:spcBef>
              <a:buFontTx/>
              <a:buNone/>
            </a:pPr>
            <a:endParaRPr lang="en-US" altLang="en-US" sz="2400"/>
          </a:p>
          <a:p>
            <a:pPr>
              <a:spcBef>
                <a:spcPct val="0"/>
              </a:spcBef>
              <a:buFontTx/>
              <a:buNone/>
            </a:pPr>
            <a:r>
              <a:rPr lang="en-US" altLang="en-US" sz="2400"/>
              <a:t>Can it be rejected?</a:t>
            </a:r>
          </a:p>
        </p:txBody>
      </p:sp>
    </p:spTree>
    <p:extLst>
      <p:ext uri="{BB962C8B-B14F-4D97-AF65-F5344CB8AC3E}">
        <p14:creationId xmlns:p14="http://schemas.microsoft.com/office/powerpoint/2010/main" val="100111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09600" y="304800"/>
            <a:ext cx="7772400" cy="1143000"/>
          </a:xfrm>
        </p:spPr>
        <p:txBody>
          <a:bodyPr/>
          <a:lstStyle/>
          <a:p>
            <a:pPr eaLnBrk="1" hangingPunct="1"/>
            <a:r>
              <a:rPr lang="en-US" altLang="en-US"/>
              <a:t>Presenting </a:t>
            </a:r>
            <a:r>
              <a:rPr lang="en-US" altLang="en-US" i="1"/>
              <a:t>t</a:t>
            </a:r>
            <a:r>
              <a:rPr lang="en-US" altLang="en-US"/>
              <a:t>-Tests in Tables</a:t>
            </a:r>
          </a:p>
        </p:txBody>
      </p:sp>
      <p:sp>
        <p:nvSpPr>
          <p:cNvPr id="41986" name="Rectangle 60"/>
          <p:cNvSpPr>
            <a:spLocks noChangeArrowheads="1"/>
          </p:cNvSpPr>
          <p:nvPr/>
        </p:nvSpPr>
        <p:spPr bwMode="auto">
          <a:xfrm>
            <a:off x="3528687" y="3224182"/>
            <a:ext cx="6363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Class 1</a:t>
            </a:r>
            <a:endParaRPr lang="en-US" altLang="en-US" sz="2400" dirty="0"/>
          </a:p>
        </p:txBody>
      </p:sp>
      <p:sp>
        <p:nvSpPr>
          <p:cNvPr id="41987" name="Rectangle 61"/>
          <p:cNvSpPr>
            <a:spLocks noChangeArrowheads="1"/>
          </p:cNvSpPr>
          <p:nvPr/>
        </p:nvSpPr>
        <p:spPr bwMode="auto">
          <a:xfrm>
            <a:off x="3529013" y="3444875"/>
            <a:ext cx="10900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i="1" dirty="0">
                <a:solidFill>
                  <a:srgbClr val="000000"/>
                </a:solidFill>
              </a:rPr>
              <a:t>n</a:t>
            </a:r>
            <a:endParaRPr lang="en-US" altLang="en-US" sz="2400" i="1" dirty="0"/>
          </a:p>
        </p:txBody>
      </p:sp>
      <p:sp>
        <p:nvSpPr>
          <p:cNvPr id="41988" name="Rectangle 62"/>
          <p:cNvSpPr>
            <a:spLocks noChangeArrowheads="1"/>
          </p:cNvSpPr>
          <p:nvPr/>
        </p:nvSpPr>
        <p:spPr bwMode="auto">
          <a:xfrm>
            <a:off x="3683000" y="3444875"/>
            <a:ext cx="539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 </a:t>
            </a:r>
            <a:endParaRPr lang="en-US" altLang="en-US" sz="2400" dirty="0"/>
          </a:p>
        </p:txBody>
      </p:sp>
      <p:sp>
        <p:nvSpPr>
          <p:cNvPr id="41989" name="Rectangle 63"/>
          <p:cNvSpPr>
            <a:spLocks noChangeArrowheads="1"/>
          </p:cNvSpPr>
          <p:nvPr/>
        </p:nvSpPr>
        <p:spPr bwMode="auto">
          <a:xfrm>
            <a:off x="3700922" y="3473419"/>
            <a:ext cx="12223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a:t>
            </a:r>
            <a:endParaRPr lang="en-US" altLang="en-US" sz="2400"/>
          </a:p>
        </p:txBody>
      </p:sp>
      <p:sp>
        <p:nvSpPr>
          <p:cNvPr id="41990" name="Rectangle 64"/>
          <p:cNvSpPr>
            <a:spLocks noChangeArrowheads="1"/>
          </p:cNvSpPr>
          <p:nvPr/>
        </p:nvSpPr>
        <p:spPr bwMode="auto">
          <a:xfrm>
            <a:off x="3859213" y="3444875"/>
            <a:ext cx="539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 </a:t>
            </a:r>
            <a:endParaRPr lang="en-US" altLang="en-US" sz="2400"/>
          </a:p>
        </p:txBody>
      </p:sp>
      <p:sp>
        <p:nvSpPr>
          <p:cNvPr id="41991" name="Rectangle 65"/>
          <p:cNvSpPr>
            <a:spLocks noChangeArrowheads="1"/>
          </p:cNvSpPr>
          <p:nvPr/>
        </p:nvSpPr>
        <p:spPr bwMode="auto">
          <a:xfrm>
            <a:off x="3910013" y="3444875"/>
            <a:ext cx="21800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27</a:t>
            </a:r>
            <a:endParaRPr lang="en-US" altLang="en-US" sz="2400" dirty="0"/>
          </a:p>
        </p:txBody>
      </p:sp>
      <p:sp>
        <p:nvSpPr>
          <p:cNvPr id="41992" name="Rectangle 66"/>
          <p:cNvSpPr>
            <a:spLocks noChangeArrowheads="1"/>
          </p:cNvSpPr>
          <p:nvPr/>
        </p:nvSpPr>
        <p:spPr bwMode="auto">
          <a:xfrm>
            <a:off x="5838843" y="3195638"/>
            <a:ext cx="6363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Class 2</a:t>
            </a:r>
            <a:endParaRPr lang="en-US" altLang="en-US" sz="2400" dirty="0"/>
          </a:p>
        </p:txBody>
      </p:sp>
      <p:sp>
        <p:nvSpPr>
          <p:cNvPr id="41993" name="Rectangle 67"/>
          <p:cNvSpPr>
            <a:spLocks noChangeArrowheads="1"/>
          </p:cNvSpPr>
          <p:nvPr/>
        </p:nvSpPr>
        <p:spPr bwMode="auto">
          <a:xfrm>
            <a:off x="5845175" y="3444875"/>
            <a:ext cx="10900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i="1" dirty="0">
                <a:solidFill>
                  <a:srgbClr val="000000"/>
                </a:solidFill>
              </a:rPr>
              <a:t>n</a:t>
            </a:r>
            <a:endParaRPr lang="en-US" altLang="en-US" sz="2400" i="1" dirty="0"/>
          </a:p>
        </p:txBody>
      </p:sp>
      <p:sp>
        <p:nvSpPr>
          <p:cNvPr id="41994" name="Rectangle 68"/>
          <p:cNvSpPr>
            <a:spLocks noChangeArrowheads="1"/>
          </p:cNvSpPr>
          <p:nvPr/>
        </p:nvSpPr>
        <p:spPr bwMode="auto">
          <a:xfrm>
            <a:off x="6000750" y="3444875"/>
            <a:ext cx="539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 </a:t>
            </a:r>
            <a:endParaRPr lang="en-US" altLang="en-US" sz="2400"/>
          </a:p>
        </p:txBody>
      </p:sp>
      <p:sp>
        <p:nvSpPr>
          <p:cNvPr id="41995" name="Rectangle 69"/>
          <p:cNvSpPr>
            <a:spLocks noChangeArrowheads="1"/>
          </p:cNvSpPr>
          <p:nvPr/>
        </p:nvSpPr>
        <p:spPr bwMode="auto">
          <a:xfrm>
            <a:off x="6056313" y="3444875"/>
            <a:ext cx="12223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a:t>
            </a:r>
            <a:endParaRPr lang="en-US" altLang="en-US" sz="2400"/>
          </a:p>
        </p:txBody>
      </p:sp>
      <p:sp>
        <p:nvSpPr>
          <p:cNvPr id="41996" name="Rectangle 70"/>
          <p:cNvSpPr>
            <a:spLocks noChangeArrowheads="1"/>
          </p:cNvSpPr>
          <p:nvPr/>
        </p:nvSpPr>
        <p:spPr bwMode="auto">
          <a:xfrm>
            <a:off x="6176963" y="3444875"/>
            <a:ext cx="539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 </a:t>
            </a:r>
            <a:endParaRPr lang="en-US" altLang="en-US" sz="2400"/>
          </a:p>
        </p:txBody>
      </p:sp>
      <p:sp>
        <p:nvSpPr>
          <p:cNvPr id="41997" name="Rectangle 71"/>
          <p:cNvSpPr>
            <a:spLocks noChangeArrowheads="1"/>
          </p:cNvSpPr>
          <p:nvPr/>
        </p:nvSpPr>
        <p:spPr bwMode="auto">
          <a:xfrm>
            <a:off x="6227763" y="3444875"/>
            <a:ext cx="21800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24</a:t>
            </a:r>
            <a:endParaRPr lang="en-US" altLang="en-US" sz="2400" dirty="0"/>
          </a:p>
        </p:txBody>
      </p:sp>
      <p:sp>
        <p:nvSpPr>
          <p:cNvPr id="41998" name="Rectangle 75"/>
          <p:cNvSpPr>
            <a:spLocks noChangeArrowheads="1"/>
          </p:cNvSpPr>
          <p:nvPr/>
        </p:nvSpPr>
        <p:spPr bwMode="auto">
          <a:xfrm>
            <a:off x="2754313" y="3070225"/>
            <a:ext cx="4762" cy="47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endParaRPr lang="en-US" altLang="en-US" sz="2400"/>
          </a:p>
        </p:txBody>
      </p:sp>
      <p:sp>
        <p:nvSpPr>
          <p:cNvPr id="41999" name="Rectangle 77"/>
          <p:cNvSpPr>
            <a:spLocks noChangeArrowheads="1"/>
          </p:cNvSpPr>
          <p:nvPr/>
        </p:nvSpPr>
        <p:spPr bwMode="auto">
          <a:xfrm>
            <a:off x="4887913" y="3070225"/>
            <a:ext cx="3175" cy="47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endParaRPr lang="en-US" altLang="en-US" sz="2400"/>
          </a:p>
        </p:txBody>
      </p:sp>
      <p:sp>
        <p:nvSpPr>
          <p:cNvPr id="42000" name="Rectangle 79"/>
          <p:cNvSpPr>
            <a:spLocks noChangeArrowheads="1"/>
          </p:cNvSpPr>
          <p:nvPr/>
        </p:nvSpPr>
        <p:spPr bwMode="auto">
          <a:xfrm>
            <a:off x="5208588" y="3070225"/>
            <a:ext cx="4762" cy="47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endParaRPr lang="en-US" altLang="en-US" sz="2400"/>
          </a:p>
        </p:txBody>
      </p:sp>
      <p:sp>
        <p:nvSpPr>
          <p:cNvPr id="42001" name="Rectangle 81"/>
          <p:cNvSpPr>
            <a:spLocks noChangeArrowheads="1"/>
          </p:cNvSpPr>
          <p:nvPr/>
        </p:nvSpPr>
        <p:spPr bwMode="auto">
          <a:xfrm>
            <a:off x="5372100" y="3070225"/>
            <a:ext cx="4763" cy="47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endParaRPr lang="en-US" altLang="en-US" sz="2400"/>
          </a:p>
        </p:txBody>
      </p:sp>
      <p:sp>
        <p:nvSpPr>
          <p:cNvPr id="42002" name="Rectangle 83"/>
          <p:cNvSpPr>
            <a:spLocks noChangeArrowheads="1"/>
          </p:cNvSpPr>
          <p:nvPr/>
        </p:nvSpPr>
        <p:spPr bwMode="auto">
          <a:xfrm>
            <a:off x="1408113" y="3860800"/>
            <a:ext cx="1920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M</a:t>
            </a:r>
            <a:endParaRPr lang="en-US" altLang="en-US" sz="2400"/>
          </a:p>
        </p:txBody>
      </p:sp>
      <p:sp>
        <p:nvSpPr>
          <p:cNvPr id="42003" name="Rectangle 84"/>
          <p:cNvSpPr>
            <a:spLocks noChangeArrowheads="1"/>
          </p:cNvSpPr>
          <p:nvPr/>
        </p:nvSpPr>
        <p:spPr bwMode="auto">
          <a:xfrm>
            <a:off x="1597025" y="3860800"/>
            <a:ext cx="952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e</a:t>
            </a:r>
            <a:endParaRPr lang="en-US" altLang="en-US" sz="2400"/>
          </a:p>
        </p:txBody>
      </p:sp>
      <p:sp>
        <p:nvSpPr>
          <p:cNvPr id="42004" name="Rectangle 85"/>
          <p:cNvSpPr>
            <a:spLocks noChangeArrowheads="1"/>
          </p:cNvSpPr>
          <p:nvPr/>
        </p:nvSpPr>
        <p:spPr bwMode="auto">
          <a:xfrm>
            <a:off x="1695450" y="3860800"/>
            <a:ext cx="2032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dirty="0">
                <a:solidFill>
                  <a:srgbClr val="000000"/>
                </a:solidFill>
              </a:rPr>
              <a:t>an</a:t>
            </a:r>
            <a:endParaRPr lang="en-US" altLang="en-US" sz="2400" dirty="0"/>
          </a:p>
        </p:txBody>
      </p:sp>
      <p:sp>
        <p:nvSpPr>
          <p:cNvPr id="42005" name="Rectangle 86"/>
          <p:cNvSpPr>
            <a:spLocks noChangeArrowheads="1"/>
          </p:cNvSpPr>
          <p:nvPr/>
        </p:nvSpPr>
        <p:spPr bwMode="auto">
          <a:xfrm>
            <a:off x="1516063" y="4110038"/>
            <a:ext cx="166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i="1">
                <a:solidFill>
                  <a:srgbClr val="000000"/>
                </a:solidFill>
              </a:rPr>
              <a:t>S</a:t>
            </a:r>
            <a:endParaRPr lang="en-US" altLang="en-US" sz="2400" i="1"/>
          </a:p>
        </p:txBody>
      </p:sp>
      <p:sp>
        <p:nvSpPr>
          <p:cNvPr id="42006" name="Rectangle 87"/>
          <p:cNvSpPr>
            <a:spLocks noChangeArrowheads="1"/>
          </p:cNvSpPr>
          <p:nvPr/>
        </p:nvSpPr>
        <p:spPr bwMode="auto">
          <a:xfrm>
            <a:off x="1635125" y="4110038"/>
            <a:ext cx="2159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i="1">
                <a:solidFill>
                  <a:srgbClr val="000000"/>
                </a:solidFill>
              </a:rPr>
              <a:t>D</a:t>
            </a:r>
            <a:endParaRPr lang="en-US" altLang="en-US" sz="2400" i="1"/>
          </a:p>
        </p:txBody>
      </p:sp>
      <p:sp>
        <p:nvSpPr>
          <p:cNvPr id="42010" name="Rectangle 91"/>
          <p:cNvSpPr>
            <a:spLocks noChangeArrowheads="1"/>
          </p:cNvSpPr>
          <p:nvPr/>
        </p:nvSpPr>
        <p:spPr bwMode="auto">
          <a:xfrm>
            <a:off x="3614738" y="4110038"/>
            <a:ext cx="5397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 </a:t>
            </a:r>
            <a:endParaRPr lang="en-US" altLang="en-US" sz="2400"/>
          </a:p>
        </p:txBody>
      </p:sp>
      <p:sp>
        <p:nvSpPr>
          <p:cNvPr id="42015" name="Rectangle 96"/>
          <p:cNvSpPr>
            <a:spLocks noChangeArrowheads="1"/>
          </p:cNvSpPr>
          <p:nvPr/>
        </p:nvSpPr>
        <p:spPr bwMode="auto">
          <a:xfrm>
            <a:off x="5932488" y="4110038"/>
            <a:ext cx="5397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700">
                <a:solidFill>
                  <a:srgbClr val="000000"/>
                </a:solidFill>
              </a:rPr>
              <a:t> </a:t>
            </a:r>
            <a:endParaRPr lang="en-US" altLang="en-US" sz="2400"/>
          </a:p>
        </p:txBody>
      </p:sp>
      <p:sp>
        <p:nvSpPr>
          <p:cNvPr id="42017" name="Rectangle 98"/>
          <p:cNvSpPr>
            <a:spLocks noChangeArrowheads="1"/>
          </p:cNvSpPr>
          <p:nvPr/>
        </p:nvSpPr>
        <p:spPr bwMode="auto">
          <a:xfrm>
            <a:off x="712788" y="4440238"/>
            <a:ext cx="889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a:solidFill>
                  <a:srgbClr val="000000"/>
                </a:solidFill>
              </a:rPr>
              <a:t>*</a:t>
            </a:r>
            <a:endParaRPr lang="en-US" altLang="en-US" sz="2400"/>
          </a:p>
        </p:txBody>
      </p:sp>
      <p:sp>
        <p:nvSpPr>
          <p:cNvPr id="42018" name="Rectangle 99"/>
          <p:cNvSpPr>
            <a:spLocks noChangeArrowheads="1"/>
          </p:cNvSpPr>
          <p:nvPr/>
        </p:nvSpPr>
        <p:spPr bwMode="auto">
          <a:xfrm>
            <a:off x="803275" y="4440238"/>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dirty="0">
                <a:solidFill>
                  <a:srgbClr val="000000"/>
                </a:solidFill>
              </a:rPr>
              <a:t>  </a:t>
            </a:r>
            <a:endParaRPr lang="en-US" altLang="en-US" sz="2400" dirty="0"/>
          </a:p>
        </p:txBody>
      </p:sp>
      <p:sp>
        <p:nvSpPr>
          <p:cNvPr id="42019" name="Rectangle 100"/>
          <p:cNvSpPr>
            <a:spLocks noChangeArrowheads="1"/>
          </p:cNvSpPr>
          <p:nvPr/>
        </p:nvSpPr>
        <p:spPr bwMode="auto">
          <a:xfrm>
            <a:off x="846021" y="4440238"/>
            <a:ext cx="889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i="1">
                <a:solidFill>
                  <a:srgbClr val="000000"/>
                </a:solidFill>
              </a:rPr>
              <a:t>p</a:t>
            </a:r>
            <a:endParaRPr lang="en-US" altLang="en-US" sz="2400"/>
          </a:p>
        </p:txBody>
      </p:sp>
      <p:sp>
        <p:nvSpPr>
          <p:cNvPr id="42020" name="Rectangle 101"/>
          <p:cNvSpPr>
            <a:spLocks noChangeArrowheads="1"/>
          </p:cNvSpPr>
          <p:nvPr/>
        </p:nvSpPr>
        <p:spPr bwMode="auto">
          <a:xfrm>
            <a:off x="936509" y="4440238"/>
            <a:ext cx="14587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dirty="0">
                <a:solidFill>
                  <a:srgbClr val="000000"/>
                </a:solidFill>
              </a:rPr>
              <a:t> =</a:t>
            </a:r>
            <a:endParaRPr lang="en-US" altLang="en-US" sz="2400" dirty="0"/>
          </a:p>
        </p:txBody>
      </p:sp>
      <p:sp>
        <p:nvSpPr>
          <p:cNvPr id="42021" name="Rectangle 102"/>
          <p:cNvSpPr>
            <a:spLocks noChangeArrowheads="1"/>
          </p:cNvSpPr>
          <p:nvPr/>
        </p:nvSpPr>
        <p:spPr bwMode="auto">
          <a:xfrm>
            <a:off x="1077796" y="4440238"/>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a:solidFill>
                  <a:srgbClr val="000000"/>
                </a:solidFill>
              </a:rPr>
              <a:t> </a:t>
            </a:r>
            <a:endParaRPr lang="en-US" altLang="en-US" sz="2400"/>
          </a:p>
        </p:txBody>
      </p:sp>
      <p:sp>
        <p:nvSpPr>
          <p:cNvPr id="42022" name="Rectangle 103"/>
          <p:cNvSpPr>
            <a:spLocks noChangeArrowheads="1"/>
          </p:cNvSpPr>
          <p:nvPr/>
        </p:nvSpPr>
        <p:spPr bwMode="auto">
          <a:xfrm>
            <a:off x="1125421" y="4440238"/>
            <a:ext cx="133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dirty="0">
                <a:solidFill>
                  <a:srgbClr val="000000"/>
                </a:solidFill>
              </a:rPr>
              <a:t>.0</a:t>
            </a:r>
            <a:endParaRPr lang="en-US" altLang="en-US" sz="2400" dirty="0"/>
          </a:p>
        </p:txBody>
      </p:sp>
      <p:sp>
        <p:nvSpPr>
          <p:cNvPr id="42023" name="Rectangle 104"/>
          <p:cNvSpPr>
            <a:spLocks noChangeArrowheads="1"/>
          </p:cNvSpPr>
          <p:nvPr/>
        </p:nvSpPr>
        <p:spPr bwMode="auto">
          <a:xfrm>
            <a:off x="1254009" y="4440238"/>
            <a:ext cx="8976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1400" dirty="0">
                <a:solidFill>
                  <a:srgbClr val="000000"/>
                </a:solidFill>
              </a:rPr>
              <a:t>6</a:t>
            </a:r>
            <a:endParaRPr lang="en-US" altLang="en-US" sz="2400" dirty="0"/>
          </a:p>
        </p:txBody>
      </p:sp>
      <p:sp>
        <p:nvSpPr>
          <p:cNvPr id="54377" name="Text Box 105"/>
          <p:cNvSpPr txBox="1">
            <a:spLocks noChangeArrowheads="1"/>
          </p:cNvSpPr>
          <p:nvPr/>
        </p:nvSpPr>
        <p:spPr bwMode="auto">
          <a:xfrm>
            <a:off x="450850" y="4894263"/>
            <a:ext cx="818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50000"/>
              </a:spcBef>
              <a:buFontTx/>
              <a:buNone/>
            </a:pPr>
            <a:r>
              <a:rPr lang="en-US" altLang="en-US" sz="1800"/>
              <a:t>Results should be in table form listing means, standard deviations, and sample sizes.</a:t>
            </a:r>
            <a:endParaRPr lang="en-US" altLang="en-US" sz="2800"/>
          </a:p>
        </p:txBody>
      </p:sp>
      <p:sp>
        <p:nvSpPr>
          <p:cNvPr id="54378" name="Text Box 106"/>
          <p:cNvSpPr txBox="1">
            <a:spLocks noChangeArrowheads="1"/>
          </p:cNvSpPr>
          <p:nvPr/>
        </p:nvSpPr>
        <p:spPr bwMode="auto">
          <a:xfrm>
            <a:off x="450850" y="5321300"/>
            <a:ext cx="798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50000"/>
              </a:spcBef>
              <a:buFontTx/>
              <a:buNone/>
            </a:pPr>
            <a:r>
              <a:rPr lang="en-US" altLang="en-US" sz="1800" dirty="0"/>
              <a:t>In general, actual </a:t>
            </a:r>
            <a:r>
              <a:rPr lang="en-US" altLang="en-US" sz="1800" i="1" dirty="0"/>
              <a:t>p</a:t>
            </a:r>
            <a:r>
              <a:rPr lang="en-US" altLang="en-US" sz="1800" dirty="0"/>
              <a:t> values are presented.</a:t>
            </a:r>
            <a:endParaRPr lang="en-US" altLang="en-US" sz="2800" dirty="0"/>
          </a:p>
        </p:txBody>
      </p:sp>
      <p:sp>
        <p:nvSpPr>
          <p:cNvPr id="42026" name="Line 107"/>
          <p:cNvSpPr>
            <a:spLocks noChangeShapeType="1"/>
          </p:cNvSpPr>
          <p:nvPr/>
        </p:nvSpPr>
        <p:spPr bwMode="auto">
          <a:xfrm>
            <a:off x="692150" y="4419600"/>
            <a:ext cx="62499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027" name="Line 108"/>
          <p:cNvSpPr>
            <a:spLocks noChangeShapeType="1"/>
          </p:cNvSpPr>
          <p:nvPr/>
        </p:nvSpPr>
        <p:spPr bwMode="auto">
          <a:xfrm>
            <a:off x="687388" y="3762375"/>
            <a:ext cx="62499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383" name="Text Box 111"/>
          <p:cNvSpPr txBox="1">
            <a:spLocks noChangeArrowheads="1"/>
          </p:cNvSpPr>
          <p:nvPr/>
        </p:nvSpPr>
        <p:spPr bwMode="auto">
          <a:xfrm>
            <a:off x="450850" y="5806158"/>
            <a:ext cx="8339138"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lnSpc>
                <a:spcPct val="90000"/>
              </a:lnSpc>
              <a:buFontTx/>
              <a:buNone/>
            </a:pPr>
            <a:r>
              <a:rPr lang="en-US" altLang="en-US" sz="1800" dirty="0"/>
              <a:t>Significant findings are reported in text form as well. Non-significant results are reported simply as not significant or not reported at all.</a:t>
            </a:r>
            <a:endParaRPr lang="en-US" altLang="en-US" sz="2800" dirty="0"/>
          </a:p>
        </p:txBody>
      </p:sp>
      <p:sp>
        <p:nvSpPr>
          <p:cNvPr id="42029" name="TextBox 109"/>
          <p:cNvSpPr txBox="1">
            <a:spLocks noChangeArrowheads="1"/>
          </p:cNvSpPr>
          <p:nvPr/>
        </p:nvSpPr>
        <p:spPr bwMode="auto">
          <a:xfrm>
            <a:off x="609600" y="1676400"/>
            <a:ext cx="71786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spcBef>
                <a:spcPct val="0"/>
              </a:spcBef>
              <a:buFontTx/>
              <a:buNone/>
            </a:pPr>
            <a:r>
              <a:rPr lang="en-US" altLang="en-US" sz="2000"/>
              <a:t>Table 1</a:t>
            </a:r>
          </a:p>
          <a:p>
            <a:pPr>
              <a:spcBef>
                <a:spcPct val="0"/>
              </a:spcBef>
              <a:buFontTx/>
              <a:buNone/>
            </a:pPr>
            <a:endParaRPr lang="en-US" altLang="en-US" sz="2000"/>
          </a:p>
          <a:p>
            <a:pPr>
              <a:spcBef>
                <a:spcPct val="0"/>
              </a:spcBef>
              <a:buFontTx/>
              <a:buNone/>
            </a:pPr>
            <a:r>
              <a:rPr lang="en-US" altLang="en-US" sz="2000" i="1"/>
              <a:t>Pretest Posttest Comparison of Scores on a Test of Computing Area.</a:t>
            </a:r>
          </a:p>
        </p:txBody>
      </p:sp>
      <p:sp>
        <p:nvSpPr>
          <p:cNvPr id="42030" name="Line 108"/>
          <p:cNvSpPr>
            <a:spLocks noChangeShapeType="1"/>
          </p:cNvSpPr>
          <p:nvPr/>
        </p:nvSpPr>
        <p:spPr bwMode="auto">
          <a:xfrm>
            <a:off x="685800" y="3048000"/>
            <a:ext cx="62499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extBox 1">
            <a:extLst>
              <a:ext uri="{FF2B5EF4-FFF2-40B4-BE49-F238E27FC236}">
                <a16:creationId xmlns:a16="http://schemas.microsoft.com/office/drawing/2014/main" id="{A8B0A337-09AA-9143-9EB9-D49CF435FA40}"/>
              </a:ext>
            </a:extLst>
          </p:cNvPr>
          <p:cNvSpPr txBox="1"/>
          <p:nvPr/>
        </p:nvSpPr>
        <p:spPr>
          <a:xfrm>
            <a:off x="3482552" y="3795968"/>
            <a:ext cx="728662" cy="353943"/>
          </a:xfrm>
          <a:prstGeom prst="rect">
            <a:avLst/>
          </a:prstGeom>
          <a:noFill/>
        </p:spPr>
        <p:txBody>
          <a:bodyPr wrap="square" rtlCol="0">
            <a:spAutoFit/>
          </a:bodyPr>
          <a:lstStyle/>
          <a:p>
            <a:pPr algn="ctr"/>
            <a:r>
              <a:rPr lang="en-US" sz="1700" dirty="0">
                <a:latin typeface="Times" pitchFamily="2" charset="0"/>
              </a:rPr>
              <a:t>36.19</a:t>
            </a:r>
          </a:p>
        </p:txBody>
      </p:sp>
      <p:sp>
        <p:nvSpPr>
          <p:cNvPr id="49" name="TextBox 48">
            <a:extLst>
              <a:ext uri="{FF2B5EF4-FFF2-40B4-BE49-F238E27FC236}">
                <a16:creationId xmlns:a16="http://schemas.microsoft.com/office/drawing/2014/main" id="{3F75F7DE-9FBC-CE44-922B-B2BF0D447CE1}"/>
              </a:ext>
            </a:extLst>
          </p:cNvPr>
          <p:cNvSpPr txBox="1"/>
          <p:nvPr/>
        </p:nvSpPr>
        <p:spPr>
          <a:xfrm>
            <a:off x="3482552" y="4082593"/>
            <a:ext cx="728662" cy="353943"/>
          </a:xfrm>
          <a:prstGeom prst="rect">
            <a:avLst/>
          </a:prstGeom>
          <a:noFill/>
        </p:spPr>
        <p:txBody>
          <a:bodyPr wrap="square" rtlCol="0">
            <a:spAutoFit/>
          </a:bodyPr>
          <a:lstStyle/>
          <a:p>
            <a:pPr algn="ctr"/>
            <a:r>
              <a:rPr lang="en-US" sz="1700" dirty="0">
                <a:latin typeface="Times" pitchFamily="2" charset="0"/>
              </a:rPr>
              <a:t>8.54</a:t>
            </a:r>
          </a:p>
        </p:txBody>
      </p:sp>
      <p:sp>
        <p:nvSpPr>
          <p:cNvPr id="50" name="TextBox 49">
            <a:extLst>
              <a:ext uri="{FF2B5EF4-FFF2-40B4-BE49-F238E27FC236}">
                <a16:creationId xmlns:a16="http://schemas.microsoft.com/office/drawing/2014/main" id="{F5A0C7BC-E822-754B-A515-F0B2AFFE6AF1}"/>
              </a:ext>
            </a:extLst>
          </p:cNvPr>
          <p:cNvSpPr txBox="1"/>
          <p:nvPr/>
        </p:nvSpPr>
        <p:spPr>
          <a:xfrm>
            <a:off x="5790464" y="3767424"/>
            <a:ext cx="728662" cy="353943"/>
          </a:xfrm>
          <a:prstGeom prst="rect">
            <a:avLst/>
          </a:prstGeom>
          <a:noFill/>
        </p:spPr>
        <p:txBody>
          <a:bodyPr wrap="square" rtlCol="0">
            <a:spAutoFit/>
          </a:bodyPr>
          <a:lstStyle/>
          <a:p>
            <a:pPr algn="ctr"/>
            <a:r>
              <a:rPr lang="en-US" sz="1700" dirty="0">
                <a:latin typeface="Times" pitchFamily="2" charset="0"/>
              </a:rPr>
              <a:t>31.83</a:t>
            </a:r>
          </a:p>
        </p:txBody>
      </p:sp>
      <p:sp>
        <p:nvSpPr>
          <p:cNvPr id="51" name="TextBox 50">
            <a:extLst>
              <a:ext uri="{FF2B5EF4-FFF2-40B4-BE49-F238E27FC236}">
                <a16:creationId xmlns:a16="http://schemas.microsoft.com/office/drawing/2014/main" id="{4FA336F0-DC57-2E44-B8C2-9522E4777998}"/>
              </a:ext>
            </a:extLst>
          </p:cNvPr>
          <p:cNvSpPr txBox="1"/>
          <p:nvPr/>
        </p:nvSpPr>
        <p:spPr>
          <a:xfrm>
            <a:off x="5790464" y="4054049"/>
            <a:ext cx="728662" cy="353943"/>
          </a:xfrm>
          <a:prstGeom prst="rect">
            <a:avLst/>
          </a:prstGeom>
          <a:noFill/>
        </p:spPr>
        <p:txBody>
          <a:bodyPr wrap="square" rtlCol="0">
            <a:spAutoFit/>
          </a:bodyPr>
          <a:lstStyle/>
          <a:p>
            <a:pPr algn="ctr"/>
            <a:r>
              <a:rPr lang="en-US" sz="1700" dirty="0">
                <a:latin typeface="Times" pitchFamily="2" charset="0"/>
              </a:rPr>
              <a:t>7.44</a:t>
            </a:r>
          </a:p>
        </p:txBody>
      </p:sp>
      <p:sp>
        <p:nvSpPr>
          <p:cNvPr id="3" name="TextBox 2">
            <a:extLst>
              <a:ext uri="{FF2B5EF4-FFF2-40B4-BE49-F238E27FC236}">
                <a16:creationId xmlns:a16="http://schemas.microsoft.com/office/drawing/2014/main" id="{C9793E59-5957-1C45-B28A-7FF8867BD4B5}"/>
              </a:ext>
            </a:extLst>
          </p:cNvPr>
          <p:cNvSpPr txBox="1"/>
          <p:nvPr/>
        </p:nvSpPr>
        <p:spPr>
          <a:xfrm>
            <a:off x="6352770" y="3766611"/>
            <a:ext cx="358219" cy="3416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7597839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377"/>
                                        </p:tgtEl>
                                        <p:attrNameLst>
                                          <p:attrName>style.visibility</p:attrName>
                                        </p:attrNameLst>
                                      </p:cBhvr>
                                      <p:to>
                                        <p:strVal val="visible"/>
                                      </p:to>
                                    </p:set>
                                  </p:childTnLst>
                                  <p:subTnLst>
                                    <p:animClr clrSpc="rgb" dir="cw">
                                      <p:cBhvr override="childStyle">
                                        <p:cTn dur="1" fill="hold" display="0" masterRel="nextClick" afterEffect="1"/>
                                        <p:tgtEl>
                                          <p:spTgt spid="54377"/>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378"/>
                                        </p:tgtEl>
                                        <p:attrNameLst>
                                          <p:attrName>style.visibility</p:attrName>
                                        </p:attrNameLst>
                                      </p:cBhvr>
                                      <p:to>
                                        <p:strVal val="visible"/>
                                      </p:to>
                                    </p:set>
                                  </p:childTnLst>
                                  <p:subTnLst>
                                    <p:animClr clrSpc="rgb" dir="cw">
                                      <p:cBhvr override="childStyle">
                                        <p:cTn dur="1" fill="hold" display="0" masterRel="nextClick" afterEffect="1"/>
                                        <p:tgtEl>
                                          <p:spTgt spid="54378"/>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43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7" grpId="0" autoUpdateAnimBg="0"/>
      <p:bldP spid="54378" grpId="0" autoUpdateAnimBg="0"/>
      <p:bldP spid="5438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en-US"/>
              <a:t>Descriptive Paragraph</a:t>
            </a:r>
          </a:p>
        </p:txBody>
      </p:sp>
      <p:sp>
        <p:nvSpPr>
          <p:cNvPr id="44034" name="TextBox 2"/>
          <p:cNvSpPr txBox="1">
            <a:spLocks noChangeArrowheads="1"/>
          </p:cNvSpPr>
          <p:nvPr/>
        </p:nvSpPr>
        <p:spPr bwMode="auto">
          <a:xfrm>
            <a:off x="685800" y="2514600"/>
            <a:ext cx="7391400"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charset="0"/>
                <a:ea typeface="ＭＳ Ｐゴシック" charset="-128"/>
              </a:defRPr>
            </a:lvl1pPr>
            <a:lvl2pPr marL="37931725" indent="-37474525">
              <a:spcBef>
                <a:spcPct val="20000"/>
              </a:spcBef>
              <a:buChar char="–"/>
              <a:defRPr sz="2800">
                <a:solidFill>
                  <a:schemeClr val="tx1"/>
                </a:solidFill>
                <a:latin typeface="Times" charset="0"/>
                <a:ea typeface="ＭＳ Ｐゴシック" charset="-128"/>
              </a:defRPr>
            </a:lvl2pPr>
            <a:lvl3pPr marL="1143000" indent="-228600">
              <a:spcBef>
                <a:spcPct val="20000"/>
              </a:spcBef>
              <a:buChar char="•"/>
              <a:defRPr sz="2400">
                <a:solidFill>
                  <a:schemeClr val="tx1"/>
                </a:solidFill>
                <a:latin typeface="Times" charset="0"/>
                <a:ea typeface="ＭＳ Ｐゴシック" charset="-128"/>
              </a:defRPr>
            </a:lvl3pPr>
            <a:lvl4pPr marL="1600200" indent="-228600">
              <a:spcBef>
                <a:spcPct val="20000"/>
              </a:spcBef>
              <a:buChar char="–"/>
              <a:defRPr sz="2000">
                <a:solidFill>
                  <a:schemeClr val="tx1"/>
                </a:solidFill>
                <a:latin typeface="Times" charset="0"/>
                <a:ea typeface="ＭＳ Ｐゴシック" charset="-128"/>
              </a:defRPr>
            </a:lvl4pPr>
            <a:lvl5pPr marL="2057400" indent="-228600">
              <a:spcBef>
                <a:spcPct val="20000"/>
              </a:spcBef>
              <a:buChar char="»"/>
              <a:defRPr sz="2000">
                <a:solidFill>
                  <a:schemeClr val="tx1"/>
                </a:solidFill>
                <a:latin typeface="Times"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charset="0"/>
                <a:ea typeface="ＭＳ Ｐゴシック" charset="-128"/>
              </a:defRPr>
            </a:lvl9pPr>
          </a:lstStyle>
          <a:p>
            <a:pPr>
              <a:lnSpc>
                <a:spcPct val="150000"/>
              </a:lnSpc>
              <a:spcBef>
                <a:spcPct val="0"/>
              </a:spcBef>
              <a:buFontTx/>
              <a:buNone/>
            </a:pPr>
            <a:r>
              <a:rPr lang="en-US" altLang="en-US" sz="2400" dirty="0"/>
              <a:t>Scores from a chapter-end unit examine were compared from classes taught using inquiry science and direct instruction. A independent samples </a:t>
            </a:r>
            <a:r>
              <a:rPr lang="en-US" altLang="en-US" sz="2400" i="1" dirty="0"/>
              <a:t>t</a:t>
            </a:r>
            <a:r>
              <a:rPr lang="en-US" altLang="en-US" sz="2400" dirty="0"/>
              <a:t>-test comparison was not statistically significant (</a:t>
            </a:r>
            <a:r>
              <a:rPr lang="en-US" altLang="en-US" sz="2400" i="1" dirty="0"/>
              <a:t>p</a:t>
            </a:r>
            <a:r>
              <a:rPr lang="en-US" altLang="en-US" sz="2400" dirty="0"/>
              <a:t> = .06).</a:t>
            </a:r>
          </a:p>
        </p:txBody>
      </p:sp>
    </p:spTree>
    <p:extLst>
      <p:ext uri="{BB962C8B-B14F-4D97-AF65-F5344CB8AC3E}">
        <p14:creationId xmlns:p14="http://schemas.microsoft.com/office/powerpoint/2010/main" val="70633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Dependent Variable</a:t>
            </a:r>
          </a:p>
        </p:txBody>
      </p:sp>
      <p:sp>
        <p:nvSpPr>
          <p:cNvPr id="3" name="Content Placeholder 2"/>
          <p:cNvSpPr>
            <a:spLocks noGrp="1"/>
          </p:cNvSpPr>
          <p:nvPr>
            <p:ph idx="1"/>
          </p:nvPr>
        </p:nvSpPr>
        <p:spPr/>
        <p:txBody>
          <a:bodyPr/>
          <a:lstStyle/>
          <a:p>
            <a:r>
              <a:rPr lang="en-US" dirty="0"/>
              <a:t>The measure of the characteristic of individuals in groups</a:t>
            </a:r>
          </a:p>
          <a:p>
            <a:r>
              <a:rPr lang="en-US" dirty="0"/>
              <a:t>The study outcome measure</a:t>
            </a:r>
          </a:p>
          <a:p>
            <a:r>
              <a:rPr lang="en-US" dirty="0"/>
              <a:t>The test score </a:t>
            </a:r>
          </a:p>
        </p:txBody>
      </p:sp>
    </p:spTree>
    <p:extLst>
      <p:ext uri="{BB962C8B-B14F-4D97-AF65-F5344CB8AC3E}">
        <p14:creationId xmlns:p14="http://schemas.microsoft.com/office/powerpoint/2010/main" val="155803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Variable</a:t>
            </a:r>
          </a:p>
        </p:txBody>
      </p:sp>
      <p:sp>
        <p:nvSpPr>
          <p:cNvPr id="3" name="Content Placeholder 2"/>
          <p:cNvSpPr>
            <a:spLocks noGrp="1"/>
          </p:cNvSpPr>
          <p:nvPr>
            <p:ph idx="1"/>
          </p:nvPr>
        </p:nvSpPr>
        <p:spPr/>
        <p:txBody>
          <a:bodyPr/>
          <a:lstStyle/>
          <a:p>
            <a:r>
              <a:rPr lang="en-US" dirty="0"/>
              <a:t>The variable that identifies the groups that will be compared.</a:t>
            </a:r>
          </a:p>
          <a:p>
            <a:r>
              <a:rPr lang="en-US" dirty="0"/>
              <a:t>Normally this would be different groups of people. Do the groups represent different population?</a:t>
            </a:r>
          </a:p>
          <a:p>
            <a:r>
              <a:rPr lang="en-US" dirty="0"/>
              <a:t>It could be the same people before and after an intervention. Are the people in the group now members of a different population?</a:t>
            </a:r>
          </a:p>
        </p:txBody>
      </p:sp>
    </p:spTree>
    <p:extLst>
      <p:ext uri="{BB962C8B-B14F-4D97-AF65-F5344CB8AC3E}">
        <p14:creationId xmlns:p14="http://schemas.microsoft.com/office/powerpoint/2010/main" val="158514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body" idx="1"/>
          </p:nvPr>
        </p:nvSpPr>
        <p:spPr>
          <a:xfrm>
            <a:off x="514518" y="739135"/>
            <a:ext cx="8239816" cy="5468552"/>
          </a:xfrm>
        </p:spPr>
        <p:txBody>
          <a:bodyPr/>
          <a:lstStyle/>
          <a:p>
            <a:pPr eaLnBrk="1" hangingPunct="1"/>
            <a:r>
              <a:rPr lang="en-US" sz="2800" dirty="0">
                <a:latin typeface="Times" charset="0"/>
                <a:ea typeface="ＭＳ Ｐゴシック" charset="0"/>
                <a:cs typeface="ＭＳ Ｐゴシック" charset="0"/>
              </a:rPr>
              <a:t>Hypothesis: A tentative explanation that accounts for a set of facts and can be tested by further </a:t>
            </a:r>
            <a:br>
              <a:rPr lang="en-US" sz="2800" dirty="0">
                <a:latin typeface="Times" charset="0"/>
                <a:ea typeface="ＭＳ Ｐゴシック" charset="0"/>
                <a:cs typeface="ＭＳ Ｐゴシック" charset="0"/>
              </a:rPr>
            </a:br>
            <a:r>
              <a:rPr lang="en-US" sz="2800" dirty="0">
                <a:latin typeface="Times" charset="0"/>
                <a:ea typeface="ＭＳ Ｐゴシック" charset="0"/>
                <a:cs typeface="ＭＳ Ｐゴシック" charset="0"/>
              </a:rPr>
              <a:t>investigation</a:t>
            </a:r>
          </a:p>
          <a:p>
            <a:pPr eaLnBrk="1" hangingPunct="1"/>
            <a:r>
              <a:rPr lang="en-US" sz="2800" dirty="0">
                <a:latin typeface="Times" charset="0"/>
                <a:ea typeface="ＭＳ Ｐゴシック" charset="0"/>
                <a:cs typeface="ＭＳ Ｐゴシック" charset="0"/>
              </a:rPr>
              <a:t>Problem statement:  The purpose of this study is to examine the impact of Direct Instruction reading programs on district test scores.</a:t>
            </a:r>
            <a:br>
              <a:rPr lang="en-US" sz="2800" dirty="0">
                <a:latin typeface="Times" charset="0"/>
                <a:ea typeface="ＭＳ Ｐゴシック" charset="0"/>
                <a:cs typeface="ＭＳ Ｐゴシック" charset="0"/>
              </a:rPr>
            </a:br>
            <a:endParaRPr lang="en-US" sz="2800" dirty="0">
              <a:latin typeface="Times" charset="0"/>
              <a:ea typeface="ＭＳ Ｐゴシック" charset="0"/>
              <a:cs typeface="ＭＳ Ｐゴシック" charset="0"/>
            </a:endParaRPr>
          </a:p>
          <a:p>
            <a:pPr lvl="1" eaLnBrk="1" hangingPunct="1"/>
            <a:r>
              <a:rPr lang="en-US" sz="2400" dirty="0">
                <a:latin typeface="Times" charset="0"/>
                <a:ea typeface="ＭＳ Ｐゴシック" charset="0"/>
              </a:rPr>
              <a:t>Hypothesis: Students who participate in direct instruction reading programs will have higher scores than those who do not.</a:t>
            </a:r>
          </a:p>
        </p:txBody>
      </p:sp>
    </p:spTree>
    <p:extLst>
      <p:ext uri="{BB962C8B-B14F-4D97-AF65-F5344CB8AC3E}">
        <p14:creationId xmlns:p14="http://schemas.microsoft.com/office/powerpoint/2010/main" val="199495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148">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148">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Proof</a:t>
            </a:r>
          </a:p>
        </p:txBody>
      </p:sp>
      <p:sp>
        <p:nvSpPr>
          <p:cNvPr id="8195" name="Rectangle 3"/>
          <p:cNvSpPr>
            <a:spLocks noGrp="1" noChangeArrowheads="1"/>
          </p:cNvSpPr>
          <p:nvPr>
            <p:ph type="body" idx="1"/>
          </p:nvPr>
        </p:nvSpPr>
        <p:spPr>
          <a:xfrm>
            <a:off x="471489" y="1981200"/>
            <a:ext cx="8272462" cy="4114800"/>
          </a:xfrm>
        </p:spPr>
        <p:txBody>
          <a:bodyPr/>
          <a:lstStyle/>
          <a:p>
            <a:pPr eaLnBrk="1" hangingPunct="1">
              <a:spcAft>
                <a:spcPts val="2400"/>
              </a:spcAft>
            </a:pPr>
            <a:r>
              <a:rPr lang="en-US" sz="2400" dirty="0">
                <a:latin typeface="Times" charset="0"/>
                <a:ea typeface="ＭＳ Ｐゴシック" charset="0"/>
                <a:cs typeface="ＭＳ Ｐゴシック" charset="0"/>
              </a:rPr>
              <a:t>Gather information on the dependent variable (test scores) and compare the scores based on the independent variable (which scores come from students in which program: DI or not).</a:t>
            </a:r>
          </a:p>
          <a:p>
            <a:pPr eaLnBrk="1" hangingPunct="1">
              <a:spcAft>
                <a:spcPts val="2400"/>
              </a:spcAft>
            </a:pPr>
            <a:r>
              <a:rPr lang="en-US" sz="2400" dirty="0">
                <a:latin typeface="Times" charset="0"/>
                <a:ea typeface="ＭＳ Ｐゴシック" charset="0"/>
                <a:cs typeface="ＭＳ Ｐゴシック" charset="0"/>
              </a:rPr>
              <a:t>What if most DI students were better but not all?</a:t>
            </a:r>
          </a:p>
          <a:p>
            <a:pPr eaLnBrk="1" hangingPunct="1">
              <a:spcAft>
                <a:spcPts val="2400"/>
              </a:spcAft>
            </a:pPr>
            <a:r>
              <a:rPr lang="en-US" sz="2400" dirty="0">
                <a:latin typeface="Times" charset="0"/>
                <a:ea typeface="ＭＳ Ｐゴシック" charset="0"/>
                <a:cs typeface="ＭＳ Ｐゴシック" charset="0"/>
              </a:rPr>
              <a:t>What about all the students from whom you did not have scores?</a:t>
            </a:r>
          </a:p>
          <a:p>
            <a:pPr eaLnBrk="1" hangingPunct="1">
              <a:spcAft>
                <a:spcPts val="2400"/>
              </a:spcAft>
            </a:pPr>
            <a:r>
              <a:rPr lang="en-US" sz="2400" dirty="0">
                <a:latin typeface="Times" charset="0"/>
                <a:ea typeface="ＭＳ Ｐゴシック" charset="0"/>
                <a:cs typeface="ＭＳ Ｐゴシック" charset="0"/>
              </a:rPr>
              <a:t>Proof means for all cases. You cannot prove your hypothesis.</a:t>
            </a:r>
          </a:p>
        </p:txBody>
      </p:sp>
    </p:spTree>
    <p:extLst>
      <p:ext uri="{BB962C8B-B14F-4D97-AF65-F5344CB8AC3E}">
        <p14:creationId xmlns:p14="http://schemas.microsoft.com/office/powerpoint/2010/main" val="1382291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0" end="0"/>
                                            </p:txEl>
                                          </p:spTgt>
                                        </p:tgtEl>
                                        <p:attrNameLst>
                                          <p:attrName>ppt_c</p:attrName>
                                        </p:attrNameLst>
                                      </p:cBhvr>
                                      <p:to>
                                        <a:schemeClr val="hlink"/>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1" end="1"/>
                                            </p:txEl>
                                          </p:spTgt>
                                        </p:tgtEl>
                                        <p:attrNameLst>
                                          <p:attrName>ppt_c</p:attrName>
                                        </p:attrNameLst>
                                      </p:cBhvr>
                                      <p:to>
                                        <a:schemeClr val="hlink"/>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What happens if this is reversed?</a:t>
            </a:r>
          </a:p>
        </p:txBody>
      </p:sp>
      <p:sp>
        <p:nvSpPr>
          <p:cNvPr id="20483" name="Rectangle 3"/>
          <p:cNvSpPr>
            <a:spLocks noGrp="1" noChangeArrowheads="1"/>
          </p:cNvSpPr>
          <p:nvPr>
            <p:ph type="body" idx="1"/>
          </p:nvPr>
        </p:nvSpPr>
        <p:spPr>
          <a:xfrm>
            <a:off x="673100" y="1981200"/>
            <a:ext cx="7772400" cy="4114800"/>
          </a:xfrm>
        </p:spPr>
        <p:txBody>
          <a:bodyPr/>
          <a:lstStyle/>
          <a:p>
            <a:pPr eaLnBrk="1" hangingPunct="1">
              <a:lnSpc>
                <a:spcPct val="90000"/>
              </a:lnSpc>
              <a:spcAft>
                <a:spcPts val="2400"/>
              </a:spcAft>
            </a:pPr>
            <a:r>
              <a:rPr lang="en-US" sz="2400" dirty="0">
                <a:latin typeface="Times" charset="0"/>
                <a:ea typeface="ＭＳ Ｐゴシック" charset="0"/>
                <a:cs typeface="ＭＳ Ｐゴシック" charset="0"/>
              </a:rPr>
              <a:t>If your hypothesis says that there will be a difference, could you test to see if there was not a difference?</a:t>
            </a:r>
          </a:p>
          <a:p>
            <a:pPr eaLnBrk="1" hangingPunct="1">
              <a:lnSpc>
                <a:spcPct val="90000"/>
              </a:lnSpc>
              <a:spcAft>
                <a:spcPts val="2400"/>
              </a:spcAft>
            </a:pPr>
            <a:r>
              <a:rPr lang="en-US" sz="2400" dirty="0">
                <a:latin typeface="Times" charset="0"/>
                <a:ea typeface="ＭＳ Ｐゴシック" charset="0"/>
                <a:cs typeface="ＭＳ Ｐゴシック" charset="0"/>
              </a:rPr>
              <a:t>Null hypothesis: stating that no differences would be found when you really are interested in finding them. </a:t>
            </a:r>
          </a:p>
          <a:p>
            <a:pPr eaLnBrk="1" hangingPunct="1">
              <a:lnSpc>
                <a:spcPct val="90000"/>
              </a:lnSpc>
              <a:spcAft>
                <a:spcPts val="2400"/>
              </a:spcAft>
            </a:pPr>
            <a:r>
              <a:rPr lang="en-US" sz="2400" dirty="0">
                <a:latin typeface="Times" charset="0"/>
                <a:ea typeface="ＭＳ Ｐゴシック" charset="0"/>
                <a:cs typeface="ＭＳ Ｐゴシック" charset="0"/>
              </a:rPr>
              <a:t>If the hypothesis says that something is true then the null hypothesis says that it is not true.</a:t>
            </a:r>
          </a:p>
        </p:txBody>
      </p:sp>
    </p:spTree>
    <p:extLst>
      <p:ext uri="{BB962C8B-B14F-4D97-AF65-F5344CB8AC3E}">
        <p14:creationId xmlns:p14="http://schemas.microsoft.com/office/powerpoint/2010/main" val="17807595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685800" y="152400"/>
            <a:ext cx="7772400" cy="1143000"/>
          </a:xfrm>
        </p:spPr>
        <p:txBody>
          <a:bodyPr/>
          <a:lstStyle/>
          <a:p>
            <a:r>
              <a:rPr lang="en-US">
                <a:latin typeface="Times" charset="0"/>
                <a:ea typeface="ＭＳ Ｐゴシック" charset="0"/>
                <a:cs typeface="ＭＳ Ｐゴシック" charset="0"/>
              </a:rPr>
              <a:t>Hypothesis Testing</a:t>
            </a:r>
          </a:p>
        </p:txBody>
      </p:sp>
      <p:sp>
        <p:nvSpPr>
          <p:cNvPr id="3" name="Content Placeholder 2"/>
          <p:cNvSpPr>
            <a:spLocks noGrp="1"/>
          </p:cNvSpPr>
          <p:nvPr>
            <p:ph idx="1"/>
          </p:nvPr>
        </p:nvSpPr>
        <p:spPr>
          <a:xfrm>
            <a:off x="685799" y="1219200"/>
            <a:ext cx="8095701" cy="4114800"/>
          </a:xfrm>
        </p:spPr>
        <p:txBody>
          <a:bodyPr/>
          <a:lstStyle/>
          <a:p>
            <a:r>
              <a:rPr lang="en-US" sz="2800" dirty="0">
                <a:latin typeface="Times" charset="0"/>
                <a:ea typeface="ＭＳ Ｐゴシック" charset="0"/>
                <a:cs typeface="ＭＳ Ｐゴシック" charset="0"/>
              </a:rPr>
              <a:t>Hypothesis: Kids with DI will have higher scores than those from other programs.</a:t>
            </a:r>
          </a:p>
          <a:p>
            <a:r>
              <a:rPr lang="en-US" sz="2800" dirty="0">
                <a:latin typeface="Times" charset="0"/>
                <a:ea typeface="ＭＳ Ｐゴシック" charset="0"/>
                <a:cs typeface="ＭＳ Ｐゴシック" charset="0"/>
              </a:rPr>
              <a:t>Null Hypothesis: There will be no difference between kids with DI and those from other programs.</a:t>
            </a:r>
          </a:p>
          <a:p>
            <a:r>
              <a:rPr lang="en-US" sz="2800" dirty="0">
                <a:latin typeface="Times" charset="0"/>
                <a:ea typeface="ＭＳ Ｐゴシック" charset="0"/>
                <a:cs typeface="ＭＳ Ｐゴシック" charset="0"/>
              </a:rPr>
              <a:t>You gather evidence and decide if the evidence says that direct instruction students had better scores.</a:t>
            </a:r>
          </a:p>
          <a:p>
            <a:r>
              <a:rPr lang="en-US" sz="2800" dirty="0">
                <a:latin typeface="Times" charset="0"/>
                <a:ea typeface="ＭＳ Ｐゴシック" charset="0"/>
                <a:cs typeface="ＭＳ Ｐゴシック" charset="0"/>
              </a:rPr>
              <a:t>If they do:   the hypothesis is not not true.</a:t>
            </a:r>
            <a:br>
              <a:rPr lang="en-US" sz="2800" dirty="0">
                <a:latin typeface="Times" charset="0"/>
                <a:ea typeface="ＭＳ Ｐゴシック" charset="0"/>
                <a:cs typeface="ＭＳ Ｐゴシック" charset="0"/>
              </a:rPr>
            </a:br>
            <a:endParaRPr lang="en-US" sz="2800" dirty="0">
              <a:latin typeface="Times" charset="0"/>
              <a:ea typeface="ＭＳ Ｐゴシック" charset="0"/>
              <a:cs typeface="ＭＳ Ｐゴシック" charset="0"/>
            </a:endParaRPr>
          </a:p>
          <a:p>
            <a:r>
              <a:rPr lang="en-US" sz="2800" dirty="0">
                <a:latin typeface="Times" charset="0"/>
                <a:ea typeface="ＭＳ Ｐゴシック" charset="0"/>
                <a:cs typeface="ＭＳ Ｐゴシック" charset="0"/>
              </a:rPr>
              <a:t>You reject the null hypothesis.</a:t>
            </a:r>
          </a:p>
        </p:txBody>
      </p:sp>
      <p:grpSp>
        <p:nvGrpSpPr>
          <p:cNvPr id="6" name="Group 5"/>
          <p:cNvGrpSpPr>
            <a:grpSpLocks/>
          </p:cNvGrpSpPr>
          <p:nvPr/>
        </p:nvGrpSpPr>
        <p:grpSpPr bwMode="auto">
          <a:xfrm>
            <a:off x="1609946" y="3818466"/>
            <a:ext cx="4108862" cy="1676400"/>
            <a:chOff x="1676400" y="4495657"/>
            <a:chExt cx="4648200" cy="1676758"/>
          </a:xfrm>
        </p:grpSpPr>
        <p:sp>
          <p:nvSpPr>
            <p:cNvPr id="82952" name="Oval 24"/>
            <p:cNvSpPr>
              <a:spLocks noChangeArrowheads="1"/>
            </p:cNvSpPr>
            <p:nvPr/>
          </p:nvSpPr>
          <p:spPr bwMode="auto">
            <a:xfrm>
              <a:off x="1676400" y="5257800"/>
              <a:ext cx="990600" cy="914615"/>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cxnSp>
          <p:nvCxnSpPr>
            <p:cNvPr id="82953" name="Straight Arrow Connector 26"/>
            <p:cNvCxnSpPr>
              <a:cxnSpLocks noChangeShapeType="1"/>
              <a:stCxn id="82952" idx="7"/>
            </p:cNvCxnSpPr>
            <p:nvPr/>
          </p:nvCxnSpPr>
          <p:spPr bwMode="auto">
            <a:xfrm flipV="1">
              <a:off x="2521930" y="4953000"/>
              <a:ext cx="3040670" cy="438742"/>
            </a:xfrm>
            <a:prstGeom prst="straightConnector1">
              <a:avLst/>
            </a:prstGeom>
            <a:noFill/>
            <a:ln w="1587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82954" name="Oval 27"/>
            <p:cNvSpPr>
              <a:spLocks noChangeArrowheads="1"/>
            </p:cNvSpPr>
            <p:nvPr/>
          </p:nvSpPr>
          <p:spPr bwMode="auto">
            <a:xfrm>
              <a:off x="5562600" y="4495657"/>
              <a:ext cx="762000" cy="609743"/>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5" name="Group 4"/>
          <p:cNvGrpSpPr>
            <a:grpSpLocks/>
          </p:cNvGrpSpPr>
          <p:nvPr/>
        </p:nvGrpSpPr>
        <p:grpSpPr bwMode="auto">
          <a:xfrm>
            <a:off x="3272634" y="4275711"/>
            <a:ext cx="3545179" cy="1638300"/>
            <a:chOff x="3124200" y="4951412"/>
            <a:chExt cx="4419600" cy="1638173"/>
          </a:xfrm>
        </p:grpSpPr>
        <p:cxnSp>
          <p:nvCxnSpPr>
            <p:cNvPr id="82949" name="Straight Connector 8"/>
            <p:cNvCxnSpPr>
              <a:cxnSpLocks noChangeShapeType="1"/>
            </p:cNvCxnSpPr>
            <p:nvPr/>
          </p:nvCxnSpPr>
          <p:spPr bwMode="auto">
            <a:xfrm>
              <a:off x="6324600" y="4951412"/>
              <a:ext cx="12192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82950" name="Straight Connector 10"/>
            <p:cNvCxnSpPr>
              <a:cxnSpLocks noChangeShapeType="1"/>
            </p:cNvCxnSpPr>
            <p:nvPr/>
          </p:nvCxnSpPr>
          <p:spPr bwMode="auto">
            <a:xfrm>
              <a:off x="3124200" y="5943600"/>
              <a:ext cx="23622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82951" name="Freeform 29"/>
            <p:cNvSpPr>
              <a:spLocks noChangeArrowheads="1"/>
            </p:cNvSpPr>
            <p:nvPr/>
          </p:nvSpPr>
          <p:spPr bwMode="auto">
            <a:xfrm>
              <a:off x="4343400" y="5029200"/>
              <a:ext cx="2654300" cy="1560385"/>
            </a:xfrm>
            <a:custGeom>
              <a:avLst/>
              <a:gdLst>
                <a:gd name="T0" fmla="*/ 0 w 2654300"/>
                <a:gd name="T1" fmla="*/ 603486 h 1712383"/>
                <a:gd name="T2" fmla="*/ 1511300 w 2654300"/>
                <a:gd name="T3" fmla="*/ 879780 h 1712383"/>
                <a:gd name="T4" fmla="*/ 2654300 w 2654300"/>
                <a:gd name="T5" fmla="*/ 0 h 1712383"/>
                <a:gd name="T6" fmla="*/ 0 60000 65536"/>
                <a:gd name="T7" fmla="*/ 0 60000 65536"/>
                <a:gd name="T8" fmla="*/ 0 60000 65536"/>
                <a:gd name="T9" fmla="*/ 0 w 2654300"/>
                <a:gd name="T10" fmla="*/ 0 h 1712383"/>
                <a:gd name="T11" fmla="*/ 2654300 w 2654300"/>
                <a:gd name="T12" fmla="*/ 1712383 h 1712383"/>
              </a:gdLst>
              <a:ahLst/>
              <a:cxnLst>
                <a:cxn ang="T6">
                  <a:pos x="T0" y="T1"/>
                </a:cxn>
                <a:cxn ang="T7">
                  <a:pos x="T2" y="T3"/>
                </a:cxn>
                <a:cxn ang="T8">
                  <a:pos x="T4" y="T5"/>
                </a:cxn>
              </a:cxnLst>
              <a:rect l="T9" t="T10" r="T11" b="T12"/>
              <a:pathLst>
                <a:path w="2654300" h="1712383">
                  <a:moveTo>
                    <a:pt x="0" y="1054100"/>
                  </a:moveTo>
                  <a:cubicBezTo>
                    <a:pt x="534458" y="1383241"/>
                    <a:pt x="1068917" y="1712383"/>
                    <a:pt x="1511300" y="1536700"/>
                  </a:cubicBezTo>
                  <a:cubicBezTo>
                    <a:pt x="1953683" y="1361017"/>
                    <a:pt x="2303991" y="680508"/>
                    <a:pt x="2654300" y="0"/>
                  </a:cubicBezTo>
                </a:path>
              </a:pathLst>
            </a:custGeom>
            <a:noFill/>
            <a:ln w="15875">
              <a:solidFill>
                <a:schemeClr val="tx1"/>
              </a:solidFill>
              <a:round/>
              <a:headEnd/>
              <a:tailEnd type="arrow" w="med" len="med"/>
            </a:ln>
            <a:extLst>
              <a:ext uri="{909E8E84-426E-40dd-AFC4-6F175D3DCCD1}">
                <a14:hiddenFill xmlns=""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848013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Using Null Hypotheses</a:t>
            </a:r>
          </a:p>
        </p:txBody>
      </p:sp>
      <p:sp>
        <p:nvSpPr>
          <p:cNvPr id="83970"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Use a sample (otherwise we would use parameters)</a:t>
            </a:r>
          </a:p>
          <a:p>
            <a:pPr eaLnBrk="1" hangingPunct="1"/>
            <a:r>
              <a:rPr lang="en-US" dirty="0">
                <a:latin typeface="Times" charset="0"/>
                <a:ea typeface="ＭＳ Ｐゴシック" charset="0"/>
                <a:cs typeface="ＭＳ Ｐゴシック" charset="0"/>
              </a:rPr>
              <a:t>Stop talking about individuals and only compare groups (mean and standard deviation)</a:t>
            </a:r>
          </a:p>
        </p:txBody>
      </p:sp>
    </p:spTree>
    <p:extLst>
      <p:ext uri="{BB962C8B-B14F-4D97-AF65-F5344CB8AC3E}">
        <p14:creationId xmlns:p14="http://schemas.microsoft.com/office/powerpoint/2010/main" val="1854807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441855" y="1467567"/>
            <a:ext cx="6405825" cy="3709801"/>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Rectangle 2"/>
          <p:cNvSpPr>
            <a:spLocks noChangeArrowheads="1"/>
          </p:cNvSpPr>
          <p:nvPr/>
        </p:nvSpPr>
        <p:spPr bwMode="auto">
          <a:xfrm>
            <a:off x="609600" y="-49215"/>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200" dirty="0"/>
              <a:t>Hypothesis Testi</a:t>
            </a:r>
            <a:r>
              <a:rPr lang="en-US" sz="3600" dirty="0"/>
              <a:t>ng</a:t>
            </a:r>
            <a:endParaRPr lang="en-US" dirty="0"/>
          </a:p>
        </p:txBody>
      </p:sp>
      <p:sp>
        <p:nvSpPr>
          <p:cNvPr id="13" name="Text Box 9"/>
          <p:cNvSpPr txBox="1">
            <a:spLocks noChangeArrowheads="1"/>
          </p:cNvSpPr>
          <p:nvPr/>
        </p:nvSpPr>
        <p:spPr bwMode="auto">
          <a:xfrm>
            <a:off x="1516565" y="1052068"/>
            <a:ext cx="1877136"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without DI</a:t>
            </a:r>
          </a:p>
        </p:txBody>
      </p:sp>
      <p:sp>
        <p:nvSpPr>
          <p:cNvPr id="14"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9" name="Group 18"/>
          <p:cNvGrpSpPr/>
          <p:nvPr/>
        </p:nvGrpSpPr>
        <p:grpSpPr>
          <a:xfrm>
            <a:off x="1441855" y="1467567"/>
            <a:ext cx="6405825" cy="3709801"/>
            <a:chOff x="1369051" y="2031303"/>
            <a:chExt cx="6405825" cy="3709801"/>
          </a:xfrm>
        </p:grpSpPr>
        <p:cxnSp>
          <p:nvCxnSpPr>
            <p:cNvPr id="20" name="Straight Connector 19"/>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Freeform 20"/>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6" name="Group 5"/>
          <p:cNvGrpSpPr/>
          <p:nvPr/>
        </p:nvGrpSpPr>
        <p:grpSpPr>
          <a:xfrm>
            <a:off x="5915457" y="1125150"/>
            <a:ext cx="3162944" cy="830997"/>
            <a:chOff x="5915457" y="1688886"/>
            <a:chExt cx="3162944" cy="830997"/>
          </a:xfrm>
        </p:grpSpPr>
        <p:sp>
          <p:nvSpPr>
            <p:cNvPr id="22" name="Text Box 9"/>
            <p:cNvSpPr txBox="1">
              <a:spLocks noChangeArrowheads="1"/>
            </p:cNvSpPr>
            <p:nvPr/>
          </p:nvSpPr>
          <p:spPr bwMode="auto">
            <a:xfrm>
              <a:off x="7167151" y="1688886"/>
              <a:ext cx="19112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 DI</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7" name="TextBox 6"/>
          <p:cNvSpPr txBox="1"/>
          <p:nvPr/>
        </p:nvSpPr>
        <p:spPr>
          <a:xfrm>
            <a:off x="443883" y="5250027"/>
            <a:ext cx="8634518" cy="1107996"/>
          </a:xfrm>
          <a:prstGeom prst="rect">
            <a:avLst/>
          </a:prstGeom>
          <a:noFill/>
        </p:spPr>
        <p:txBody>
          <a:bodyPr wrap="square" rtlCol="0">
            <a:spAutoFit/>
          </a:bodyPr>
          <a:lstStyle/>
          <a:p>
            <a:r>
              <a:rPr lang="en-US" sz="2200" dirty="0"/>
              <a:t>In statistical parlance we want to know if the two groups have come from the same population (fail to reject null) or do they represent samples from different populations (reject the null).</a:t>
            </a:r>
          </a:p>
        </p:txBody>
      </p:sp>
    </p:spTree>
    <p:extLst>
      <p:ext uri="{BB962C8B-B14F-4D97-AF65-F5344CB8AC3E}">
        <p14:creationId xmlns:p14="http://schemas.microsoft.com/office/powerpoint/2010/main" val="201937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1.11497E-6 4.47582E-6 L 0.12469 4.47582E-6 " pathEditMode="relative" rAng="0" ptsTypes="AA">
                                      <p:cBhvr>
                                        <p:cTn id="6" dur="2000" fill="hold"/>
                                        <p:tgtEl>
                                          <p:spTgt spid="19"/>
                                        </p:tgtEl>
                                        <p:attrNameLst>
                                          <p:attrName>ppt_x</p:attrName>
                                          <p:attrName>ppt_y</p:attrName>
                                        </p:attrNameLst>
                                      </p:cBhvr>
                                      <p:rCtr x="6235" y="0"/>
                                    </p:animMotion>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tx1"/>
          </a:solidFill>
        </a:ln>
        <a:effectLst/>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PAPresentation" id="{7D2D4AED-CFCF-664C-8D9B-F0626B4A2EDE}" vid="{0E1C3EDF-0A3A-E84A-BF00-8AC9AE70B8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APAPresentation</Template>
  <TotalTime>32</TotalTime>
  <Words>946</Words>
  <Application>Microsoft Macintosh PowerPoint</Application>
  <PresentationFormat>On-screen Show (4:3)</PresentationFormat>
  <Paragraphs>119</Paragraphs>
  <Slides>18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Calibri</vt:lpstr>
      <vt:lpstr>times</vt:lpstr>
      <vt:lpstr>times</vt:lpstr>
      <vt:lpstr>Office Theme</vt:lpstr>
      <vt:lpstr>Hypothesis Testing</vt:lpstr>
      <vt:lpstr>Dependent Variable</vt:lpstr>
      <vt:lpstr>Independent Variable</vt:lpstr>
      <vt:lpstr>PowerPoint Presentation</vt:lpstr>
      <vt:lpstr>Proof</vt:lpstr>
      <vt:lpstr>What happens if this is reversed?</vt:lpstr>
      <vt:lpstr>Hypothesis Testing</vt:lpstr>
      <vt:lpstr>Using Null Hypotheses</vt:lpstr>
      <vt:lpstr>PowerPoint Presentation</vt:lpstr>
      <vt:lpstr>PowerPoint Presentation</vt:lpstr>
      <vt:lpstr>PowerPoint Presentation</vt:lpstr>
      <vt:lpstr>Why do this?</vt:lpstr>
      <vt:lpstr>Think about this as steps: </vt:lpstr>
      <vt:lpstr>Ok, one more semantic step and we are done:</vt:lpstr>
      <vt:lpstr>Excel Example</vt:lpstr>
      <vt:lpstr>Inquiry Science</vt:lpstr>
      <vt:lpstr>Presenting t-Tests in Tables</vt:lpstr>
      <vt:lpstr>Descriptive Paragraph</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Hypothesis Testing</dc:title>
  <dc:creator>James Carroll</dc:creator>
  <cp:lastModifiedBy>James Carroll</cp:lastModifiedBy>
  <cp:revision>4</cp:revision>
  <dcterms:created xsi:type="dcterms:W3CDTF">2017-10-02T20:48:52Z</dcterms:created>
  <dcterms:modified xsi:type="dcterms:W3CDTF">2018-07-10T13:43:48Z</dcterms:modified>
</cp:coreProperties>
</file>