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sldIdLst>
    <p:sldId id="256" r:id="rId2"/>
    <p:sldId id="282" r:id="rId3"/>
    <p:sldId id="265" r:id="rId4"/>
    <p:sldId id="257" r:id="rId5"/>
    <p:sldId id="258" r:id="rId6"/>
    <p:sldId id="259" r:id="rId7"/>
    <p:sldId id="260" r:id="rId8"/>
    <p:sldId id="261" r:id="rId9"/>
    <p:sldId id="262" r:id="rId10"/>
    <p:sldId id="266" r:id="rId11"/>
    <p:sldId id="283" r:id="rId12"/>
    <p:sldId id="263" r:id="rId13"/>
    <p:sldId id="264" r:id="rId14"/>
    <p:sldId id="267" r:id="rId15"/>
    <p:sldId id="268" r:id="rId16"/>
    <p:sldId id="281" r:id="rId17"/>
    <p:sldId id="273" r:id="rId18"/>
    <p:sldId id="274" r:id="rId19"/>
    <p:sldId id="275" r:id="rId20"/>
    <p:sldId id="276" r:id="rId21"/>
    <p:sldId id="277" r:id="rId22"/>
    <p:sldId id="278" r:id="rId23"/>
    <p:sldId id="279" r:id="rId24"/>
    <p:sldId id="280" r:id="rId25"/>
    <p:sldId id="269" r:id="rId26"/>
    <p:sldId id="270" r:id="rId27"/>
    <p:sldId id="271" r:id="rId28"/>
    <p:sldId id="272" r:id="rId29"/>
    <p:sldId id="28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4"/>
    <p:restoredTop sz="94658"/>
  </p:normalViewPr>
  <p:slideViewPr>
    <p:cSldViewPr snapToGrid="0" snapToObjects="1">
      <p:cViewPr varScale="1">
        <p:scale>
          <a:sx n="168" d="100"/>
          <a:sy n="168" d="100"/>
        </p:scale>
        <p:origin x="208"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F23F3D-6E0E-B847-B59F-CAE9CC6A7627}" type="datetimeFigureOut">
              <a:rPr lang="en-US" smtClean="0"/>
              <a:t>10/10/16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81962A-9C9D-3D4D-88E3-A13E804B4C53}" type="slidenum">
              <a:rPr lang="en-US" smtClean="0"/>
              <a:t>‹#›</a:t>
            </a:fld>
            <a:endParaRPr lang="en-US"/>
          </a:p>
        </p:txBody>
      </p:sp>
    </p:spTree>
    <p:extLst>
      <p:ext uri="{BB962C8B-B14F-4D97-AF65-F5344CB8AC3E}">
        <p14:creationId xmlns:p14="http://schemas.microsoft.com/office/powerpoint/2010/main" val="56735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81962A-9C9D-3D4D-88E3-A13E804B4C53}" type="slidenum">
              <a:rPr lang="en-US" smtClean="0"/>
              <a:t>8</a:t>
            </a:fld>
            <a:endParaRPr lang="en-US"/>
          </a:p>
        </p:txBody>
      </p:sp>
    </p:spTree>
    <p:extLst>
      <p:ext uri="{BB962C8B-B14F-4D97-AF65-F5344CB8AC3E}">
        <p14:creationId xmlns:p14="http://schemas.microsoft.com/office/powerpoint/2010/main" val="7849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81962A-9C9D-3D4D-88E3-A13E804B4C53}" type="slidenum">
              <a:rPr lang="en-US" smtClean="0"/>
              <a:t>9</a:t>
            </a:fld>
            <a:endParaRPr lang="en-US"/>
          </a:p>
        </p:txBody>
      </p:sp>
    </p:spTree>
    <p:extLst>
      <p:ext uri="{BB962C8B-B14F-4D97-AF65-F5344CB8AC3E}">
        <p14:creationId xmlns:p14="http://schemas.microsoft.com/office/powerpoint/2010/main" val="1376703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81962A-9C9D-3D4D-88E3-A13E804B4C53}" type="slidenum">
              <a:rPr lang="en-US" smtClean="0"/>
              <a:t>25</a:t>
            </a:fld>
            <a:endParaRPr lang="en-US"/>
          </a:p>
        </p:txBody>
      </p:sp>
    </p:spTree>
    <p:extLst>
      <p:ext uri="{BB962C8B-B14F-4D97-AF65-F5344CB8AC3E}">
        <p14:creationId xmlns:p14="http://schemas.microsoft.com/office/powerpoint/2010/main" val="948708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E511FE-F555-9542-9BE0-4993BE1E7749}" type="datetimeFigureOut">
              <a:rPr lang="en-US" smtClean="0"/>
              <a:t>10/10/16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23729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511FE-F555-9542-9BE0-4993BE1E7749}" type="datetimeFigureOut">
              <a:rPr lang="en-US" smtClean="0"/>
              <a:t>10/10/16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52393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511FE-F555-9542-9BE0-4993BE1E7749}" type="datetimeFigureOut">
              <a:rPr lang="en-US" smtClean="0"/>
              <a:t>10/10/16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46868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511FE-F555-9542-9BE0-4993BE1E7749}" type="datetimeFigureOut">
              <a:rPr lang="en-US" smtClean="0"/>
              <a:t>10/10/16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70351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E511FE-F555-9542-9BE0-4993BE1E7749}" type="datetimeFigureOut">
              <a:rPr lang="en-US" smtClean="0"/>
              <a:t>10/10/16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258978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E511FE-F555-9542-9BE0-4993BE1E7749}" type="datetimeFigureOut">
              <a:rPr lang="en-US" smtClean="0"/>
              <a:t>10/10/16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457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E511FE-F555-9542-9BE0-4993BE1E7749}" type="datetimeFigureOut">
              <a:rPr lang="en-US" smtClean="0"/>
              <a:t>10/10/16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01012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E511FE-F555-9542-9BE0-4993BE1E7749}" type="datetimeFigureOut">
              <a:rPr lang="en-US" smtClean="0"/>
              <a:t>10/10/16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12049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511FE-F555-9542-9BE0-4993BE1E7749}" type="datetimeFigureOut">
              <a:rPr lang="en-US" smtClean="0"/>
              <a:t>10/10/16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76737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10/10/16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59254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10/10/16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838878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kern="1200">
                <a:solidFill>
                  <a:schemeClr val="tx1">
                    <a:tint val="75000"/>
                  </a:schemeClr>
                </a:solidFill>
                <a:latin typeface="Times"/>
              </a:defRPr>
            </a:lvl1pPr>
          </a:lstStyle>
          <a:p>
            <a:fld id="{F2E511FE-F555-9542-9BE0-4993BE1E7749}" type="datetimeFigureOut">
              <a:rPr lang="en-US" smtClean="0"/>
              <a:t>10/10/16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kern="1200">
                <a:solidFill>
                  <a:schemeClr val="tx1">
                    <a:tint val="75000"/>
                  </a:schemeClr>
                </a:solidFill>
                <a:latin typeface="Time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kern="1200">
                <a:solidFill>
                  <a:schemeClr val="tx1">
                    <a:tint val="75000"/>
                  </a:schemeClr>
                </a:solidFill>
                <a:latin typeface="Times"/>
              </a:defRPr>
            </a:lvl1pPr>
          </a:lstStyle>
          <a:p>
            <a:fld id="{5956812E-8CF6-4042-9C95-AEEB181240A3}" type="slidenum">
              <a:rPr lang="en-US" smtClean="0"/>
              <a:t>‹#›</a:t>
            </a:fld>
            <a:endParaRPr lang="en-US"/>
          </a:p>
        </p:txBody>
      </p:sp>
    </p:spTree>
    <p:extLst>
      <p:ext uri="{BB962C8B-B14F-4D97-AF65-F5344CB8AC3E}">
        <p14:creationId xmlns:p14="http://schemas.microsoft.com/office/powerpoint/2010/main" val="837674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Coding</a:t>
            </a:r>
            <a:endParaRPr lang="en-US" dirty="0"/>
          </a:p>
        </p:txBody>
      </p:sp>
      <p:sp>
        <p:nvSpPr>
          <p:cNvPr id="5" name="Subtitle 4"/>
          <p:cNvSpPr>
            <a:spLocks noGrp="1"/>
          </p:cNvSpPr>
          <p:nvPr>
            <p:ph type="subTitle" idx="1"/>
          </p:nvPr>
        </p:nvSpPr>
        <p:spPr/>
        <p:txBody>
          <a:bodyPr/>
          <a:lstStyle/>
          <a:p>
            <a:r>
              <a:rPr lang="en-US" dirty="0" smtClean="0"/>
              <a:t>Analyzing Qualitative Data</a:t>
            </a:r>
            <a:endParaRPr lang="en-US" dirty="0"/>
          </a:p>
        </p:txBody>
      </p:sp>
    </p:spTree>
    <p:extLst>
      <p:ext uri="{BB962C8B-B14F-4D97-AF65-F5344CB8AC3E}">
        <p14:creationId xmlns:p14="http://schemas.microsoft.com/office/powerpoint/2010/main" val="910974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Begin</a:t>
            </a:r>
            <a:endParaRPr lang="en-US" dirty="0"/>
          </a:p>
        </p:txBody>
      </p:sp>
      <p:sp>
        <p:nvSpPr>
          <p:cNvPr id="3" name="Content Placeholder 2"/>
          <p:cNvSpPr>
            <a:spLocks noGrp="1"/>
          </p:cNvSpPr>
          <p:nvPr>
            <p:ph idx="1"/>
          </p:nvPr>
        </p:nvSpPr>
        <p:spPr/>
        <p:txBody>
          <a:bodyPr/>
          <a:lstStyle/>
          <a:p>
            <a:r>
              <a:rPr lang="en-US" dirty="0" smtClean="0"/>
              <a:t>Focus on your purpose statement</a:t>
            </a:r>
          </a:p>
          <a:p>
            <a:r>
              <a:rPr lang="en-US" dirty="0" smtClean="0"/>
              <a:t>Think about philosophical orientations</a:t>
            </a:r>
          </a:p>
          <a:p>
            <a:pPr lvl="1"/>
            <a:r>
              <a:rPr lang="en-US" dirty="0" smtClean="0"/>
              <a:t>Metaphysics, epistemology, or axiology</a:t>
            </a:r>
          </a:p>
          <a:p>
            <a:pPr lvl="1"/>
            <a:r>
              <a:rPr lang="en-US" dirty="0" smtClean="0"/>
              <a:t>Realist, pragmatic, or existentialist</a:t>
            </a:r>
          </a:p>
          <a:p>
            <a:r>
              <a:rPr lang="en-US" dirty="0" smtClean="0"/>
              <a:t>Re-examine your paradigmatic approach</a:t>
            </a:r>
          </a:p>
          <a:p>
            <a:pPr lvl="1"/>
            <a:r>
              <a:rPr lang="en-US" dirty="0" smtClean="0"/>
              <a:t>Narrative, phenomenological, or case study</a:t>
            </a:r>
          </a:p>
          <a:p>
            <a:r>
              <a:rPr lang="en-US" dirty="0" smtClean="0"/>
              <a:t>Start making reflexivity memos about all of this</a:t>
            </a:r>
          </a:p>
          <a:p>
            <a:endParaRPr lang="en-US" dirty="0"/>
          </a:p>
        </p:txBody>
      </p:sp>
    </p:spTree>
    <p:extLst>
      <p:ext uri="{BB962C8B-B14F-4D97-AF65-F5344CB8AC3E}">
        <p14:creationId xmlns:p14="http://schemas.microsoft.com/office/powerpoint/2010/main" val="210065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0"/>
            <a:ext cx="8074228" cy="6858000"/>
          </a:xfrm>
          <a:prstGeom prst="rect">
            <a:avLst/>
          </a:prstGeom>
        </p:spPr>
      </p:pic>
      <p:grpSp>
        <p:nvGrpSpPr>
          <p:cNvPr id="19" name="Group 18"/>
          <p:cNvGrpSpPr/>
          <p:nvPr/>
        </p:nvGrpSpPr>
        <p:grpSpPr>
          <a:xfrm>
            <a:off x="3965713" y="1015425"/>
            <a:ext cx="2305878" cy="4808905"/>
            <a:chOff x="3965713" y="1015425"/>
            <a:chExt cx="2305878" cy="4808905"/>
          </a:xfrm>
        </p:grpSpPr>
        <p:sp>
          <p:nvSpPr>
            <p:cNvPr id="17" name="Rectangle 16"/>
            <p:cNvSpPr/>
            <p:nvPr/>
          </p:nvSpPr>
          <p:spPr>
            <a:xfrm>
              <a:off x="4403035" y="1600200"/>
              <a:ext cx="119269" cy="4224130"/>
            </a:xfrm>
            <a:prstGeom prst="rect">
              <a:avLst/>
            </a:prstGeom>
            <a:solidFill>
              <a:srgbClr val="FF0000"/>
            </a:solidFill>
            <a:ln>
              <a:noFill/>
            </a:ln>
            <a:effectLst>
              <a:glow rad="88900">
                <a:srgbClr val="FF0000">
                  <a:alpha val="40000"/>
                </a:srgb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triped Right Arrow 15"/>
            <p:cNvSpPr/>
            <p:nvPr/>
          </p:nvSpPr>
          <p:spPr>
            <a:xfrm>
              <a:off x="3965713" y="4253950"/>
              <a:ext cx="874643" cy="715617"/>
            </a:xfrm>
            <a:prstGeom prst="strip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4771124" y="1015425"/>
              <a:ext cx="1500467" cy="584775"/>
            </a:xfrm>
            <a:prstGeom prst="rect">
              <a:avLst/>
            </a:prstGeom>
            <a:solidFill>
              <a:schemeClr val="bg1"/>
            </a:solidFill>
            <a:effectLst>
              <a:softEdge rad="76200"/>
            </a:effectLst>
          </p:spPr>
          <p:txBody>
            <a:bodyPr wrap="square" rtlCol="0">
              <a:spAutoFit/>
            </a:bodyPr>
            <a:lstStyle/>
            <a:p>
              <a:r>
                <a:rPr lang="en-US" sz="3200" dirty="0" smtClean="0">
                  <a:solidFill>
                    <a:srgbClr val="FF0000"/>
                  </a:solidFill>
                </a:rPr>
                <a:t>Coding</a:t>
              </a:r>
              <a:endParaRPr lang="en-US" dirty="0">
                <a:solidFill>
                  <a:srgbClr val="FF0000"/>
                </a:solidFill>
              </a:endParaRPr>
            </a:p>
          </p:txBody>
        </p:sp>
      </p:grpSp>
    </p:spTree>
    <p:extLst>
      <p:ext uri="{BB962C8B-B14F-4D97-AF65-F5344CB8AC3E}">
        <p14:creationId xmlns:p14="http://schemas.microsoft.com/office/powerpoint/2010/main" val="199545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do this with paper</a:t>
            </a:r>
            <a:endParaRPr lang="en-US" dirty="0"/>
          </a:p>
        </p:txBody>
      </p:sp>
      <p:sp>
        <p:nvSpPr>
          <p:cNvPr id="3" name="Content Placeholder 2"/>
          <p:cNvSpPr>
            <a:spLocks noGrp="1"/>
          </p:cNvSpPr>
          <p:nvPr>
            <p:ph idx="1"/>
          </p:nvPr>
        </p:nvSpPr>
        <p:spPr/>
        <p:txBody>
          <a:bodyPr>
            <a:normAutofit lnSpcReduction="10000"/>
          </a:bodyPr>
          <a:lstStyle/>
          <a:p>
            <a:r>
              <a:rPr lang="en-US" dirty="0" smtClean="0"/>
              <a:t>From the beginning keep a coding notebook</a:t>
            </a:r>
          </a:p>
          <a:p>
            <a:r>
              <a:rPr lang="en-US" dirty="0" smtClean="0"/>
              <a:t>Transcribe all observations, interviews, and memos</a:t>
            </a:r>
          </a:p>
          <a:p>
            <a:pPr lvl="1"/>
            <a:r>
              <a:rPr lang="en-US" dirty="0" smtClean="0"/>
              <a:t>During transcription identify natural separations</a:t>
            </a:r>
          </a:p>
          <a:p>
            <a:pPr lvl="1"/>
            <a:r>
              <a:rPr lang="en-US" dirty="0" smtClean="0"/>
              <a:t>Set up the page so the right </a:t>
            </a:r>
            <a:r>
              <a:rPr lang="en-US" sz="2600" spc="-800" baseline="30000" dirty="0" smtClean="0"/>
              <a:t>1</a:t>
            </a:r>
            <a:r>
              <a:rPr lang="en-US" sz="2600" dirty="0" smtClean="0"/>
              <a:t> </a:t>
            </a:r>
            <a:r>
              <a:rPr lang="en-US" dirty="0"/>
              <a:t>⁄</a:t>
            </a:r>
            <a:r>
              <a:rPr lang="en-US" baseline="-15000" dirty="0" smtClean="0"/>
              <a:t>3</a:t>
            </a:r>
            <a:r>
              <a:rPr lang="en-US" dirty="0" smtClean="0"/>
              <a:t> </a:t>
            </a:r>
            <a:r>
              <a:rPr lang="en-US" dirty="0"/>
              <a:t>is </a:t>
            </a:r>
            <a:r>
              <a:rPr lang="en-US" dirty="0" smtClean="0"/>
              <a:t>blank  </a:t>
            </a:r>
          </a:p>
          <a:p>
            <a:pPr lvl="1"/>
            <a:r>
              <a:rPr lang="en-US" dirty="0" smtClean="0"/>
              <a:t>Print transcripts double line spaced</a:t>
            </a:r>
          </a:p>
          <a:p>
            <a:r>
              <a:rPr lang="en-US" dirty="0" smtClean="0"/>
              <a:t>First re-read your transcripts</a:t>
            </a:r>
          </a:p>
          <a:p>
            <a:pPr lvl="1"/>
            <a:r>
              <a:rPr lang="en-US" dirty="0" smtClean="0"/>
              <a:t>Write quick memos as they come to mind</a:t>
            </a:r>
          </a:p>
          <a:p>
            <a:pPr lvl="1"/>
            <a:r>
              <a:rPr lang="en-US" dirty="0" smtClean="0"/>
              <a:t>Do </a:t>
            </a:r>
            <a:r>
              <a:rPr lang="en-US" i="1" dirty="0" err="1" smtClean="0"/>
              <a:t>precoding</a:t>
            </a:r>
            <a:endParaRPr lang="en-US" i="1" dirty="0" smtClean="0"/>
          </a:p>
        </p:txBody>
      </p:sp>
    </p:spTree>
    <p:extLst>
      <p:ext uri="{BB962C8B-B14F-4D97-AF65-F5344CB8AC3E}">
        <p14:creationId xmlns:p14="http://schemas.microsoft.com/office/powerpoint/2010/main" val="1977741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code?</a:t>
            </a:r>
            <a:endParaRPr lang="en-US" dirty="0"/>
          </a:p>
        </p:txBody>
      </p:sp>
      <p:sp>
        <p:nvSpPr>
          <p:cNvPr id="3" name="Content Placeholder 2"/>
          <p:cNvSpPr>
            <a:spLocks noGrp="1"/>
          </p:cNvSpPr>
          <p:nvPr>
            <p:ph idx="1"/>
          </p:nvPr>
        </p:nvSpPr>
        <p:spPr>
          <a:xfrm>
            <a:off x="327991" y="1600200"/>
            <a:ext cx="8507895" cy="4525963"/>
          </a:xfrm>
        </p:spPr>
        <p:txBody>
          <a:bodyPr/>
          <a:lstStyle/>
          <a:p>
            <a:r>
              <a:rPr lang="en-US" dirty="0" smtClean="0"/>
              <a:t>In </a:t>
            </a:r>
            <a:r>
              <a:rPr lang="en-US" dirty="0"/>
              <a:t>the beginning </a:t>
            </a:r>
            <a:r>
              <a:rPr lang="en-US" dirty="0" smtClean="0"/>
              <a:t>learning </a:t>
            </a:r>
            <a:r>
              <a:rPr lang="en-US" dirty="0" smtClean="0"/>
              <a:t>what does </a:t>
            </a:r>
            <a:r>
              <a:rPr lang="en-US" i="1" dirty="0" smtClean="0"/>
              <a:t>not</a:t>
            </a:r>
            <a:r>
              <a:rPr lang="en-US" dirty="0" smtClean="0"/>
              <a:t> need to be coded happens </a:t>
            </a:r>
            <a:r>
              <a:rPr lang="en-US" dirty="0" smtClean="0"/>
              <a:t>by </a:t>
            </a:r>
            <a:r>
              <a:rPr lang="en-US" dirty="0" smtClean="0"/>
              <a:t>coding </a:t>
            </a:r>
            <a:r>
              <a:rPr lang="en-US" dirty="0"/>
              <a:t>everything</a:t>
            </a:r>
            <a:endParaRPr lang="en-US" dirty="0" smtClean="0"/>
          </a:p>
          <a:p>
            <a:r>
              <a:rPr lang="en-US" dirty="0" smtClean="0"/>
              <a:t>Some say (Strauss, Walcott, and others) that minutia can provide insight—code everything </a:t>
            </a:r>
            <a:endParaRPr lang="en-US" dirty="0"/>
          </a:p>
        </p:txBody>
      </p:sp>
    </p:spTree>
    <p:extLst>
      <p:ext uri="{BB962C8B-B14F-4D97-AF65-F5344CB8AC3E}">
        <p14:creationId xmlns:p14="http://schemas.microsoft.com/office/powerpoint/2010/main" val="1175984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966" y="274638"/>
            <a:ext cx="8229600" cy="1143000"/>
          </a:xfrm>
        </p:spPr>
        <p:txBody>
          <a:bodyPr>
            <a:normAutofit fontScale="90000"/>
          </a:bodyPr>
          <a:lstStyle/>
          <a:p>
            <a:r>
              <a:rPr lang="en-US" dirty="0" smtClean="0"/>
              <a:t>Emerson’s General List of </a:t>
            </a:r>
            <a:br>
              <a:rPr lang="en-US" dirty="0" smtClean="0"/>
            </a:br>
            <a:r>
              <a:rPr lang="en-US" dirty="0" smtClean="0"/>
              <a:t>Questions as You Code</a:t>
            </a:r>
            <a:br>
              <a:rPr lang="en-US" dirty="0" smtClean="0"/>
            </a:br>
            <a:endParaRPr lang="en-US" sz="2700" dirty="0"/>
          </a:p>
        </p:txBody>
      </p:sp>
      <p:sp>
        <p:nvSpPr>
          <p:cNvPr id="3" name="Content Placeholder 2"/>
          <p:cNvSpPr>
            <a:spLocks noGrp="1"/>
          </p:cNvSpPr>
          <p:nvPr>
            <p:ph idx="1"/>
          </p:nvPr>
        </p:nvSpPr>
        <p:spPr>
          <a:xfrm>
            <a:off x="457200" y="1470993"/>
            <a:ext cx="8060635" cy="4525963"/>
          </a:xfrm>
        </p:spPr>
        <p:txBody>
          <a:bodyPr>
            <a:noAutofit/>
          </a:bodyPr>
          <a:lstStyle/>
          <a:p>
            <a:r>
              <a:rPr lang="en-US" sz="2800" dirty="0" smtClean="0"/>
              <a:t>What are people doing? What are they trying to accomplish?</a:t>
            </a:r>
          </a:p>
          <a:p>
            <a:r>
              <a:rPr lang="en-US" sz="2800" dirty="0" smtClean="0"/>
              <a:t>How, exactly, do they do this? What specific means and/or strategies do they use?</a:t>
            </a:r>
          </a:p>
          <a:p>
            <a:r>
              <a:rPr lang="en-US" sz="2800" dirty="0" smtClean="0"/>
              <a:t>How do members talk about, characterize, and understand what is going on?</a:t>
            </a:r>
          </a:p>
          <a:p>
            <a:r>
              <a:rPr lang="en-US" sz="2800" dirty="0" smtClean="0"/>
              <a:t>What assumptions are they making?</a:t>
            </a:r>
          </a:p>
          <a:p>
            <a:r>
              <a:rPr lang="en-US" sz="2800" dirty="0" smtClean="0"/>
              <a:t>What do I see going on here?</a:t>
            </a:r>
          </a:p>
          <a:p>
            <a:r>
              <a:rPr lang="en-US" sz="2800" dirty="0" smtClean="0"/>
              <a:t>What did I learn from these notes?</a:t>
            </a:r>
          </a:p>
          <a:p>
            <a:r>
              <a:rPr lang="en-US" sz="2800" dirty="0" smtClean="0"/>
              <a:t>Why did I include them?</a:t>
            </a:r>
            <a:endParaRPr lang="en-US" sz="2800" dirty="0"/>
          </a:p>
        </p:txBody>
      </p:sp>
    </p:spTree>
    <p:extLst>
      <p:ext uri="{BB962C8B-B14F-4D97-AF65-F5344CB8AC3E}">
        <p14:creationId xmlns:p14="http://schemas.microsoft.com/office/powerpoint/2010/main" val="69297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Saldaña</a:t>
            </a:r>
            <a:r>
              <a:rPr lang="en-US" dirty="0" smtClean="0"/>
              <a:t> adds …</a:t>
            </a:r>
            <a:endParaRPr lang="en-US" dirty="0"/>
          </a:p>
        </p:txBody>
      </p:sp>
      <p:sp>
        <p:nvSpPr>
          <p:cNvPr id="3" name="Content Placeholder 2"/>
          <p:cNvSpPr>
            <a:spLocks noGrp="1"/>
          </p:cNvSpPr>
          <p:nvPr>
            <p:ph idx="1"/>
          </p:nvPr>
        </p:nvSpPr>
        <p:spPr>
          <a:xfrm>
            <a:off x="387625" y="1868557"/>
            <a:ext cx="8537713" cy="4525963"/>
          </a:xfrm>
        </p:spPr>
        <p:txBody>
          <a:bodyPr/>
          <a:lstStyle/>
          <a:p>
            <a:r>
              <a:rPr lang="en-US" dirty="0" smtClean="0"/>
              <a:t>What surprised me? (to track your assumptions)</a:t>
            </a:r>
          </a:p>
          <a:p>
            <a:r>
              <a:rPr lang="en-US" dirty="0" smtClean="0"/>
              <a:t>What intrigued me? (to track your </a:t>
            </a:r>
            <a:r>
              <a:rPr lang="en-US" dirty="0" err="1" smtClean="0"/>
              <a:t>positionality</a:t>
            </a:r>
            <a:r>
              <a:rPr lang="en-US" dirty="0" smtClean="0"/>
              <a:t>)</a:t>
            </a:r>
          </a:p>
          <a:p>
            <a:r>
              <a:rPr lang="en-US" dirty="0" smtClean="0"/>
              <a:t>What disturbed me? (to track the tensions within your value, attitude, and belief systems)</a:t>
            </a:r>
          </a:p>
          <a:p>
            <a:pPr marL="0" indent="0" algn="r">
              <a:buNone/>
            </a:pPr>
            <a:r>
              <a:rPr lang="en-US" sz="2800" dirty="0" smtClean="0"/>
              <a:t>[remember </a:t>
            </a:r>
            <a:r>
              <a:rPr lang="en-US" sz="2800" dirty="0" err="1" smtClean="0"/>
              <a:t>Peshkin</a:t>
            </a:r>
            <a:r>
              <a:rPr lang="en-US" sz="2800" dirty="0" smtClean="0"/>
              <a:t> and subjectivity]</a:t>
            </a:r>
            <a:endParaRPr lang="en-US" sz="2800" dirty="0"/>
          </a:p>
        </p:txBody>
      </p:sp>
    </p:spTree>
    <p:extLst>
      <p:ext uri="{BB962C8B-B14F-4D97-AF65-F5344CB8AC3E}">
        <p14:creationId xmlns:p14="http://schemas.microsoft.com/office/powerpoint/2010/main" val="191059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Cycle Coding</a:t>
            </a:r>
            <a:endParaRPr lang="en-US" dirty="0"/>
          </a:p>
        </p:txBody>
      </p:sp>
      <p:sp>
        <p:nvSpPr>
          <p:cNvPr id="3" name="Content Placeholder 2"/>
          <p:cNvSpPr>
            <a:spLocks noGrp="1"/>
          </p:cNvSpPr>
          <p:nvPr>
            <p:ph idx="1"/>
          </p:nvPr>
        </p:nvSpPr>
        <p:spPr/>
        <p:txBody>
          <a:bodyPr/>
          <a:lstStyle/>
          <a:p>
            <a:r>
              <a:rPr lang="en-US" dirty="0" smtClean="0"/>
              <a:t>Initial coding of the data corpus is done in a way that makes sense for your study.</a:t>
            </a:r>
          </a:p>
          <a:p>
            <a:r>
              <a:rPr lang="en-US" dirty="0" err="1" smtClean="0"/>
              <a:t>Saldaña</a:t>
            </a:r>
            <a:r>
              <a:rPr lang="en-US" dirty="0" smtClean="0"/>
              <a:t> lists 24 possible first cycle coding methods in 7 categories.</a:t>
            </a:r>
          </a:p>
          <a:p>
            <a:r>
              <a:rPr lang="en-US" dirty="0" smtClean="0"/>
              <a:t>Here are a few.</a:t>
            </a:r>
            <a:endParaRPr lang="en-US" dirty="0"/>
          </a:p>
        </p:txBody>
      </p:sp>
    </p:spTree>
    <p:extLst>
      <p:ext uri="{BB962C8B-B14F-4D97-AF65-F5344CB8AC3E}">
        <p14:creationId xmlns:p14="http://schemas.microsoft.com/office/powerpoint/2010/main" val="269437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3298"/>
            <a:ext cx="8229600" cy="1143000"/>
          </a:xfrm>
        </p:spPr>
        <p:txBody>
          <a:bodyPr>
            <a:normAutofit fontScale="90000"/>
          </a:bodyPr>
          <a:lstStyle/>
          <a:p>
            <a:r>
              <a:rPr lang="en-US" dirty="0" smtClean="0"/>
              <a:t>Attribute </a:t>
            </a:r>
            <a:r>
              <a:rPr lang="en-US" dirty="0" smtClean="0"/>
              <a:t>Coding</a:t>
            </a:r>
            <a:br>
              <a:rPr lang="en-US" dirty="0" smtClean="0"/>
            </a:br>
            <a:r>
              <a:rPr lang="en-US" dirty="0">
                <a:solidFill>
                  <a:schemeClr val="accent2"/>
                </a:solidFill>
              </a:rPr>
              <a:t>Descriptive data about the setting</a:t>
            </a:r>
            <a:br>
              <a:rPr lang="en-US" dirty="0">
                <a:solidFill>
                  <a:schemeClr val="accent2"/>
                </a:solidFill>
              </a:rPr>
            </a:br>
            <a:endParaRPr lang="en-US" dirty="0"/>
          </a:p>
        </p:txBody>
      </p:sp>
      <p:sp>
        <p:nvSpPr>
          <p:cNvPr id="3" name="TextBox 2"/>
          <p:cNvSpPr txBox="1"/>
          <p:nvPr/>
        </p:nvSpPr>
        <p:spPr>
          <a:xfrm>
            <a:off x="536713" y="237843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3978634"/>
            <a:ext cx="8050696" cy="830997"/>
          </a:xfrm>
          <a:prstGeom prst="rect">
            <a:avLst/>
          </a:prstGeom>
          <a:noFill/>
        </p:spPr>
        <p:txBody>
          <a:bodyPr wrap="square" rtlCol="0">
            <a:spAutoFit/>
          </a:bodyPr>
          <a:lstStyle/>
          <a:p>
            <a:r>
              <a:rPr lang="en-US" sz="2400" dirty="0" smtClean="0">
                <a:solidFill>
                  <a:schemeClr val="accent2"/>
                </a:solidFill>
              </a:rPr>
              <a:t>47 year old special education teacher. </a:t>
            </a:r>
          </a:p>
          <a:p>
            <a:r>
              <a:rPr lang="en-US" sz="2400" dirty="0" smtClean="0">
                <a:solidFill>
                  <a:schemeClr val="accent2"/>
                </a:solidFill>
              </a:rPr>
              <a:t>Fifth week of Ed 555</a:t>
            </a:r>
            <a:endParaRPr lang="en-US" sz="2400" dirty="0">
              <a:solidFill>
                <a:schemeClr val="accent2"/>
              </a:solidFill>
            </a:endParaRPr>
          </a:p>
        </p:txBody>
      </p:sp>
    </p:spTree>
    <p:extLst>
      <p:ext uri="{BB962C8B-B14F-4D97-AF65-F5344CB8AC3E}">
        <p14:creationId xmlns:p14="http://schemas.microsoft.com/office/powerpoint/2010/main" val="1425232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3278"/>
            <a:ext cx="8229600" cy="1143000"/>
          </a:xfrm>
        </p:spPr>
        <p:txBody>
          <a:bodyPr>
            <a:normAutofit fontScale="90000"/>
          </a:bodyPr>
          <a:lstStyle/>
          <a:p>
            <a:r>
              <a:rPr lang="en-US" dirty="0" smtClean="0"/>
              <a:t>Magnitude </a:t>
            </a:r>
            <a:r>
              <a:rPr lang="en-US" dirty="0" smtClean="0"/>
              <a:t>Coding</a:t>
            </a:r>
            <a:br>
              <a:rPr lang="en-US" dirty="0" smtClean="0"/>
            </a:br>
            <a:r>
              <a:rPr lang="en-US" dirty="0">
                <a:solidFill>
                  <a:schemeClr val="accent2"/>
                </a:solidFill>
              </a:rPr>
              <a:t>Ordinal evaluation of responses</a:t>
            </a:r>
            <a:br>
              <a:rPr lang="en-US" dirty="0">
                <a:solidFill>
                  <a:schemeClr val="accent2"/>
                </a:solidFill>
              </a:rPr>
            </a:br>
            <a:endParaRPr lang="en-US" dirty="0"/>
          </a:p>
        </p:txBody>
      </p:sp>
      <p:sp>
        <p:nvSpPr>
          <p:cNvPr id="3" name="TextBox 2"/>
          <p:cNvSpPr txBox="1"/>
          <p:nvPr/>
        </p:nvSpPr>
        <p:spPr>
          <a:xfrm>
            <a:off x="536713" y="221841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3818614"/>
            <a:ext cx="8050696" cy="1200329"/>
          </a:xfrm>
          <a:prstGeom prst="rect">
            <a:avLst/>
          </a:prstGeom>
          <a:noFill/>
        </p:spPr>
        <p:txBody>
          <a:bodyPr wrap="square" rtlCol="0">
            <a:spAutoFit/>
          </a:bodyPr>
          <a:lstStyle/>
          <a:p>
            <a:r>
              <a:rPr lang="en-US" sz="2400" dirty="0" smtClean="0">
                <a:solidFill>
                  <a:schemeClr val="accent2"/>
                </a:solidFill>
              </a:rPr>
              <a:t>Attitude toward technology use: positive, neutral, negative</a:t>
            </a:r>
          </a:p>
          <a:p>
            <a:endParaRPr lang="en-US" sz="2400" dirty="0">
              <a:solidFill>
                <a:schemeClr val="accent2"/>
              </a:solidFill>
            </a:endParaRPr>
          </a:p>
          <a:p>
            <a:r>
              <a:rPr lang="en-US" sz="2400" dirty="0" smtClean="0">
                <a:solidFill>
                  <a:schemeClr val="accent2"/>
                </a:solidFill>
              </a:rPr>
              <a:t>NEGATIVE</a:t>
            </a:r>
            <a:endParaRPr lang="en-US" sz="2400" dirty="0">
              <a:solidFill>
                <a:schemeClr val="accent2"/>
              </a:solidFill>
            </a:endParaRPr>
          </a:p>
        </p:txBody>
      </p:sp>
    </p:spTree>
    <p:extLst>
      <p:ext uri="{BB962C8B-B14F-4D97-AF65-F5344CB8AC3E}">
        <p14:creationId xmlns:p14="http://schemas.microsoft.com/office/powerpoint/2010/main" val="1919372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2338"/>
            <a:ext cx="8229600" cy="1143000"/>
          </a:xfrm>
        </p:spPr>
        <p:txBody>
          <a:bodyPr>
            <a:normAutofit fontScale="90000"/>
          </a:bodyPr>
          <a:lstStyle/>
          <a:p>
            <a:r>
              <a:rPr lang="en-US" dirty="0" err="1" smtClean="0"/>
              <a:t>Subcoding</a:t>
            </a:r>
            <a:r>
              <a:rPr lang="en-US" dirty="0" smtClean="0"/>
              <a:t/>
            </a:r>
            <a:br>
              <a:rPr lang="en-US" dirty="0" smtClean="0"/>
            </a:br>
            <a:r>
              <a:rPr lang="en-US" dirty="0">
                <a:solidFill>
                  <a:schemeClr val="accent2"/>
                </a:solidFill>
              </a:rPr>
              <a:t>Second order tags</a:t>
            </a:r>
            <a:br>
              <a:rPr lang="en-US" dirty="0">
                <a:solidFill>
                  <a:schemeClr val="accent2"/>
                </a:solidFill>
              </a:rPr>
            </a:br>
            <a:endParaRPr lang="en-US" dirty="0"/>
          </a:p>
        </p:txBody>
      </p:sp>
      <p:sp>
        <p:nvSpPr>
          <p:cNvPr id="3" name="TextBox 2"/>
          <p:cNvSpPr txBox="1"/>
          <p:nvPr/>
        </p:nvSpPr>
        <p:spPr>
          <a:xfrm>
            <a:off x="536713" y="231747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3917674"/>
            <a:ext cx="8050696" cy="461665"/>
          </a:xfrm>
          <a:prstGeom prst="rect">
            <a:avLst/>
          </a:prstGeom>
          <a:noFill/>
        </p:spPr>
        <p:txBody>
          <a:bodyPr wrap="square" rtlCol="0">
            <a:spAutoFit/>
          </a:bodyPr>
          <a:lstStyle/>
          <a:p>
            <a:r>
              <a:rPr lang="en-US" sz="2400" cap="all" dirty="0" smtClean="0">
                <a:solidFill>
                  <a:schemeClr val="accent2"/>
                </a:solidFill>
              </a:rPr>
              <a:t>Technology use-discomfort</a:t>
            </a:r>
            <a:endParaRPr lang="en-US" sz="2400" cap="all" dirty="0">
              <a:solidFill>
                <a:schemeClr val="accent2"/>
              </a:solidFill>
            </a:endParaRPr>
          </a:p>
        </p:txBody>
      </p:sp>
    </p:spTree>
    <p:extLst>
      <p:ext uri="{BB962C8B-B14F-4D97-AF65-F5344CB8AC3E}">
        <p14:creationId xmlns:p14="http://schemas.microsoft.com/office/powerpoint/2010/main" val="339105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7991" y="851106"/>
            <a:ext cx="4184374" cy="2458623"/>
          </a:xfrm>
        </p:spPr>
        <p:txBody>
          <a:bodyPr>
            <a:noAutofit/>
          </a:bodyPr>
          <a:lstStyle/>
          <a:p>
            <a:r>
              <a:rPr lang="en-US" sz="3200" dirty="0" smtClean="0"/>
              <a:t>If you </a:t>
            </a:r>
            <a:r>
              <a:rPr lang="en-US" sz="3200" dirty="0"/>
              <a:t>i</a:t>
            </a:r>
            <a:r>
              <a:rPr lang="en-US" sz="3200" dirty="0" smtClean="0"/>
              <a:t>ntend to analyze qualitative data for your </a:t>
            </a:r>
            <a:r>
              <a:rPr lang="en-US" sz="3200" dirty="0"/>
              <a:t>d</a:t>
            </a:r>
            <a:r>
              <a:rPr lang="en-US" sz="3200" dirty="0" smtClean="0"/>
              <a:t>issertation, you </a:t>
            </a:r>
            <a:r>
              <a:rPr lang="en-US" sz="3200" dirty="0"/>
              <a:t>n</a:t>
            </a:r>
            <a:r>
              <a:rPr lang="en-US" sz="3200" dirty="0" smtClean="0"/>
              <a:t>eed to own and carefully </a:t>
            </a:r>
            <a:r>
              <a:rPr lang="en-US" sz="3200" dirty="0"/>
              <a:t>r</a:t>
            </a:r>
            <a:r>
              <a:rPr lang="en-US" sz="3200" dirty="0" smtClean="0"/>
              <a:t>ead</a:t>
            </a:r>
            <a:endParaRPr lang="en-US" sz="3200" dirty="0"/>
          </a:p>
        </p:txBody>
      </p:sp>
      <p:sp>
        <p:nvSpPr>
          <p:cNvPr id="5" name="Content Placeholder 4"/>
          <p:cNvSpPr>
            <a:spLocks noGrp="1"/>
          </p:cNvSpPr>
          <p:nvPr>
            <p:ph idx="1"/>
          </p:nvPr>
        </p:nvSpPr>
        <p:spPr>
          <a:xfrm>
            <a:off x="258417" y="4647856"/>
            <a:ext cx="8686800" cy="1583979"/>
          </a:xfrm>
        </p:spPr>
        <p:txBody>
          <a:bodyPr/>
          <a:lstStyle/>
          <a:p>
            <a:pPr marL="465138" indent="-465138">
              <a:buNone/>
            </a:pPr>
            <a:r>
              <a:rPr lang="en-US" dirty="0" err="1" smtClean="0"/>
              <a:t>Saldaña</a:t>
            </a:r>
            <a:r>
              <a:rPr lang="en-US" dirty="0" smtClean="0"/>
              <a:t>, J. (2013). </a:t>
            </a:r>
            <a:r>
              <a:rPr lang="en-US" i="1" dirty="0" smtClean="0"/>
              <a:t>The coding manual for qualitative researchers.</a:t>
            </a:r>
            <a:r>
              <a:rPr lang="en-US" dirty="0" smtClean="0"/>
              <a:t> Los Angeles, CA: Sage.</a:t>
            </a:r>
            <a:endParaRPr lang="en-US" dirty="0"/>
          </a:p>
        </p:txBody>
      </p:sp>
      <p:pic>
        <p:nvPicPr>
          <p:cNvPr id="2" name="Picture 1"/>
          <p:cNvPicPr>
            <a:picLocks noChangeAspect="1"/>
          </p:cNvPicPr>
          <p:nvPr/>
        </p:nvPicPr>
        <p:blipFill>
          <a:blip r:embed="rId2"/>
          <a:stretch>
            <a:fillRect/>
          </a:stretch>
        </p:blipFill>
        <p:spPr>
          <a:xfrm>
            <a:off x="5433391" y="369681"/>
            <a:ext cx="2729662" cy="3914085"/>
          </a:xfrm>
          <a:prstGeom prst="rect">
            <a:avLst/>
          </a:prstGeom>
        </p:spPr>
      </p:pic>
    </p:spTree>
    <p:extLst>
      <p:ext uri="{BB962C8B-B14F-4D97-AF65-F5344CB8AC3E}">
        <p14:creationId xmlns:p14="http://schemas.microsoft.com/office/powerpoint/2010/main" val="19074837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6598"/>
            <a:ext cx="8229600" cy="1143000"/>
          </a:xfrm>
        </p:spPr>
        <p:txBody>
          <a:bodyPr>
            <a:normAutofit fontScale="90000"/>
          </a:bodyPr>
          <a:lstStyle/>
          <a:p>
            <a:r>
              <a:rPr lang="en-US" dirty="0" smtClean="0"/>
              <a:t>Structural </a:t>
            </a:r>
            <a:r>
              <a:rPr lang="en-US" dirty="0" smtClean="0"/>
              <a:t>Coding</a:t>
            </a:r>
            <a:br>
              <a:rPr lang="en-US" dirty="0" smtClean="0"/>
            </a:br>
            <a:r>
              <a:rPr lang="en-US" dirty="0">
                <a:solidFill>
                  <a:schemeClr val="accent2"/>
                </a:solidFill>
              </a:rPr>
              <a:t>Predetermined research topics</a:t>
            </a:r>
            <a:br>
              <a:rPr lang="en-US" dirty="0">
                <a:solidFill>
                  <a:schemeClr val="accent2"/>
                </a:solidFill>
              </a:rPr>
            </a:br>
            <a:endParaRPr lang="en-US" dirty="0"/>
          </a:p>
        </p:txBody>
      </p:sp>
      <p:sp>
        <p:nvSpPr>
          <p:cNvPr id="3" name="TextBox 2"/>
          <p:cNvSpPr txBox="1"/>
          <p:nvPr/>
        </p:nvSpPr>
        <p:spPr>
          <a:xfrm>
            <a:off x="536713" y="211173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3711934"/>
            <a:ext cx="8050696" cy="2308324"/>
          </a:xfrm>
          <a:prstGeom prst="rect">
            <a:avLst/>
          </a:prstGeom>
          <a:noFill/>
        </p:spPr>
        <p:txBody>
          <a:bodyPr wrap="square" rtlCol="0">
            <a:spAutoFit/>
          </a:bodyPr>
          <a:lstStyle/>
          <a:p>
            <a:r>
              <a:rPr lang="en-US" sz="2400" dirty="0" smtClean="0">
                <a:solidFill>
                  <a:schemeClr val="accent2"/>
                </a:solidFill>
              </a:rPr>
              <a:t>INTEREST IN USING TECHNOLOGY IN RESEARCH WORK</a:t>
            </a:r>
          </a:p>
          <a:p>
            <a:endParaRPr lang="en-US" sz="2400" dirty="0">
              <a:solidFill>
                <a:schemeClr val="accent2"/>
              </a:solidFill>
            </a:endParaRPr>
          </a:p>
          <a:p>
            <a:r>
              <a:rPr lang="en-US" sz="2400" baseline="30000" dirty="0">
                <a:solidFill>
                  <a:schemeClr val="accent2"/>
                </a:solidFill>
              </a:rPr>
              <a:t>1</a:t>
            </a:r>
            <a:r>
              <a:rPr lang="en-US" sz="2400" dirty="0">
                <a:solidFill>
                  <a:schemeClr val="accent2"/>
                </a:solidFill>
              </a:rPr>
              <a:t>Well, if you are not familiar with the internet—there is a couple people who are just not comfortable with it—they are just not going to use it. </a:t>
            </a:r>
          </a:p>
          <a:p>
            <a:endParaRPr lang="en-US" sz="2400" dirty="0">
              <a:solidFill>
                <a:schemeClr val="accent2"/>
              </a:solidFill>
            </a:endParaRPr>
          </a:p>
        </p:txBody>
      </p:sp>
    </p:spTree>
    <p:extLst>
      <p:ext uri="{BB962C8B-B14F-4D97-AF65-F5344CB8AC3E}">
        <p14:creationId xmlns:p14="http://schemas.microsoft.com/office/powerpoint/2010/main" val="11399859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1143000"/>
          </a:xfrm>
        </p:spPr>
        <p:txBody>
          <a:bodyPr>
            <a:normAutofit fontScale="90000"/>
          </a:bodyPr>
          <a:lstStyle/>
          <a:p>
            <a:r>
              <a:rPr lang="en-US" dirty="0" smtClean="0"/>
              <a:t>Descriptive </a:t>
            </a:r>
            <a:r>
              <a:rPr lang="en-US" dirty="0" smtClean="0"/>
              <a:t>Coding</a:t>
            </a:r>
            <a:br>
              <a:rPr lang="en-US" dirty="0" smtClean="0"/>
            </a:br>
            <a:r>
              <a:rPr lang="en-US" dirty="0">
                <a:solidFill>
                  <a:schemeClr val="accent2"/>
                </a:solidFill>
              </a:rPr>
              <a:t>Nouns that describes topic</a:t>
            </a:r>
            <a:br>
              <a:rPr lang="en-US" dirty="0">
                <a:solidFill>
                  <a:schemeClr val="accent2"/>
                </a:solidFill>
              </a:rPr>
            </a:br>
            <a:endParaRPr lang="en-US" dirty="0"/>
          </a:p>
        </p:txBody>
      </p:sp>
      <p:sp>
        <p:nvSpPr>
          <p:cNvPr id="3" name="TextBox 2"/>
          <p:cNvSpPr txBox="1"/>
          <p:nvPr/>
        </p:nvSpPr>
        <p:spPr>
          <a:xfrm>
            <a:off x="536713" y="227937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3879574"/>
            <a:ext cx="8050696" cy="830997"/>
          </a:xfrm>
          <a:prstGeom prst="rect">
            <a:avLst/>
          </a:prstGeom>
          <a:noFill/>
        </p:spPr>
        <p:txBody>
          <a:bodyPr wrap="square" rtlCol="0">
            <a:spAutoFit/>
          </a:bodyPr>
          <a:lstStyle/>
          <a:p>
            <a:r>
              <a:rPr lang="en-US" sz="2400" baseline="30000" dirty="0" smtClean="0">
                <a:solidFill>
                  <a:schemeClr val="accent2"/>
                </a:solidFill>
              </a:rPr>
              <a:t>1</a:t>
            </a:r>
            <a:r>
              <a:rPr lang="en-US" sz="2400" dirty="0" smtClean="0">
                <a:solidFill>
                  <a:schemeClr val="accent2"/>
                </a:solidFill>
              </a:rPr>
              <a:t>INTERNET</a:t>
            </a:r>
            <a:endParaRPr lang="en-US" sz="2400" dirty="0">
              <a:solidFill>
                <a:schemeClr val="accent2"/>
              </a:solidFill>
            </a:endParaRPr>
          </a:p>
          <a:p>
            <a:endParaRPr lang="en-US" sz="2400" dirty="0">
              <a:solidFill>
                <a:schemeClr val="accent2"/>
              </a:solidFill>
            </a:endParaRPr>
          </a:p>
        </p:txBody>
      </p:sp>
    </p:spTree>
    <p:extLst>
      <p:ext uri="{BB962C8B-B14F-4D97-AF65-F5344CB8AC3E}">
        <p14:creationId xmlns:p14="http://schemas.microsoft.com/office/powerpoint/2010/main" val="13056609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0458"/>
            <a:ext cx="8229600" cy="1143000"/>
          </a:xfrm>
        </p:spPr>
        <p:txBody>
          <a:bodyPr>
            <a:normAutofit fontScale="90000"/>
          </a:bodyPr>
          <a:lstStyle/>
          <a:p>
            <a:r>
              <a:rPr lang="en-US" dirty="0" smtClean="0"/>
              <a:t>In Vivo </a:t>
            </a:r>
            <a:r>
              <a:rPr lang="en-US" dirty="0" smtClean="0"/>
              <a:t>Coding</a:t>
            </a:r>
            <a:br>
              <a:rPr lang="en-US" dirty="0" smtClean="0"/>
            </a:br>
            <a:r>
              <a:rPr lang="en-US" dirty="0">
                <a:solidFill>
                  <a:schemeClr val="accent2"/>
                </a:solidFill>
              </a:rPr>
              <a:t>Respondents’ words</a:t>
            </a:r>
            <a:br>
              <a:rPr lang="en-US" dirty="0">
                <a:solidFill>
                  <a:schemeClr val="accent2"/>
                </a:solidFill>
              </a:rPr>
            </a:br>
            <a:endParaRPr lang="en-US" dirty="0"/>
          </a:p>
        </p:txBody>
      </p:sp>
      <p:sp>
        <p:nvSpPr>
          <p:cNvPr id="3" name="TextBox 2"/>
          <p:cNvSpPr txBox="1"/>
          <p:nvPr/>
        </p:nvSpPr>
        <p:spPr>
          <a:xfrm>
            <a:off x="536713" y="251559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4115794"/>
            <a:ext cx="8050696" cy="830997"/>
          </a:xfrm>
          <a:prstGeom prst="rect">
            <a:avLst/>
          </a:prstGeom>
          <a:noFill/>
        </p:spPr>
        <p:txBody>
          <a:bodyPr wrap="square" rtlCol="0">
            <a:spAutoFit/>
          </a:bodyPr>
          <a:lstStyle/>
          <a:p>
            <a:r>
              <a:rPr lang="en-US" sz="2400" baseline="30000" dirty="0" smtClean="0">
                <a:solidFill>
                  <a:schemeClr val="accent2"/>
                </a:solidFill>
              </a:rPr>
              <a:t>1</a:t>
            </a:r>
            <a:r>
              <a:rPr lang="en-US" sz="2400" dirty="0">
                <a:solidFill>
                  <a:schemeClr val="accent2"/>
                </a:solidFill>
              </a:rPr>
              <a:t> </a:t>
            </a:r>
            <a:r>
              <a:rPr lang="en-US" sz="2400" dirty="0" smtClean="0">
                <a:solidFill>
                  <a:schemeClr val="accent2"/>
                </a:solidFill>
              </a:rPr>
              <a:t>“JUST NOT COMFORTABLE”</a:t>
            </a:r>
            <a:endParaRPr lang="en-US" sz="2400" dirty="0">
              <a:solidFill>
                <a:schemeClr val="accent2"/>
              </a:solidFill>
            </a:endParaRPr>
          </a:p>
          <a:p>
            <a:endParaRPr lang="en-US" sz="2400" dirty="0">
              <a:solidFill>
                <a:schemeClr val="accent2"/>
              </a:solidFill>
            </a:endParaRPr>
          </a:p>
        </p:txBody>
      </p:sp>
    </p:spTree>
    <p:extLst>
      <p:ext uri="{BB962C8B-B14F-4D97-AF65-F5344CB8AC3E}">
        <p14:creationId xmlns:p14="http://schemas.microsoft.com/office/powerpoint/2010/main" val="14424900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3298"/>
            <a:ext cx="8229600" cy="1143000"/>
          </a:xfrm>
        </p:spPr>
        <p:txBody>
          <a:bodyPr>
            <a:normAutofit fontScale="90000"/>
          </a:bodyPr>
          <a:lstStyle/>
          <a:p>
            <a:r>
              <a:rPr lang="en-US" dirty="0" smtClean="0"/>
              <a:t>Process </a:t>
            </a:r>
            <a:r>
              <a:rPr lang="en-US" dirty="0" smtClean="0"/>
              <a:t>Coding</a:t>
            </a:r>
            <a:br>
              <a:rPr lang="en-US" dirty="0" smtClean="0"/>
            </a:br>
            <a:r>
              <a:rPr lang="en-US" dirty="0">
                <a:solidFill>
                  <a:schemeClr val="accent2"/>
                </a:solidFill>
              </a:rPr>
              <a:t>Gerunds (actions)</a:t>
            </a:r>
            <a:br>
              <a:rPr lang="en-US" dirty="0">
                <a:solidFill>
                  <a:schemeClr val="accent2"/>
                </a:solidFill>
              </a:rPr>
            </a:br>
            <a:endParaRPr lang="en-US" dirty="0"/>
          </a:p>
        </p:txBody>
      </p:sp>
      <p:sp>
        <p:nvSpPr>
          <p:cNvPr id="3" name="TextBox 2"/>
          <p:cNvSpPr txBox="1"/>
          <p:nvPr/>
        </p:nvSpPr>
        <p:spPr>
          <a:xfrm>
            <a:off x="536713" y="237843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3978634"/>
            <a:ext cx="8050696" cy="1569660"/>
          </a:xfrm>
          <a:prstGeom prst="rect">
            <a:avLst/>
          </a:prstGeom>
          <a:noFill/>
        </p:spPr>
        <p:txBody>
          <a:bodyPr wrap="square" rtlCol="0">
            <a:spAutoFit/>
          </a:bodyPr>
          <a:lstStyle/>
          <a:p>
            <a:r>
              <a:rPr lang="en-US" sz="2400" baseline="30000" dirty="0" smtClean="0">
                <a:solidFill>
                  <a:schemeClr val="accent2"/>
                </a:solidFill>
              </a:rPr>
              <a:t>1</a:t>
            </a:r>
            <a:r>
              <a:rPr lang="en-US" sz="2400" dirty="0">
                <a:solidFill>
                  <a:schemeClr val="accent2"/>
                </a:solidFill>
              </a:rPr>
              <a:t> </a:t>
            </a:r>
            <a:r>
              <a:rPr lang="en-US" sz="2400" dirty="0" smtClean="0">
                <a:solidFill>
                  <a:schemeClr val="accent2"/>
                </a:solidFill>
              </a:rPr>
              <a:t>REFUSING</a:t>
            </a:r>
          </a:p>
          <a:p>
            <a:r>
              <a:rPr lang="en-US" sz="2400" baseline="30000" dirty="0">
                <a:solidFill>
                  <a:schemeClr val="accent2"/>
                </a:solidFill>
              </a:rPr>
              <a:t>1</a:t>
            </a:r>
            <a:r>
              <a:rPr lang="en-US" sz="2400" dirty="0">
                <a:solidFill>
                  <a:schemeClr val="accent2"/>
                </a:solidFill>
              </a:rPr>
              <a:t> </a:t>
            </a:r>
            <a:r>
              <a:rPr lang="en-US" sz="2400" dirty="0" smtClean="0">
                <a:solidFill>
                  <a:schemeClr val="accent2"/>
                </a:solidFill>
              </a:rPr>
              <a:t>WORRYING ABOUT SKILL</a:t>
            </a:r>
            <a:endParaRPr lang="en-US" sz="2400" dirty="0">
              <a:solidFill>
                <a:schemeClr val="accent2"/>
              </a:solidFill>
            </a:endParaRPr>
          </a:p>
          <a:p>
            <a:endParaRPr lang="en-US" sz="2400" dirty="0">
              <a:solidFill>
                <a:schemeClr val="accent2"/>
              </a:solidFill>
            </a:endParaRPr>
          </a:p>
          <a:p>
            <a:endParaRPr lang="en-US" sz="2400" dirty="0">
              <a:solidFill>
                <a:schemeClr val="accent2"/>
              </a:solidFill>
            </a:endParaRPr>
          </a:p>
        </p:txBody>
      </p:sp>
    </p:spTree>
    <p:extLst>
      <p:ext uri="{BB962C8B-B14F-4D97-AF65-F5344CB8AC3E}">
        <p14:creationId xmlns:p14="http://schemas.microsoft.com/office/powerpoint/2010/main" val="535607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4258"/>
            <a:ext cx="8229600" cy="1143000"/>
          </a:xfrm>
        </p:spPr>
        <p:txBody>
          <a:bodyPr>
            <a:normAutofit fontScale="90000"/>
          </a:bodyPr>
          <a:lstStyle/>
          <a:p>
            <a:r>
              <a:rPr lang="en-US" dirty="0" smtClean="0"/>
              <a:t>Emotion </a:t>
            </a:r>
            <a:r>
              <a:rPr lang="en-US" dirty="0" smtClean="0"/>
              <a:t>Coding</a:t>
            </a:r>
            <a:br>
              <a:rPr lang="en-US" dirty="0" smtClean="0"/>
            </a:br>
            <a:r>
              <a:rPr lang="en-US" dirty="0">
                <a:solidFill>
                  <a:schemeClr val="accent2"/>
                </a:solidFill>
              </a:rPr>
              <a:t>Emotions recalled or inferred</a:t>
            </a:r>
            <a:br>
              <a:rPr lang="en-US" dirty="0">
                <a:solidFill>
                  <a:schemeClr val="accent2"/>
                </a:solidFill>
              </a:rPr>
            </a:br>
            <a:endParaRPr lang="en-US" dirty="0"/>
          </a:p>
        </p:txBody>
      </p:sp>
      <p:sp>
        <p:nvSpPr>
          <p:cNvPr id="3" name="TextBox 2"/>
          <p:cNvSpPr txBox="1"/>
          <p:nvPr/>
        </p:nvSpPr>
        <p:spPr>
          <a:xfrm>
            <a:off x="536713" y="243939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8" name="TextBox 7"/>
          <p:cNvSpPr txBox="1"/>
          <p:nvPr/>
        </p:nvSpPr>
        <p:spPr>
          <a:xfrm>
            <a:off x="536713" y="4039594"/>
            <a:ext cx="8050696" cy="1200329"/>
          </a:xfrm>
          <a:prstGeom prst="rect">
            <a:avLst/>
          </a:prstGeom>
          <a:noFill/>
        </p:spPr>
        <p:txBody>
          <a:bodyPr wrap="square" rtlCol="0">
            <a:spAutoFit/>
          </a:bodyPr>
          <a:lstStyle/>
          <a:p>
            <a:r>
              <a:rPr lang="en-US" sz="2400" baseline="30000" dirty="0" smtClean="0">
                <a:solidFill>
                  <a:schemeClr val="accent2"/>
                </a:solidFill>
              </a:rPr>
              <a:t>1</a:t>
            </a:r>
            <a:r>
              <a:rPr lang="en-US" sz="2400" dirty="0">
                <a:solidFill>
                  <a:schemeClr val="accent2"/>
                </a:solidFill>
              </a:rPr>
              <a:t> </a:t>
            </a:r>
            <a:r>
              <a:rPr lang="en-US" sz="2400" cap="all" dirty="0" smtClean="0">
                <a:solidFill>
                  <a:schemeClr val="accent2"/>
                </a:solidFill>
              </a:rPr>
              <a:t>Stubbornness </a:t>
            </a:r>
            <a:endParaRPr lang="en-US" sz="2400" cap="all" dirty="0">
              <a:solidFill>
                <a:schemeClr val="accent2"/>
              </a:solidFill>
            </a:endParaRPr>
          </a:p>
          <a:p>
            <a:endParaRPr lang="en-US" sz="2400" dirty="0">
              <a:solidFill>
                <a:schemeClr val="accent2"/>
              </a:solidFill>
            </a:endParaRPr>
          </a:p>
          <a:p>
            <a:endParaRPr lang="en-US" sz="2400" dirty="0">
              <a:solidFill>
                <a:schemeClr val="accent2"/>
              </a:solidFill>
            </a:endParaRPr>
          </a:p>
        </p:txBody>
      </p:sp>
    </p:spTree>
    <p:extLst>
      <p:ext uri="{BB962C8B-B14F-4D97-AF65-F5344CB8AC3E}">
        <p14:creationId xmlns:p14="http://schemas.microsoft.com/office/powerpoint/2010/main" val="855900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First Cycle Coding Types</a:t>
            </a:r>
            <a:endParaRPr lang="en-US" dirty="0"/>
          </a:p>
        </p:txBody>
      </p:sp>
      <p:sp>
        <p:nvSpPr>
          <p:cNvPr id="3" name="Content Placeholder 2"/>
          <p:cNvSpPr>
            <a:spLocks noGrp="1"/>
          </p:cNvSpPr>
          <p:nvPr>
            <p:ph idx="1"/>
          </p:nvPr>
        </p:nvSpPr>
        <p:spPr>
          <a:xfrm>
            <a:off x="323021" y="1600200"/>
            <a:ext cx="8497957" cy="4525963"/>
          </a:xfrm>
        </p:spPr>
        <p:txBody>
          <a:bodyPr>
            <a:normAutofit lnSpcReduction="10000"/>
          </a:bodyPr>
          <a:lstStyle/>
          <a:p>
            <a:r>
              <a:rPr lang="en-US" dirty="0" smtClean="0"/>
              <a:t>Attribute: </a:t>
            </a:r>
            <a:r>
              <a:rPr lang="en-US" sz="2800" dirty="0" smtClean="0">
                <a:solidFill>
                  <a:schemeClr val="accent2"/>
                </a:solidFill>
              </a:rPr>
              <a:t>Descriptive data about the setting</a:t>
            </a:r>
          </a:p>
          <a:p>
            <a:r>
              <a:rPr lang="en-US" dirty="0" smtClean="0"/>
              <a:t>Magnitude: </a:t>
            </a:r>
            <a:r>
              <a:rPr lang="en-US" sz="2800" dirty="0" smtClean="0">
                <a:solidFill>
                  <a:schemeClr val="accent2"/>
                </a:solidFill>
              </a:rPr>
              <a:t>Ordinal evaluation of responses</a:t>
            </a:r>
          </a:p>
          <a:p>
            <a:r>
              <a:rPr lang="en-US" dirty="0" err="1" smtClean="0"/>
              <a:t>Subcoding</a:t>
            </a:r>
            <a:r>
              <a:rPr lang="en-US" dirty="0" smtClean="0"/>
              <a:t>: </a:t>
            </a:r>
            <a:r>
              <a:rPr lang="en-US" sz="2800" dirty="0" smtClean="0">
                <a:solidFill>
                  <a:schemeClr val="accent2"/>
                </a:solidFill>
              </a:rPr>
              <a:t>Second order tags</a:t>
            </a:r>
          </a:p>
          <a:p>
            <a:r>
              <a:rPr lang="en-US" dirty="0" smtClean="0"/>
              <a:t>Structural: </a:t>
            </a:r>
            <a:r>
              <a:rPr lang="en-US" sz="2800" dirty="0" smtClean="0">
                <a:solidFill>
                  <a:schemeClr val="accent2"/>
                </a:solidFill>
              </a:rPr>
              <a:t>Predetermined research topics</a:t>
            </a:r>
          </a:p>
          <a:p>
            <a:r>
              <a:rPr lang="en-US" dirty="0" smtClean="0"/>
              <a:t>Descriptive: </a:t>
            </a:r>
            <a:r>
              <a:rPr lang="en-US" sz="2800" dirty="0" smtClean="0">
                <a:solidFill>
                  <a:schemeClr val="accent2"/>
                </a:solidFill>
              </a:rPr>
              <a:t>Nouns that describes topic</a:t>
            </a:r>
            <a:endParaRPr lang="en-US" dirty="0" smtClean="0">
              <a:solidFill>
                <a:schemeClr val="accent2"/>
              </a:solidFill>
            </a:endParaRPr>
          </a:p>
          <a:p>
            <a:r>
              <a:rPr lang="en-US" dirty="0" smtClean="0"/>
              <a:t>In Vivo: </a:t>
            </a:r>
            <a:r>
              <a:rPr lang="en-US" sz="2800" dirty="0" smtClean="0">
                <a:solidFill>
                  <a:schemeClr val="accent2"/>
                </a:solidFill>
              </a:rPr>
              <a:t>Respondents’ words</a:t>
            </a:r>
          </a:p>
          <a:p>
            <a:r>
              <a:rPr lang="en-US" dirty="0" smtClean="0"/>
              <a:t>Process: </a:t>
            </a:r>
            <a:r>
              <a:rPr lang="en-US" sz="2800" dirty="0" smtClean="0">
                <a:solidFill>
                  <a:schemeClr val="accent2"/>
                </a:solidFill>
              </a:rPr>
              <a:t>Gerunds (actions)</a:t>
            </a:r>
          </a:p>
          <a:p>
            <a:r>
              <a:rPr lang="en-US" dirty="0" smtClean="0"/>
              <a:t>Emotion</a:t>
            </a:r>
            <a:r>
              <a:rPr lang="en-US" sz="2800" dirty="0" smtClean="0">
                <a:solidFill>
                  <a:schemeClr val="accent2"/>
                </a:solidFill>
              </a:rPr>
              <a:t>: Emotions recalled or inferred</a:t>
            </a:r>
          </a:p>
        </p:txBody>
      </p:sp>
    </p:spTree>
    <p:extLst>
      <p:ext uri="{BB962C8B-B14F-4D97-AF65-F5344CB8AC3E}">
        <p14:creationId xmlns:p14="http://schemas.microsoft.com/office/powerpoint/2010/main" val="1608388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Cycle Coding</a:t>
            </a:r>
            <a:endParaRPr lang="en-US" dirty="0"/>
          </a:p>
        </p:txBody>
      </p:sp>
      <p:sp>
        <p:nvSpPr>
          <p:cNvPr id="3" name="Content Placeholder 2"/>
          <p:cNvSpPr>
            <a:spLocks noGrp="1"/>
          </p:cNvSpPr>
          <p:nvPr>
            <p:ph idx="1"/>
          </p:nvPr>
        </p:nvSpPr>
        <p:spPr/>
        <p:txBody>
          <a:bodyPr/>
          <a:lstStyle/>
          <a:p>
            <a:r>
              <a:rPr lang="en-US" dirty="0" smtClean="0"/>
              <a:t>You will probably need multiple methods simultaneously but try to carry whatever you choose all the way through.</a:t>
            </a:r>
          </a:p>
          <a:p>
            <a:r>
              <a:rPr lang="en-US" dirty="0" smtClean="0"/>
              <a:t>You may need to do </a:t>
            </a:r>
            <a:r>
              <a:rPr lang="en-US" i="1" dirty="0" smtClean="0"/>
              <a:t>first cycle </a:t>
            </a:r>
            <a:r>
              <a:rPr lang="en-US" dirty="0" smtClean="0"/>
              <a:t>coding more than once.</a:t>
            </a:r>
            <a:endParaRPr lang="en-US" dirty="0"/>
          </a:p>
        </p:txBody>
      </p:sp>
    </p:spTree>
    <p:extLst>
      <p:ext uri="{BB962C8B-B14F-4D97-AF65-F5344CB8AC3E}">
        <p14:creationId xmlns:p14="http://schemas.microsoft.com/office/powerpoint/2010/main" val="4034592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Cycle Coding</a:t>
            </a:r>
            <a:endParaRPr lang="en-US" dirty="0"/>
          </a:p>
        </p:txBody>
      </p:sp>
      <p:sp>
        <p:nvSpPr>
          <p:cNvPr id="3" name="Content Placeholder 2"/>
          <p:cNvSpPr>
            <a:spLocks noGrp="1"/>
          </p:cNvSpPr>
          <p:nvPr>
            <p:ph idx="1"/>
          </p:nvPr>
        </p:nvSpPr>
        <p:spPr/>
        <p:txBody>
          <a:bodyPr/>
          <a:lstStyle/>
          <a:p>
            <a:r>
              <a:rPr lang="en-US" dirty="0" smtClean="0"/>
              <a:t>Reorganization of first cycle codes in order to identify:</a:t>
            </a:r>
          </a:p>
          <a:p>
            <a:pPr lvl="1"/>
            <a:r>
              <a:rPr lang="en-US" dirty="0" smtClean="0"/>
              <a:t>Categories</a:t>
            </a:r>
          </a:p>
          <a:p>
            <a:pPr lvl="1"/>
            <a:r>
              <a:rPr lang="en-US" dirty="0" smtClean="0"/>
              <a:t>Themes</a:t>
            </a:r>
          </a:p>
          <a:p>
            <a:pPr lvl="1"/>
            <a:r>
              <a:rPr lang="en-US" dirty="0" smtClean="0"/>
              <a:t>Theories</a:t>
            </a:r>
          </a:p>
          <a:p>
            <a:r>
              <a:rPr lang="en-US" dirty="0" smtClean="0"/>
              <a:t>Elimination of marginal or redundant codes</a:t>
            </a:r>
          </a:p>
        </p:txBody>
      </p:sp>
    </p:spTree>
    <p:extLst>
      <p:ext uri="{BB962C8B-B14F-4D97-AF65-F5344CB8AC3E}">
        <p14:creationId xmlns:p14="http://schemas.microsoft.com/office/powerpoint/2010/main" val="5067654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Second Cycle Coding Types</a:t>
            </a:r>
            <a:endParaRPr lang="en-US" dirty="0"/>
          </a:p>
        </p:txBody>
      </p:sp>
      <p:sp>
        <p:nvSpPr>
          <p:cNvPr id="3" name="Content Placeholder 2"/>
          <p:cNvSpPr>
            <a:spLocks noGrp="1"/>
          </p:cNvSpPr>
          <p:nvPr>
            <p:ph idx="1"/>
          </p:nvPr>
        </p:nvSpPr>
        <p:spPr/>
        <p:txBody>
          <a:bodyPr/>
          <a:lstStyle/>
          <a:p>
            <a:r>
              <a:rPr lang="en-US" dirty="0" smtClean="0"/>
              <a:t>Pattern: </a:t>
            </a:r>
            <a:r>
              <a:rPr lang="en-US" sz="2800" dirty="0">
                <a:solidFill>
                  <a:schemeClr val="accent2"/>
                </a:solidFill>
              </a:rPr>
              <a:t>I</a:t>
            </a:r>
            <a:r>
              <a:rPr lang="en-US" sz="2800" dirty="0" smtClean="0">
                <a:solidFill>
                  <a:schemeClr val="accent2"/>
                </a:solidFill>
              </a:rPr>
              <a:t>dentifying units of analysis (themes)</a:t>
            </a:r>
          </a:p>
          <a:p>
            <a:r>
              <a:rPr lang="en-US" dirty="0" smtClean="0"/>
              <a:t>Focused: </a:t>
            </a:r>
            <a:r>
              <a:rPr lang="en-US" sz="2800" dirty="0">
                <a:solidFill>
                  <a:schemeClr val="accent2"/>
                </a:solidFill>
              </a:rPr>
              <a:t>I</a:t>
            </a:r>
            <a:r>
              <a:rPr lang="en-US" sz="2800" dirty="0" smtClean="0">
                <a:solidFill>
                  <a:schemeClr val="accent2"/>
                </a:solidFill>
              </a:rPr>
              <a:t>dentifying codes occurring most frequently</a:t>
            </a:r>
          </a:p>
          <a:p>
            <a:r>
              <a:rPr lang="en-US" dirty="0" smtClean="0"/>
              <a:t>Axial: </a:t>
            </a:r>
            <a:r>
              <a:rPr lang="en-US" sz="2800" dirty="0" smtClean="0">
                <a:solidFill>
                  <a:schemeClr val="accent2"/>
                </a:solidFill>
              </a:rPr>
              <a:t>Identifying the dimensions of a category</a:t>
            </a:r>
          </a:p>
          <a:p>
            <a:endParaRPr lang="en-US" dirty="0"/>
          </a:p>
        </p:txBody>
      </p:sp>
    </p:spTree>
    <p:extLst>
      <p:ext uri="{BB962C8B-B14F-4D97-AF65-F5344CB8AC3E}">
        <p14:creationId xmlns:p14="http://schemas.microsoft.com/office/powerpoint/2010/main" val="9504564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Approaches</a:t>
            </a:r>
            <a:endParaRPr lang="en-US" dirty="0"/>
          </a:p>
        </p:txBody>
      </p:sp>
      <p:sp>
        <p:nvSpPr>
          <p:cNvPr id="3" name="Content Placeholder 2"/>
          <p:cNvSpPr>
            <a:spLocks noGrp="1"/>
          </p:cNvSpPr>
          <p:nvPr>
            <p:ph idx="1"/>
          </p:nvPr>
        </p:nvSpPr>
        <p:spPr/>
        <p:txBody>
          <a:bodyPr/>
          <a:lstStyle/>
          <a:p>
            <a:r>
              <a:rPr lang="en-US" dirty="0" smtClean="0"/>
              <a:t>Read everything and make notes of any potential themes that come to mind</a:t>
            </a:r>
          </a:p>
          <a:p>
            <a:r>
              <a:rPr lang="en-US" dirty="0" smtClean="0"/>
              <a:t>Read until a possible theme appears and then follow it through all of the data</a:t>
            </a:r>
          </a:p>
          <a:p>
            <a:r>
              <a:rPr lang="en-US" dirty="0" smtClean="0"/>
              <a:t>Code every sentence or piece of sentence and then recode into categories</a:t>
            </a:r>
          </a:p>
          <a:p>
            <a:r>
              <a:rPr lang="en-US" dirty="0" smtClean="0"/>
              <a:t>Try to pick a single coding strategy and follow it through </a:t>
            </a:r>
            <a:r>
              <a:rPr lang="en-US" smtClean="0"/>
              <a:t>all the data</a:t>
            </a:r>
            <a:endParaRPr lang="en-US" dirty="0" smtClean="0"/>
          </a:p>
        </p:txBody>
      </p:sp>
    </p:spTree>
    <p:extLst>
      <p:ext uri="{BB962C8B-B14F-4D97-AF65-F5344CB8AC3E}">
        <p14:creationId xmlns:p14="http://schemas.microsoft.com/office/powerpoint/2010/main" val="1812180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4638"/>
            <a:ext cx="8885582" cy="1143000"/>
          </a:xfrm>
        </p:spPr>
        <p:txBody>
          <a:bodyPr>
            <a:normAutofit fontScale="90000"/>
          </a:bodyPr>
          <a:lstStyle/>
          <a:p>
            <a:pPr algn="r"/>
            <a:r>
              <a:rPr lang="en-US" dirty="0" smtClean="0"/>
              <a:t>Necessary Personal Attributes for Coding</a:t>
            </a:r>
            <a:br>
              <a:rPr lang="en-US" dirty="0" smtClean="0"/>
            </a:br>
            <a:r>
              <a:rPr lang="en-US" sz="2200" dirty="0" err="1" smtClean="0"/>
              <a:t>Saldaña</a:t>
            </a:r>
            <a:r>
              <a:rPr lang="en-US" sz="2200" dirty="0" smtClean="0"/>
              <a:t>, 2013</a:t>
            </a:r>
            <a:endParaRPr lang="en-US" sz="2200" dirty="0"/>
          </a:p>
        </p:txBody>
      </p:sp>
      <p:sp>
        <p:nvSpPr>
          <p:cNvPr id="3" name="Content Placeholder 2"/>
          <p:cNvSpPr>
            <a:spLocks noGrp="1"/>
          </p:cNvSpPr>
          <p:nvPr>
            <p:ph idx="1"/>
          </p:nvPr>
        </p:nvSpPr>
        <p:spPr/>
        <p:txBody>
          <a:bodyPr/>
          <a:lstStyle/>
          <a:p>
            <a:r>
              <a:rPr lang="en-US" dirty="0" smtClean="0"/>
              <a:t>Organized</a:t>
            </a:r>
          </a:p>
          <a:p>
            <a:r>
              <a:rPr lang="en-US" dirty="0" smtClean="0"/>
              <a:t>Perseverance</a:t>
            </a:r>
          </a:p>
          <a:p>
            <a:r>
              <a:rPr lang="en-US" dirty="0" smtClean="0"/>
              <a:t>Able to deal with ambiguity</a:t>
            </a:r>
          </a:p>
          <a:p>
            <a:r>
              <a:rPr lang="en-US" dirty="0" smtClean="0"/>
              <a:t>Flexibility</a:t>
            </a:r>
          </a:p>
          <a:p>
            <a:r>
              <a:rPr lang="en-US" dirty="0" smtClean="0"/>
              <a:t>Creativity</a:t>
            </a:r>
          </a:p>
          <a:p>
            <a:r>
              <a:rPr lang="en-US" dirty="0" smtClean="0"/>
              <a:t>Rigorously ethical</a:t>
            </a:r>
          </a:p>
          <a:p>
            <a:r>
              <a:rPr lang="en-US" dirty="0" smtClean="0"/>
              <a:t>Extensive vocabulary</a:t>
            </a:r>
            <a:endParaRPr lang="en-US" dirty="0"/>
          </a:p>
        </p:txBody>
      </p:sp>
    </p:spTree>
    <p:extLst>
      <p:ext uri="{BB962C8B-B14F-4D97-AF65-F5344CB8AC3E}">
        <p14:creationId xmlns:p14="http://schemas.microsoft.com/office/powerpoint/2010/main" val="535644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4034" y="1540565"/>
            <a:ext cx="7315201" cy="923330"/>
          </a:xfrm>
          <a:prstGeom prst="rect">
            <a:avLst/>
          </a:prstGeom>
          <a:solidFill>
            <a:schemeClr val="accent1">
              <a:lumMod val="20000"/>
              <a:lumOff val="80000"/>
            </a:schemeClr>
          </a:solidFill>
          <a:ln>
            <a:solidFill>
              <a:schemeClr val="tx1"/>
            </a:solidFill>
          </a:ln>
        </p:spPr>
        <p:txBody>
          <a:bodyPr wrap="square" rtlCol="0">
            <a:spAutoFit/>
          </a:bodyPr>
          <a:lstStyle/>
          <a:p>
            <a:pPr algn="ctr"/>
            <a:endParaRPr lang="en-US" dirty="0" smtClean="0"/>
          </a:p>
          <a:p>
            <a:pPr algn="ctr"/>
            <a:r>
              <a:rPr lang="en-US" dirty="0" smtClean="0"/>
              <a:t>Data Corpus</a:t>
            </a:r>
          </a:p>
          <a:p>
            <a:pPr algn="ctr"/>
            <a:endParaRPr lang="en-US" dirty="0"/>
          </a:p>
        </p:txBody>
      </p:sp>
      <p:grpSp>
        <p:nvGrpSpPr>
          <p:cNvPr id="16" name="Group 15"/>
          <p:cNvGrpSpPr/>
          <p:nvPr/>
        </p:nvGrpSpPr>
        <p:grpSpPr>
          <a:xfrm>
            <a:off x="1302027" y="2463895"/>
            <a:ext cx="6659217" cy="1165473"/>
            <a:chOff x="1302027" y="2463895"/>
            <a:chExt cx="6659217" cy="1165473"/>
          </a:xfrm>
        </p:grpSpPr>
        <p:sp>
          <p:nvSpPr>
            <p:cNvPr id="5" name="TextBox 4"/>
            <p:cNvSpPr txBox="1"/>
            <p:nvPr/>
          </p:nvSpPr>
          <p:spPr>
            <a:xfrm>
              <a:off x="1302027" y="3260036"/>
              <a:ext cx="6659217"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mtClean="0"/>
                <a:t>Codes</a:t>
              </a:r>
              <a:endParaRPr lang="en-US" dirty="0"/>
            </a:p>
          </p:txBody>
        </p:sp>
        <p:cxnSp>
          <p:nvCxnSpPr>
            <p:cNvPr id="19" name="Straight Arrow Connector 18"/>
            <p:cNvCxnSpPr/>
            <p:nvPr/>
          </p:nvCxnSpPr>
          <p:spPr>
            <a:xfrm>
              <a:off x="161013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62724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364434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466145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67855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669566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7712766"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31" name="Title 30"/>
          <p:cNvSpPr>
            <a:spLocks noGrp="1"/>
          </p:cNvSpPr>
          <p:nvPr>
            <p:ph type="title"/>
          </p:nvPr>
        </p:nvSpPr>
        <p:spPr/>
        <p:txBody>
          <a:bodyPr/>
          <a:lstStyle/>
          <a:p>
            <a:r>
              <a:rPr lang="en-US" smtClean="0"/>
              <a:t>Coding as Data Concentration</a:t>
            </a:r>
            <a:endParaRPr lang="en-US"/>
          </a:p>
        </p:txBody>
      </p:sp>
      <p:grpSp>
        <p:nvGrpSpPr>
          <p:cNvPr id="9" name="Group 8"/>
          <p:cNvGrpSpPr/>
          <p:nvPr/>
        </p:nvGrpSpPr>
        <p:grpSpPr>
          <a:xfrm>
            <a:off x="362778" y="1888937"/>
            <a:ext cx="8522803" cy="3990060"/>
            <a:chOff x="362778" y="1888937"/>
            <a:chExt cx="8522803" cy="3990060"/>
          </a:xfrm>
          <a:effectLst>
            <a:glow rad="63500">
              <a:srgbClr val="FF0000">
                <a:alpha val="40000"/>
              </a:srgbClr>
            </a:glow>
          </a:effectLst>
        </p:grpSpPr>
        <p:cxnSp>
          <p:nvCxnSpPr>
            <p:cNvPr id="10" name="Straight Connector 9"/>
            <p:cNvCxnSpPr/>
            <p:nvPr/>
          </p:nvCxnSpPr>
          <p:spPr>
            <a:xfrm>
              <a:off x="556591" y="3260036"/>
              <a:ext cx="2902226" cy="2345634"/>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458818" y="5605670"/>
              <a:ext cx="546652"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257801" y="5605670"/>
              <a:ext cx="546652"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868806" y="5742334"/>
              <a:ext cx="273327"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a:off x="5121137" y="5742334"/>
              <a:ext cx="273327"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556591" y="1888939"/>
              <a:ext cx="0" cy="1371097"/>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8706679" y="1888939"/>
              <a:ext cx="0" cy="1371097"/>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5804453" y="3269975"/>
              <a:ext cx="2888971" cy="2335695"/>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flipV="1">
              <a:off x="362778" y="1888937"/>
              <a:ext cx="178904" cy="2"/>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flipV="1">
              <a:off x="8706677" y="1888937"/>
              <a:ext cx="178904" cy="2"/>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2723322" y="3629367"/>
            <a:ext cx="3816626" cy="874644"/>
            <a:chOff x="2723322" y="3629367"/>
            <a:chExt cx="3816626" cy="874644"/>
          </a:xfrm>
        </p:grpSpPr>
        <p:sp>
          <p:nvSpPr>
            <p:cNvPr id="6" name="TextBox 5"/>
            <p:cNvSpPr txBox="1"/>
            <p:nvPr/>
          </p:nvSpPr>
          <p:spPr>
            <a:xfrm>
              <a:off x="2723322" y="4134679"/>
              <a:ext cx="3816626"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mtClean="0"/>
                <a:t>Categories</a:t>
              </a:r>
              <a:endParaRPr lang="en-US" dirty="0"/>
            </a:p>
          </p:txBody>
        </p:sp>
        <p:cxnSp>
          <p:nvCxnSpPr>
            <p:cNvPr id="33" name="Straight Arrow Connector 32"/>
            <p:cNvCxnSpPr/>
            <p:nvPr/>
          </p:nvCxnSpPr>
          <p:spPr>
            <a:xfrm>
              <a:off x="3289855" y="3629368"/>
              <a:ext cx="0" cy="485433"/>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6062873" y="3629367"/>
              <a:ext cx="0" cy="485433"/>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4676364" y="3629368"/>
              <a:ext cx="0" cy="485433"/>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grpSp>
        <p:nvGrpSpPr>
          <p:cNvPr id="39" name="Group 38"/>
          <p:cNvGrpSpPr/>
          <p:nvPr/>
        </p:nvGrpSpPr>
        <p:grpSpPr>
          <a:xfrm>
            <a:off x="3597966" y="4504011"/>
            <a:ext cx="2067339" cy="894522"/>
            <a:chOff x="3597966" y="4504011"/>
            <a:chExt cx="2067339" cy="894522"/>
          </a:xfrm>
        </p:grpSpPr>
        <p:sp>
          <p:nvSpPr>
            <p:cNvPr id="7" name="TextBox 6"/>
            <p:cNvSpPr txBox="1"/>
            <p:nvPr/>
          </p:nvSpPr>
          <p:spPr>
            <a:xfrm>
              <a:off x="3597966" y="5029201"/>
              <a:ext cx="2067339"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dirty="0" smtClean="0"/>
                <a:t>Themes</a:t>
              </a:r>
              <a:endParaRPr lang="en-US" dirty="0"/>
            </a:p>
          </p:txBody>
        </p:sp>
        <p:cxnSp>
          <p:nvCxnSpPr>
            <p:cNvPr id="36" name="Straight Arrow Connector 35"/>
            <p:cNvCxnSpPr/>
            <p:nvPr/>
          </p:nvCxnSpPr>
          <p:spPr>
            <a:xfrm>
              <a:off x="5257800" y="4504011"/>
              <a:ext cx="0" cy="485433"/>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4005469" y="4504011"/>
              <a:ext cx="0" cy="485433"/>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grpSp>
        <p:nvGrpSpPr>
          <p:cNvPr id="40" name="Group 39"/>
          <p:cNvGrpSpPr/>
          <p:nvPr/>
        </p:nvGrpSpPr>
        <p:grpSpPr>
          <a:xfrm>
            <a:off x="4139648" y="5398533"/>
            <a:ext cx="983974" cy="974035"/>
            <a:chOff x="4139648" y="5398533"/>
            <a:chExt cx="983974" cy="974035"/>
          </a:xfrm>
        </p:grpSpPr>
        <p:sp>
          <p:nvSpPr>
            <p:cNvPr id="8" name="TextBox 7"/>
            <p:cNvSpPr txBox="1"/>
            <p:nvPr/>
          </p:nvSpPr>
          <p:spPr>
            <a:xfrm>
              <a:off x="4139648" y="6003236"/>
              <a:ext cx="983974"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dirty="0" smtClean="0"/>
                <a:t>Theory</a:t>
              </a:r>
              <a:endParaRPr lang="en-US" dirty="0"/>
            </a:p>
          </p:txBody>
        </p:sp>
        <p:cxnSp>
          <p:nvCxnSpPr>
            <p:cNvPr id="38" name="Straight Arrow Connector 37"/>
            <p:cNvCxnSpPr/>
            <p:nvPr/>
          </p:nvCxnSpPr>
          <p:spPr>
            <a:xfrm>
              <a:off x="4621695" y="5398533"/>
              <a:ext cx="0" cy="485433"/>
            </a:xfrm>
            <a:prstGeom prst="straightConnector1">
              <a:avLst/>
            </a:prstGeom>
            <a:ln>
              <a:solidFill>
                <a:schemeClr val="tx1"/>
              </a:solidFill>
              <a:prstDash val="sysDot"/>
              <a:tailEnd type="triangl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47494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down)">
                                      <p:cBhvr>
                                        <p:cTn id="19" dur="580">
                                          <p:stCondLst>
                                            <p:cond delay="0"/>
                                          </p:stCondLst>
                                        </p:cTn>
                                        <p:tgtEl>
                                          <p:spTgt spid="40"/>
                                        </p:tgtEl>
                                      </p:cBhvr>
                                    </p:animEffect>
                                    <p:anim calcmode="lin" valueType="num">
                                      <p:cBhvr>
                                        <p:cTn id="20"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25" dur="26">
                                          <p:stCondLst>
                                            <p:cond delay="650"/>
                                          </p:stCondLst>
                                        </p:cTn>
                                        <p:tgtEl>
                                          <p:spTgt spid="40"/>
                                        </p:tgtEl>
                                      </p:cBhvr>
                                      <p:to x="100000" y="60000"/>
                                    </p:animScale>
                                    <p:animScale>
                                      <p:cBhvr>
                                        <p:cTn id="26" dur="166" decel="50000">
                                          <p:stCondLst>
                                            <p:cond delay="676"/>
                                          </p:stCondLst>
                                        </p:cTn>
                                        <p:tgtEl>
                                          <p:spTgt spid="40"/>
                                        </p:tgtEl>
                                      </p:cBhvr>
                                      <p:to x="100000" y="100000"/>
                                    </p:animScale>
                                    <p:animScale>
                                      <p:cBhvr>
                                        <p:cTn id="27" dur="26">
                                          <p:stCondLst>
                                            <p:cond delay="1312"/>
                                          </p:stCondLst>
                                        </p:cTn>
                                        <p:tgtEl>
                                          <p:spTgt spid="40"/>
                                        </p:tgtEl>
                                      </p:cBhvr>
                                      <p:to x="100000" y="80000"/>
                                    </p:animScale>
                                    <p:animScale>
                                      <p:cBhvr>
                                        <p:cTn id="28" dur="166" decel="50000">
                                          <p:stCondLst>
                                            <p:cond delay="1338"/>
                                          </p:stCondLst>
                                        </p:cTn>
                                        <p:tgtEl>
                                          <p:spTgt spid="40"/>
                                        </p:tgtEl>
                                      </p:cBhvr>
                                      <p:to x="100000" y="100000"/>
                                    </p:animScale>
                                    <p:animScale>
                                      <p:cBhvr>
                                        <p:cTn id="29" dur="26">
                                          <p:stCondLst>
                                            <p:cond delay="1642"/>
                                          </p:stCondLst>
                                        </p:cTn>
                                        <p:tgtEl>
                                          <p:spTgt spid="40"/>
                                        </p:tgtEl>
                                      </p:cBhvr>
                                      <p:to x="100000" y="90000"/>
                                    </p:animScale>
                                    <p:animScale>
                                      <p:cBhvr>
                                        <p:cTn id="30" dur="166" decel="50000">
                                          <p:stCondLst>
                                            <p:cond delay="1668"/>
                                          </p:stCondLst>
                                        </p:cTn>
                                        <p:tgtEl>
                                          <p:spTgt spid="40"/>
                                        </p:tgtEl>
                                      </p:cBhvr>
                                      <p:to x="100000" y="100000"/>
                                    </p:animScale>
                                    <p:animScale>
                                      <p:cBhvr>
                                        <p:cTn id="31" dur="26">
                                          <p:stCondLst>
                                            <p:cond delay="1808"/>
                                          </p:stCondLst>
                                        </p:cTn>
                                        <p:tgtEl>
                                          <p:spTgt spid="40"/>
                                        </p:tgtEl>
                                      </p:cBhvr>
                                      <p:to x="100000" y="95000"/>
                                    </p:animScale>
                                    <p:animScale>
                                      <p:cBhvr>
                                        <p:cTn id="32" dur="166" decel="50000">
                                          <p:stCondLst>
                                            <p:cond delay="1834"/>
                                          </p:stCondLst>
                                        </p:cTn>
                                        <p:tgtEl>
                                          <p:spTgt spid="4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4034" y="1540565"/>
            <a:ext cx="7315201" cy="923330"/>
          </a:xfrm>
          <a:prstGeom prst="rect">
            <a:avLst/>
          </a:prstGeom>
          <a:solidFill>
            <a:schemeClr val="accent1">
              <a:lumMod val="20000"/>
              <a:lumOff val="80000"/>
            </a:schemeClr>
          </a:solidFill>
          <a:ln>
            <a:solidFill>
              <a:schemeClr val="tx1"/>
            </a:solidFill>
          </a:ln>
        </p:spPr>
        <p:txBody>
          <a:bodyPr wrap="square" rtlCol="0">
            <a:spAutoFit/>
          </a:bodyPr>
          <a:lstStyle/>
          <a:p>
            <a:pPr algn="ctr"/>
            <a:endParaRPr lang="en-US" dirty="0" smtClean="0"/>
          </a:p>
          <a:p>
            <a:pPr algn="ctr"/>
            <a:r>
              <a:rPr lang="en-US" dirty="0" smtClean="0"/>
              <a:t>Data Corpus</a:t>
            </a:r>
          </a:p>
          <a:p>
            <a:pPr algn="ctr"/>
            <a:endParaRPr lang="en-US" dirty="0"/>
          </a:p>
        </p:txBody>
      </p:sp>
      <p:grpSp>
        <p:nvGrpSpPr>
          <p:cNvPr id="16" name="Group 15"/>
          <p:cNvGrpSpPr/>
          <p:nvPr/>
        </p:nvGrpSpPr>
        <p:grpSpPr>
          <a:xfrm>
            <a:off x="1302027" y="2463895"/>
            <a:ext cx="6659217" cy="1165473"/>
            <a:chOff x="1302027" y="2463895"/>
            <a:chExt cx="6659217" cy="1165473"/>
          </a:xfrm>
        </p:grpSpPr>
        <p:sp>
          <p:nvSpPr>
            <p:cNvPr id="5" name="TextBox 4"/>
            <p:cNvSpPr txBox="1"/>
            <p:nvPr/>
          </p:nvSpPr>
          <p:spPr>
            <a:xfrm>
              <a:off x="1302027" y="3260036"/>
              <a:ext cx="6659217"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mtClean="0"/>
                <a:t>Codes</a:t>
              </a:r>
              <a:endParaRPr lang="en-US" dirty="0"/>
            </a:p>
          </p:txBody>
        </p:sp>
        <p:cxnSp>
          <p:nvCxnSpPr>
            <p:cNvPr id="19" name="Straight Arrow Connector 18"/>
            <p:cNvCxnSpPr/>
            <p:nvPr/>
          </p:nvCxnSpPr>
          <p:spPr>
            <a:xfrm>
              <a:off x="161013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62724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364434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466145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67855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669566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7712766"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31" name="Title 30"/>
          <p:cNvSpPr>
            <a:spLocks noGrp="1"/>
          </p:cNvSpPr>
          <p:nvPr>
            <p:ph type="title"/>
          </p:nvPr>
        </p:nvSpPr>
        <p:spPr/>
        <p:txBody>
          <a:bodyPr/>
          <a:lstStyle/>
          <a:p>
            <a:r>
              <a:rPr lang="en-US" dirty="0" smtClean="0"/>
              <a:t>What is a code?</a:t>
            </a:r>
            <a:endParaRPr lang="en-US" dirty="0"/>
          </a:p>
        </p:txBody>
      </p:sp>
      <p:grpSp>
        <p:nvGrpSpPr>
          <p:cNvPr id="9" name="Group 8"/>
          <p:cNvGrpSpPr/>
          <p:nvPr/>
        </p:nvGrpSpPr>
        <p:grpSpPr>
          <a:xfrm>
            <a:off x="362778" y="1888937"/>
            <a:ext cx="8522803" cy="3990060"/>
            <a:chOff x="362778" y="1888937"/>
            <a:chExt cx="8522803" cy="3990060"/>
          </a:xfrm>
          <a:effectLst>
            <a:glow rad="63500">
              <a:srgbClr val="FF0000">
                <a:alpha val="40000"/>
              </a:srgbClr>
            </a:glow>
          </a:effectLst>
        </p:grpSpPr>
        <p:cxnSp>
          <p:nvCxnSpPr>
            <p:cNvPr id="10" name="Straight Connector 9"/>
            <p:cNvCxnSpPr/>
            <p:nvPr/>
          </p:nvCxnSpPr>
          <p:spPr>
            <a:xfrm>
              <a:off x="556591" y="3260036"/>
              <a:ext cx="2902226" cy="2345634"/>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458818" y="5605670"/>
              <a:ext cx="546652"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257801" y="5605670"/>
              <a:ext cx="546652"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868806" y="5742334"/>
              <a:ext cx="273327"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a:off x="5121137" y="5742334"/>
              <a:ext cx="273327"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556591" y="1888939"/>
              <a:ext cx="0" cy="1371097"/>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8706679" y="1888939"/>
              <a:ext cx="0" cy="1371097"/>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5804453" y="3269975"/>
              <a:ext cx="2888971" cy="2335695"/>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flipV="1">
              <a:off x="362778" y="1888937"/>
              <a:ext cx="178904" cy="2"/>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flipV="1">
              <a:off x="8706677" y="1888937"/>
              <a:ext cx="178904" cy="2"/>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474593" y="4024342"/>
            <a:ext cx="8194813" cy="1446550"/>
          </a:xfrm>
          <a:prstGeom prst="rect">
            <a:avLst/>
          </a:prstGeom>
          <a:solidFill>
            <a:schemeClr val="bg1"/>
          </a:solidFill>
          <a:effectLst>
            <a:softEdge rad="50800"/>
          </a:effectLst>
        </p:spPr>
        <p:txBody>
          <a:bodyPr wrap="square" rtlCol="0">
            <a:spAutoFit/>
          </a:bodyPr>
          <a:lstStyle/>
          <a:p>
            <a:r>
              <a:rPr lang="en-US" sz="2400" dirty="0" smtClean="0">
                <a:latin typeface="Times New Roman" charset="0"/>
                <a:ea typeface="Times New Roman" charset="0"/>
                <a:cs typeface="Times New Roman" charset="0"/>
              </a:rPr>
              <a:t>A code is most often a word or short phrase that symbolically assigns a summative, salient, essence-capturing, and/or evocative attribute for a portion of language-based or visual data.      </a:t>
            </a:r>
          </a:p>
          <a:p>
            <a:pPr algn="r"/>
            <a:r>
              <a:rPr lang="en-US" sz="1600" dirty="0" err="1" smtClean="0">
                <a:latin typeface="Times New Roman" charset="0"/>
                <a:ea typeface="Times New Roman" charset="0"/>
                <a:cs typeface="Times New Roman" charset="0"/>
              </a:rPr>
              <a:t>Saldaña</a:t>
            </a:r>
            <a:r>
              <a:rPr lang="en-US" sz="1600" dirty="0" smtClean="0">
                <a:latin typeface="Times New Roman" charset="0"/>
                <a:ea typeface="Times New Roman" charset="0"/>
                <a:cs typeface="Times New Roman" charset="0"/>
              </a:rPr>
              <a:t>, 2013</a:t>
            </a:r>
            <a:endParaRPr lang="en-US" sz="2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451836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4034" y="1540565"/>
            <a:ext cx="7315201" cy="923330"/>
          </a:xfrm>
          <a:prstGeom prst="rect">
            <a:avLst/>
          </a:prstGeom>
          <a:solidFill>
            <a:schemeClr val="accent1">
              <a:lumMod val="20000"/>
              <a:lumOff val="80000"/>
            </a:schemeClr>
          </a:solidFill>
          <a:ln>
            <a:solidFill>
              <a:schemeClr val="tx1"/>
            </a:solidFill>
          </a:ln>
        </p:spPr>
        <p:txBody>
          <a:bodyPr wrap="square" rtlCol="0">
            <a:spAutoFit/>
          </a:bodyPr>
          <a:lstStyle/>
          <a:p>
            <a:pPr algn="ctr"/>
            <a:endParaRPr lang="en-US" dirty="0" smtClean="0"/>
          </a:p>
          <a:p>
            <a:pPr algn="ctr"/>
            <a:r>
              <a:rPr lang="en-US" dirty="0" smtClean="0"/>
              <a:t>Data Corpus</a:t>
            </a:r>
          </a:p>
          <a:p>
            <a:pPr algn="ctr"/>
            <a:endParaRPr lang="en-US" dirty="0"/>
          </a:p>
        </p:txBody>
      </p:sp>
      <p:grpSp>
        <p:nvGrpSpPr>
          <p:cNvPr id="16" name="Group 15"/>
          <p:cNvGrpSpPr/>
          <p:nvPr/>
        </p:nvGrpSpPr>
        <p:grpSpPr>
          <a:xfrm>
            <a:off x="1302027" y="2463895"/>
            <a:ext cx="6659217" cy="1165473"/>
            <a:chOff x="1302027" y="2463895"/>
            <a:chExt cx="6659217" cy="1165473"/>
          </a:xfrm>
        </p:grpSpPr>
        <p:sp>
          <p:nvSpPr>
            <p:cNvPr id="5" name="TextBox 4"/>
            <p:cNvSpPr txBox="1"/>
            <p:nvPr/>
          </p:nvSpPr>
          <p:spPr>
            <a:xfrm>
              <a:off x="1302027" y="3260036"/>
              <a:ext cx="6659217"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mtClean="0"/>
                <a:t>Codes</a:t>
              </a:r>
              <a:endParaRPr lang="en-US" dirty="0"/>
            </a:p>
          </p:txBody>
        </p:sp>
        <p:cxnSp>
          <p:nvCxnSpPr>
            <p:cNvPr id="19" name="Straight Arrow Connector 18"/>
            <p:cNvCxnSpPr/>
            <p:nvPr/>
          </p:nvCxnSpPr>
          <p:spPr>
            <a:xfrm>
              <a:off x="161013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62724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364434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466145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678559"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6695664"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7712766" y="2463895"/>
              <a:ext cx="0" cy="69674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31" name="Title 30"/>
          <p:cNvSpPr>
            <a:spLocks noGrp="1"/>
          </p:cNvSpPr>
          <p:nvPr>
            <p:ph type="title"/>
          </p:nvPr>
        </p:nvSpPr>
        <p:spPr/>
        <p:txBody>
          <a:bodyPr/>
          <a:lstStyle/>
          <a:p>
            <a:r>
              <a:rPr lang="en-US" dirty="0" smtClean="0"/>
              <a:t>What is a code?</a:t>
            </a:r>
            <a:endParaRPr lang="en-US" dirty="0"/>
          </a:p>
        </p:txBody>
      </p:sp>
      <p:grpSp>
        <p:nvGrpSpPr>
          <p:cNvPr id="9" name="Group 8"/>
          <p:cNvGrpSpPr/>
          <p:nvPr/>
        </p:nvGrpSpPr>
        <p:grpSpPr>
          <a:xfrm>
            <a:off x="362778" y="1888937"/>
            <a:ext cx="8522803" cy="3990060"/>
            <a:chOff x="362778" y="1888937"/>
            <a:chExt cx="8522803" cy="3990060"/>
          </a:xfrm>
          <a:effectLst>
            <a:glow rad="63500">
              <a:srgbClr val="FF0000">
                <a:alpha val="40000"/>
              </a:srgbClr>
            </a:glow>
          </a:effectLst>
        </p:grpSpPr>
        <p:cxnSp>
          <p:nvCxnSpPr>
            <p:cNvPr id="10" name="Straight Connector 9"/>
            <p:cNvCxnSpPr/>
            <p:nvPr/>
          </p:nvCxnSpPr>
          <p:spPr>
            <a:xfrm>
              <a:off x="556591" y="3260036"/>
              <a:ext cx="2902226" cy="2345634"/>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458818" y="5605670"/>
              <a:ext cx="546652"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257801" y="5605670"/>
              <a:ext cx="546652"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868806" y="5742334"/>
              <a:ext cx="273327"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a:off x="5121137" y="5742334"/>
              <a:ext cx="273327" cy="0"/>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556591" y="1888939"/>
              <a:ext cx="0" cy="1371097"/>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8706679" y="1888939"/>
              <a:ext cx="0" cy="1371097"/>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5804453" y="3269975"/>
              <a:ext cx="2888971" cy="2335695"/>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flipV="1">
              <a:off x="362778" y="1888937"/>
              <a:ext cx="178904" cy="2"/>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flipV="1">
              <a:off x="8706677" y="1888937"/>
              <a:ext cx="178904" cy="2"/>
            </a:xfrm>
            <a:prstGeom prst="line">
              <a:avLst/>
            </a:prstGeom>
            <a:ln w="38100" cap="rnd">
              <a:solidFill>
                <a:schemeClr val="tx1"/>
              </a:solidFill>
              <a:bevel/>
            </a:ln>
            <a:effectLst/>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168965" y="4262878"/>
            <a:ext cx="8716616" cy="707886"/>
          </a:xfrm>
          <a:prstGeom prst="rect">
            <a:avLst/>
          </a:prstGeom>
          <a:solidFill>
            <a:schemeClr val="bg1"/>
          </a:solidFill>
          <a:effectLst>
            <a:softEdge rad="50800"/>
          </a:effectLst>
        </p:spPr>
        <p:txBody>
          <a:bodyPr wrap="square" rtlCol="0">
            <a:spAutoFit/>
          </a:bodyPr>
          <a:lstStyle/>
          <a:p>
            <a:pPr algn="ctr"/>
            <a:r>
              <a:rPr lang="en-US" sz="2400" dirty="0" smtClean="0">
                <a:latin typeface="Times New Roman" charset="0"/>
                <a:ea typeface="Times New Roman" charset="0"/>
                <a:cs typeface="Times New Roman" charset="0"/>
              </a:rPr>
              <a:t>A label that captures the essence of a small portion of content.</a:t>
            </a:r>
          </a:p>
          <a:p>
            <a:pPr algn="r"/>
            <a:r>
              <a:rPr lang="en-US" sz="1600" dirty="0" smtClean="0">
                <a:latin typeface="Times New Roman" charset="0"/>
                <a:ea typeface="Times New Roman" charset="0"/>
                <a:cs typeface="Times New Roman" charset="0"/>
              </a:rPr>
              <a:t>Carroll, 20 minutes ago</a:t>
            </a:r>
          </a:p>
        </p:txBody>
      </p:sp>
    </p:spTree>
    <p:extLst>
      <p:ext uri="{BB962C8B-B14F-4D97-AF65-F5344CB8AC3E}">
        <p14:creationId xmlns:p14="http://schemas.microsoft.com/office/powerpoint/2010/main" val="30786509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sp>
        <p:nvSpPr>
          <p:cNvPr id="3" name="TextBox 2"/>
          <p:cNvSpPr txBox="1"/>
          <p:nvPr/>
        </p:nvSpPr>
        <p:spPr>
          <a:xfrm>
            <a:off x="536713" y="1669774"/>
            <a:ext cx="8050696" cy="1200329"/>
          </a:xfrm>
          <a:prstGeom prst="rect">
            <a:avLst/>
          </a:prstGeom>
          <a:noFill/>
        </p:spPr>
        <p:txBody>
          <a:bodyPr wrap="square" rtlCol="0">
            <a:spAutoFit/>
          </a:bodyPr>
          <a:lstStyle/>
          <a:p>
            <a:r>
              <a:rPr lang="en-US" sz="2400" baseline="30000" dirty="0" smtClean="0"/>
              <a:t>1</a:t>
            </a:r>
            <a:r>
              <a:rPr lang="en-US" sz="2400" dirty="0" smtClean="0"/>
              <a:t>Well, </a:t>
            </a:r>
            <a:r>
              <a:rPr lang="en-US" sz="2400" dirty="0"/>
              <a:t>if you are not familiar with the </a:t>
            </a:r>
            <a:r>
              <a:rPr lang="en-US" sz="2400" dirty="0" smtClean="0"/>
              <a:t>internet—there </a:t>
            </a:r>
            <a:r>
              <a:rPr lang="en-US" sz="2400" dirty="0"/>
              <a:t>is a couple people who are just not comfortable with </a:t>
            </a:r>
            <a:r>
              <a:rPr lang="en-US" sz="2400" dirty="0" smtClean="0"/>
              <a:t>it—they </a:t>
            </a:r>
            <a:r>
              <a:rPr lang="en-US" sz="2400" dirty="0"/>
              <a:t>are just not going to use it. </a:t>
            </a:r>
          </a:p>
        </p:txBody>
      </p:sp>
      <p:sp>
        <p:nvSpPr>
          <p:cNvPr id="5" name="TextBox 4"/>
          <p:cNvSpPr txBox="1"/>
          <p:nvPr/>
        </p:nvSpPr>
        <p:spPr>
          <a:xfrm>
            <a:off x="1202635" y="3289852"/>
            <a:ext cx="6013174" cy="369332"/>
          </a:xfrm>
          <a:prstGeom prst="rect">
            <a:avLst/>
          </a:prstGeom>
          <a:noFill/>
        </p:spPr>
        <p:txBody>
          <a:bodyPr wrap="square" rtlCol="0">
            <a:spAutoFit/>
          </a:bodyPr>
          <a:lstStyle/>
          <a:p>
            <a:r>
              <a:rPr lang="en-US" baseline="30000" dirty="0" smtClean="0"/>
              <a:t>1 </a:t>
            </a:r>
            <a:r>
              <a:rPr lang="en-US" dirty="0" smtClean="0"/>
              <a:t>technology use 					(topic coding)</a:t>
            </a:r>
            <a:endParaRPr lang="en-US" dirty="0"/>
          </a:p>
        </p:txBody>
      </p:sp>
      <p:sp>
        <p:nvSpPr>
          <p:cNvPr id="6" name="TextBox 5"/>
          <p:cNvSpPr txBox="1"/>
          <p:nvPr/>
        </p:nvSpPr>
        <p:spPr>
          <a:xfrm>
            <a:off x="1202635" y="3756991"/>
            <a:ext cx="6718852" cy="369332"/>
          </a:xfrm>
          <a:prstGeom prst="rect">
            <a:avLst/>
          </a:prstGeom>
          <a:noFill/>
        </p:spPr>
        <p:txBody>
          <a:bodyPr wrap="square" rtlCol="0">
            <a:spAutoFit/>
          </a:bodyPr>
          <a:lstStyle/>
          <a:p>
            <a:r>
              <a:rPr lang="en-US" baseline="30000" dirty="0" smtClean="0"/>
              <a:t>1 </a:t>
            </a:r>
            <a:r>
              <a:rPr lang="en-US" dirty="0" smtClean="0"/>
              <a:t>technology use: opposition 			(evaluation coding)</a:t>
            </a:r>
            <a:endParaRPr lang="en-US" dirty="0"/>
          </a:p>
        </p:txBody>
      </p:sp>
      <p:sp>
        <p:nvSpPr>
          <p:cNvPr id="7" name="TextBox 6"/>
          <p:cNvSpPr txBox="1"/>
          <p:nvPr/>
        </p:nvSpPr>
        <p:spPr>
          <a:xfrm>
            <a:off x="1202635" y="4224130"/>
            <a:ext cx="6718852" cy="369332"/>
          </a:xfrm>
          <a:prstGeom prst="rect">
            <a:avLst/>
          </a:prstGeom>
          <a:noFill/>
        </p:spPr>
        <p:txBody>
          <a:bodyPr wrap="square" rtlCol="0">
            <a:spAutoFit/>
          </a:bodyPr>
          <a:lstStyle/>
          <a:p>
            <a:r>
              <a:rPr lang="en-US" baseline="30000" dirty="0" smtClean="0"/>
              <a:t>1 </a:t>
            </a:r>
            <a:r>
              <a:rPr lang="en-US" dirty="0" smtClean="0"/>
              <a:t>“not comfortable”					(</a:t>
            </a:r>
            <a:r>
              <a:rPr lang="en-US" dirty="0"/>
              <a:t>i</a:t>
            </a:r>
            <a:r>
              <a:rPr lang="en-US" dirty="0" smtClean="0"/>
              <a:t>n vivo coding)</a:t>
            </a:r>
            <a:endParaRPr lang="en-US" dirty="0"/>
          </a:p>
        </p:txBody>
      </p:sp>
    </p:spTree>
    <p:extLst>
      <p:ext uri="{BB962C8B-B14F-4D97-AF65-F5344CB8AC3E}">
        <p14:creationId xmlns:p14="http://schemas.microsoft.com/office/powerpoint/2010/main" val="163410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as Linking</a:t>
            </a:r>
            <a:endParaRPr lang="en-US" dirty="0"/>
          </a:p>
        </p:txBody>
      </p:sp>
      <p:sp>
        <p:nvSpPr>
          <p:cNvPr id="3" name="TextBox 2"/>
          <p:cNvSpPr txBox="1"/>
          <p:nvPr/>
        </p:nvSpPr>
        <p:spPr>
          <a:xfrm>
            <a:off x="546652" y="1417638"/>
            <a:ext cx="3359426" cy="5339923"/>
          </a:xfrm>
          <a:prstGeom prst="rect">
            <a:avLst/>
          </a:prstGeom>
          <a:solidFill>
            <a:schemeClr val="bg1"/>
          </a:solidFill>
        </p:spPr>
        <p:txBody>
          <a:bodyPr wrap="square" rtlCol="0">
            <a:spAutoFit/>
          </a:bodyPr>
          <a:lstStyle/>
          <a:p>
            <a:r>
              <a:rPr lang="en-US" sz="1100" dirty="0"/>
              <a:t>I think really when I was analyzing it there is technology for research there is technology for collaboration and there is technology for use in the classroom  personally.  I didn’t really get why we were having all of this exposure and really kind of quickly to some of these other technological things you know.  And I don’t think quite honestly I haven’t done a lot of practice with it I did the ERIC things to get my research and the wiki and the </a:t>
            </a:r>
            <a:r>
              <a:rPr lang="en-US" sz="1100" dirty="0" err="1"/>
              <a:t>deli.ic.ious</a:t>
            </a:r>
            <a:r>
              <a:rPr lang="en-US" sz="1100" dirty="0"/>
              <a:t>.  But I haven’t really seen how it is going to benefit the completion of this particular project at this point.</a:t>
            </a:r>
          </a:p>
          <a:p>
            <a:r>
              <a:rPr lang="en-US" sz="1100" dirty="0"/>
              <a:t> </a:t>
            </a:r>
          </a:p>
          <a:p>
            <a:r>
              <a:rPr lang="en-US" sz="1100" dirty="0" smtClean="0"/>
              <a:t>INT: Do </a:t>
            </a:r>
            <a:r>
              <a:rPr lang="en-US" sz="1100" dirty="0"/>
              <a:t>you have anything specifically that the technology has helped with in terms of the work for this class?</a:t>
            </a:r>
          </a:p>
          <a:p>
            <a:r>
              <a:rPr lang="en-US" sz="1100" dirty="0"/>
              <a:t> </a:t>
            </a:r>
          </a:p>
          <a:p>
            <a:r>
              <a:rPr lang="en-US" sz="1100" dirty="0"/>
              <a:t>I would say specifically the use of the ERIC and the library portal for this class specifically has been helpful.</a:t>
            </a:r>
          </a:p>
          <a:p>
            <a:r>
              <a:rPr lang="en-US" sz="1100" dirty="0"/>
              <a:t> </a:t>
            </a:r>
          </a:p>
          <a:p>
            <a:r>
              <a:rPr lang="en-US" sz="1100" dirty="0" smtClean="0"/>
              <a:t>INT: Have </a:t>
            </a:r>
            <a:r>
              <a:rPr lang="en-US" sz="1100" dirty="0"/>
              <a:t>you guys done much in terms of email back and forth?</a:t>
            </a:r>
          </a:p>
          <a:p>
            <a:r>
              <a:rPr lang="en-US" sz="1100" dirty="0"/>
              <a:t> </a:t>
            </a:r>
          </a:p>
          <a:p>
            <a:r>
              <a:rPr lang="en-US" sz="1100" dirty="0"/>
              <a:t>Our group has done email and we have used attaching our drafts and collaborating in our notes and communicating with each other about have you tried this have you tried that, that sort of thing just to kind of touch base and make sure we are all on the same page.</a:t>
            </a:r>
          </a:p>
          <a:p>
            <a:r>
              <a:rPr lang="en-US" sz="1100" dirty="0"/>
              <a:t> </a:t>
            </a:r>
          </a:p>
          <a:p>
            <a:r>
              <a:rPr lang="en-US" sz="1100" dirty="0" smtClean="0"/>
              <a:t>INT: What </a:t>
            </a:r>
            <a:r>
              <a:rPr lang="en-US" sz="1100" dirty="0"/>
              <a:t>do you think has been the hardest part that you have struggled with in terms of the technology?</a:t>
            </a:r>
          </a:p>
          <a:p>
            <a:endParaRPr lang="en-US" sz="1100" dirty="0"/>
          </a:p>
        </p:txBody>
      </p:sp>
      <p:sp>
        <p:nvSpPr>
          <p:cNvPr id="6" name="TextBox 5"/>
          <p:cNvSpPr txBox="1"/>
          <p:nvPr/>
        </p:nvSpPr>
        <p:spPr>
          <a:xfrm>
            <a:off x="4860235" y="1417638"/>
            <a:ext cx="3359426" cy="4493538"/>
          </a:xfrm>
          <a:prstGeom prst="rect">
            <a:avLst/>
          </a:prstGeom>
          <a:solidFill>
            <a:schemeClr val="bg1"/>
          </a:solidFill>
        </p:spPr>
        <p:txBody>
          <a:bodyPr wrap="square" rtlCol="0">
            <a:spAutoFit/>
          </a:bodyPr>
          <a:lstStyle/>
          <a:p>
            <a:endParaRPr lang="en-US" sz="1100" dirty="0" smtClean="0"/>
          </a:p>
          <a:p>
            <a:r>
              <a:rPr lang="en-US" sz="1100" dirty="0" smtClean="0"/>
              <a:t>Collaboration</a:t>
            </a:r>
          </a:p>
          <a:p>
            <a:r>
              <a:rPr lang="en-US" sz="1100" dirty="0" smtClean="0"/>
              <a:t>Personal use</a:t>
            </a:r>
          </a:p>
          <a:p>
            <a:r>
              <a:rPr lang="en-US" sz="1100" dirty="0" smtClean="0"/>
              <a:t>I don’t get it</a:t>
            </a:r>
          </a:p>
          <a:p>
            <a:r>
              <a:rPr lang="en-US" sz="1100" dirty="0" smtClean="0"/>
              <a:t>Too quick</a:t>
            </a:r>
          </a:p>
          <a:p>
            <a:endParaRPr lang="en-US" sz="1100" dirty="0"/>
          </a:p>
          <a:p>
            <a:r>
              <a:rPr lang="en-US" sz="1100" dirty="0" smtClean="0"/>
              <a:t>Practice</a:t>
            </a:r>
          </a:p>
          <a:p>
            <a:r>
              <a:rPr lang="en-US" sz="1100" dirty="0" smtClean="0"/>
              <a:t>ERIC; wiki</a:t>
            </a:r>
          </a:p>
          <a:p>
            <a:r>
              <a:rPr lang="en-US" sz="1100" dirty="0" err="1" smtClean="0"/>
              <a:t>Del.ic.ious</a:t>
            </a:r>
            <a:endParaRPr lang="en-US" sz="1100" dirty="0" smtClean="0"/>
          </a:p>
          <a:p>
            <a:r>
              <a:rPr lang="en-US" sz="1100" dirty="0" smtClean="0"/>
              <a:t>No benefit</a:t>
            </a:r>
          </a:p>
          <a:p>
            <a:endParaRPr lang="en-US" sz="1100" dirty="0"/>
          </a:p>
          <a:p>
            <a:endParaRPr lang="en-US" sz="1100" dirty="0" smtClean="0"/>
          </a:p>
          <a:p>
            <a:endParaRPr lang="en-US" sz="1100" dirty="0"/>
          </a:p>
          <a:p>
            <a:endParaRPr lang="en-US" sz="1100" dirty="0" smtClean="0"/>
          </a:p>
          <a:p>
            <a:endParaRPr lang="en-US" sz="1100" dirty="0"/>
          </a:p>
          <a:p>
            <a:r>
              <a:rPr lang="en-US" sz="1100" dirty="0" smtClean="0"/>
              <a:t>ERIC</a:t>
            </a:r>
          </a:p>
          <a:p>
            <a:r>
              <a:rPr lang="en-US" sz="1100" dirty="0" smtClean="0"/>
              <a:t>Library</a:t>
            </a:r>
          </a:p>
          <a:p>
            <a:endParaRPr lang="en-US" sz="1100" dirty="0"/>
          </a:p>
          <a:p>
            <a:endParaRPr lang="en-US" sz="1100" dirty="0" smtClean="0"/>
          </a:p>
          <a:p>
            <a:endParaRPr lang="en-US" sz="1100" dirty="0"/>
          </a:p>
          <a:p>
            <a:endParaRPr lang="en-US" sz="1100" dirty="0" smtClean="0"/>
          </a:p>
          <a:p>
            <a:r>
              <a:rPr lang="en-US" sz="1100" dirty="0" smtClean="0"/>
              <a:t>Email</a:t>
            </a:r>
          </a:p>
          <a:p>
            <a:r>
              <a:rPr lang="en-US" sz="1100" dirty="0" smtClean="0"/>
              <a:t>Collaborating</a:t>
            </a:r>
          </a:p>
          <a:p>
            <a:r>
              <a:rPr lang="en-US" sz="1100" dirty="0" smtClean="0"/>
              <a:t>Communicating</a:t>
            </a:r>
          </a:p>
          <a:p>
            <a:endParaRPr lang="en-US" sz="1100" dirty="0"/>
          </a:p>
          <a:p>
            <a:r>
              <a:rPr lang="en-US" sz="1100" dirty="0" smtClean="0"/>
              <a:t>Touching base</a:t>
            </a:r>
            <a:endParaRPr lang="en-US" sz="1100" dirty="0"/>
          </a:p>
        </p:txBody>
      </p:sp>
      <p:grpSp>
        <p:nvGrpSpPr>
          <p:cNvPr id="15" name="Group 14"/>
          <p:cNvGrpSpPr/>
          <p:nvPr/>
        </p:nvGrpSpPr>
        <p:grpSpPr>
          <a:xfrm>
            <a:off x="6261652" y="1689652"/>
            <a:ext cx="1818861" cy="3945835"/>
            <a:chOff x="6261652" y="1689652"/>
            <a:chExt cx="1818861" cy="3945835"/>
          </a:xfrm>
        </p:grpSpPr>
        <p:cxnSp>
          <p:nvCxnSpPr>
            <p:cNvPr id="8" name="Straight Connector 7"/>
            <p:cNvCxnSpPr/>
            <p:nvPr/>
          </p:nvCxnSpPr>
          <p:spPr>
            <a:xfrm>
              <a:off x="6261652" y="1689652"/>
              <a:ext cx="0" cy="695739"/>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6261652" y="4939748"/>
              <a:ext cx="0" cy="695739"/>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261652" y="1997765"/>
              <a:ext cx="1818861" cy="1699592"/>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6261652" y="3697357"/>
              <a:ext cx="1818861" cy="1623101"/>
            </a:xfrm>
            <a:prstGeom prst="line">
              <a:avLst/>
            </a:prstGeom>
          </p:spPr>
          <p:style>
            <a:lnRef idx="2">
              <a:schemeClr val="accent1"/>
            </a:lnRef>
            <a:fillRef idx="0">
              <a:schemeClr val="accent1"/>
            </a:fillRef>
            <a:effectRef idx="1">
              <a:schemeClr val="accent1"/>
            </a:effectRef>
            <a:fontRef idx="minor">
              <a:schemeClr val="tx1"/>
            </a:fontRef>
          </p:style>
        </p:cxnSp>
      </p:grpSp>
      <p:sp>
        <p:nvSpPr>
          <p:cNvPr id="17" name="TextBox 16"/>
          <p:cNvSpPr txBox="1"/>
          <p:nvPr/>
        </p:nvSpPr>
        <p:spPr>
          <a:xfrm>
            <a:off x="8001001" y="3210556"/>
            <a:ext cx="884582" cy="738664"/>
          </a:xfrm>
          <a:prstGeom prst="rect">
            <a:avLst/>
          </a:prstGeom>
          <a:noFill/>
        </p:spPr>
        <p:txBody>
          <a:bodyPr wrap="square" rtlCol="0">
            <a:spAutoFit/>
          </a:bodyPr>
          <a:lstStyle/>
          <a:p>
            <a:pPr algn="ctr"/>
            <a:r>
              <a:rPr lang="en-US" sz="1200" dirty="0"/>
              <a:t>Personal use</a:t>
            </a:r>
          </a:p>
          <a:p>
            <a:endParaRPr lang="en-US" dirty="0"/>
          </a:p>
        </p:txBody>
      </p:sp>
      <p:grpSp>
        <p:nvGrpSpPr>
          <p:cNvPr id="27" name="Group 26"/>
          <p:cNvGrpSpPr/>
          <p:nvPr/>
        </p:nvGrpSpPr>
        <p:grpSpPr>
          <a:xfrm>
            <a:off x="4740967" y="2474843"/>
            <a:ext cx="1858615" cy="1938131"/>
            <a:chOff x="4681333" y="2474843"/>
            <a:chExt cx="1858615" cy="1938131"/>
          </a:xfrm>
        </p:grpSpPr>
        <p:sp>
          <p:nvSpPr>
            <p:cNvPr id="18" name="Oval 17"/>
            <p:cNvSpPr/>
            <p:nvPr/>
          </p:nvSpPr>
          <p:spPr>
            <a:xfrm>
              <a:off x="4681333" y="2474843"/>
              <a:ext cx="964095" cy="536714"/>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4681333" y="3876260"/>
              <a:ext cx="964095" cy="536714"/>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 name="Straight Connector 21"/>
            <p:cNvCxnSpPr>
              <a:stCxn id="18" idx="5"/>
            </p:cNvCxnSpPr>
            <p:nvPr/>
          </p:nvCxnSpPr>
          <p:spPr>
            <a:xfrm>
              <a:off x="5504240" y="2932957"/>
              <a:ext cx="1035708" cy="56561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a:stCxn id="20" idx="7"/>
            </p:cNvCxnSpPr>
            <p:nvPr/>
          </p:nvCxnSpPr>
          <p:spPr>
            <a:xfrm flipV="1">
              <a:off x="5504240" y="3498359"/>
              <a:ext cx="1035708" cy="456501"/>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a:off x="7185991" y="2832652"/>
            <a:ext cx="184731" cy="369332"/>
          </a:xfrm>
          <a:prstGeom prst="rect">
            <a:avLst/>
          </a:prstGeom>
          <a:noFill/>
        </p:spPr>
        <p:txBody>
          <a:bodyPr wrap="none" rtlCol="0">
            <a:spAutoFit/>
          </a:bodyPr>
          <a:lstStyle/>
          <a:p>
            <a:endParaRPr lang="en-US" dirty="0"/>
          </a:p>
        </p:txBody>
      </p:sp>
      <p:sp>
        <p:nvSpPr>
          <p:cNvPr id="29" name="TextBox 28"/>
          <p:cNvSpPr txBox="1"/>
          <p:nvPr/>
        </p:nvSpPr>
        <p:spPr>
          <a:xfrm>
            <a:off x="6549885" y="3256867"/>
            <a:ext cx="884582" cy="738664"/>
          </a:xfrm>
          <a:prstGeom prst="rect">
            <a:avLst/>
          </a:prstGeom>
          <a:noFill/>
        </p:spPr>
        <p:txBody>
          <a:bodyPr wrap="square" rtlCol="0">
            <a:spAutoFit/>
          </a:bodyPr>
          <a:lstStyle/>
          <a:p>
            <a:pPr algn="ctr"/>
            <a:r>
              <a:rPr lang="en-US" sz="1200" smtClean="0"/>
              <a:t>Specific software</a:t>
            </a:r>
            <a:endParaRPr lang="en-US" sz="1200" dirty="0"/>
          </a:p>
          <a:p>
            <a:endParaRPr lang="en-US" dirty="0"/>
          </a:p>
        </p:txBody>
      </p:sp>
    </p:spTree>
    <p:extLst>
      <p:ext uri="{BB962C8B-B14F-4D97-AF65-F5344CB8AC3E}">
        <p14:creationId xmlns:p14="http://schemas.microsoft.com/office/powerpoint/2010/main" val="145342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300"/>
                                  </p:stCondLst>
                                  <p:childTnLst>
                                    <p:set>
                                      <p:cBhvr>
                                        <p:cTn id="9" dur="1" fill="hold">
                                          <p:stCondLst>
                                            <p:cond delay="0"/>
                                          </p:stCondLst>
                                        </p:cTn>
                                        <p:tgtEl>
                                          <p:spTgt spid="6">
                                            <p:txEl>
                                              <p:pRg st="1" end="1"/>
                                            </p:txEl>
                                          </p:spTgt>
                                        </p:tgtEl>
                                        <p:attrNameLst>
                                          <p:attrName>style.visibility</p:attrName>
                                        </p:attrNameLst>
                                      </p:cBhvr>
                                      <p:to>
                                        <p:strVal val="visible"/>
                                      </p:to>
                                    </p:set>
                                  </p:childTnLst>
                                </p:cTn>
                              </p:par>
                            </p:childTnLst>
                          </p:cTn>
                        </p:par>
                        <p:par>
                          <p:cTn id="10" fill="hold">
                            <p:stCondLst>
                              <p:cond delay="300"/>
                            </p:stCondLst>
                            <p:childTnLst>
                              <p:par>
                                <p:cTn id="11" presetID="1" presetClass="entr" presetSubtype="0" fill="hold" grpId="0" nodeType="afterEffect">
                                  <p:stCondLst>
                                    <p:cond delay="30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par>
                          <p:cTn id="13" fill="hold">
                            <p:stCondLst>
                              <p:cond delay="600"/>
                            </p:stCondLst>
                            <p:childTnLst>
                              <p:par>
                                <p:cTn id="14" presetID="1" presetClass="entr" presetSubtype="0" fill="hold" grpId="0" nodeType="afterEffect">
                                  <p:stCondLst>
                                    <p:cond delay="300"/>
                                  </p:stCondLst>
                                  <p:childTnLst>
                                    <p:set>
                                      <p:cBhvr>
                                        <p:cTn id="15" dur="1" fill="hold">
                                          <p:stCondLst>
                                            <p:cond delay="0"/>
                                          </p:stCondLst>
                                        </p:cTn>
                                        <p:tgtEl>
                                          <p:spTgt spid="6">
                                            <p:txEl>
                                              <p:pRg st="3" end="3"/>
                                            </p:txEl>
                                          </p:spTgt>
                                        </p:tgtEl>
                                        <p:attrNameLst>
                                          <p:attrName>style.visibility</p:attrName>
                                        </p:attrNameLst>
                                      </p:cBhvr>
                                      <p:to>
                                        <p:strVal val="visible"/>
                                      </p:to>
                                    </p:set>
                                  </p:childTnLst>
                                </p:cTn>
                              </p:par>
                            </p:childTnLst>
                          </p:cTn>
                        </p:par>
                        <p:par>
                          <p:cTn id="16" fill="hold">
                            <p:stCondLst>
                              <p:cond delay="900"/>
                            </p:stCondLst>
                            <p:childTnLst>
                              <p:par>
                                <p:cTn id="17" presetID="1" presetClass="entr" presetSubtype="0" fill="hold" grpId="0" nodeType="afterEffect">
                                  <p:stCondLst>
                                    <p:cond delay="30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par>
                          <p:cTn id="19" fill="hold">
                            <p:stCondLst>
                              <p:cond delay="1200"/>
                            </p:stCondLst>
                            <p:childTnLst>
                              <p:par>
                                <p:cTn id="20" presetID="1" presetClass="entr" presetSubtype="0" fill="hold" grpId="0" nodeType="afterEffect">
                                  <p:stCondLst>
                                    <p:cond delay="300"/>
                                  </p:stCondLst>
                                  <p:childTnLst>
                                    <p:set>
                                      <p:cBhvr>
                                        <p:cTn id="21" dur="1" fill="hold">
                                          <p:stCondLst>
                                            <p:cond delay="0"/>
                                          </p:stCondLst>
                                        </p:cTn>
                                        <p:tgtEl>
                                          <p:spTgt spid="6">
                                            <p:txEl>
                                              <p:pRg st="6" end="6"/>
                                            </p:txEl>
                                          </p:spTgt>
                                        </p:tgtEl>
                                        <p:attrNameLst>
                                          <p:attrName>style.visibility</p:attrName>
                                        </p:attrNameLst>
                                      </p:cBhvr>
                                      <p:to>
                                        <p:strVal val="visible"/>
                                      </p:to>
                                    </p:set>
                                  </p:childTnLst>
                                </p:cTn>
                              </p:par>
                            </p:childTnLst>
                          </p:cTn>
                        </p:par>
                        <p:par>
                          <p:cTn id="22" fill="hold">
                            <p:stCondLst>
                              <p:cond delay="1500"/>
                            </p:stCondLst>
                            <p:childTnLst>
                              <p:par>
                                <p:cTn id="23" presetID="1" presetClass="entr" presetSubtype="0" fill="hold" grpId="0" nodeType="afterEffect">
                                  <p:stCondLst>
                                    <p:cond delay="30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childTnLst>
                          </p:cTn>
                        </p:par>
                        <p:par>
                          <p:cTn id="25" fill="hold">
                            <p:stCondLst>
                              <p:cond delay="1800"/>
                            </p:stCondLst>
                            <p:childTnLst>
                              <p:par>
                                <p:cTn id="26" presetID="1" presetClass="entr" presetSubtype="0" fill="hold" grpId="0" nodeType="afterEffect">
                                  <p:stCondLst>
                                    <p:cond delay="300"/>
                                  </p:stCondLst>
                                  <p:childTnLst>
                                    <p:set>
                                      <p:cBhvr>
                                        <p:cTn id="27" dur="1" fill="hold">
                                          <p:stCondLst>
                                            <p:cond delay="0"/>
                                          </p:stCondLst>
                                        </p:cTn>
                                        <p:tgtEl>
                                          <p:spTgt spid="6">
                                            <p:txEl>
                                              <p:pRg st="8" end="8"/>
                                            </p:txEl>
                                          </p:spTgt>
                                        </p:tgtEl>
                                        <p:attrNameLst>
                                          <p:attrName>style.visibility</p:attrName>
                                        </p:attrNameLst>
                                      </p:cBhvr>
                                      <p:to>
                                        <p:strVal val="visible"/>
                                      </p:to>
                                    </p:set>
                                  </p:childTnLst>
                                </p:cTn>
                              </p:par>
                            </p:childTnLst>
                          </p:cTn>
                        </p:par>
                        <p:par>
                          <p:cTn id="28" fill="hold">
                            <p:stCondLst>
                              <p:cond delay="2100"/>
                            </p:stCondLst>
                            <p:childTnLst>
                              <p:par>
                                <p:cTn id="29" presetID="1" presetClass="entr" presetSubtype="0" fill="hold" grpId="0" nodeType="afterEffect">
                                  <p:stCondLst>
                                    <p:cond delay="30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par>
                          <p:cTn id="31" fill="hold">
                            <p:stCondLst>
                              <p:cond delay="2400"/>
                            </p:stCondLst>
                            <p:childTnLst>
                              <p:par>
                                <p:cTn id="32" presetID="1" presetClass="entr" presetSubtype="0" fill="hold" grpId="0" nodeType="afterEffect">
                                  <p:stCondLst>
                                    <p:cond delay="300"/>
                                  </p:stCondLst>
                                  <p:childTnLst>
                                    <p:set>
                                      <p:cBhvr>
                                        <p:cTn id="33" dur="1" fill="hold">
                                          <p:stCondLst>
                                            <p:cond delay="0"/>
                                          </p:stCondLst>
                                        </p:cTn>
                                        <p:tgtEl>
                                          <p:spTgt spid="6">
                                            <p:txEl>
                                              <p:pRg st="15" end="15"/>
                                            </p:txEl>
                                          </p:spTgt>
                                        </p:tgtEl>
                                        <p:attrNameLst>
                                          <p:attrName>style.visibility</p:attrName>
                                        </p:attrNameLst>
                                      </p:cBhvr>
                                      <p:to>
                                        <p:strVal val="visible"/>
                                      </p:to>
                                    </p:set>
                                  </p:childTnLst>
                                </p:cTn>
                              </p:par>
                            </p:childTnLst>
                          </p:cTn>
                        </p:par>
                        <p:par>
                          <p:cTn id="34" fill="hold">
                            <p:stCondLst>
                              <p:cond delay="2700"/>
                            </p:stCondLst>
                            <p:childTnLst>
                              <p:par>
                                <p:cTn id="35" presetID="1" presetClass="entr" presetSubtype="0" fill="hold" grpId="0" nodeType="afterEffect">
                                  <p:stCondLst>
                                    <p:cond delay="300"/>
                                  </p:stCondLst>
                                  <p:childTnLst>
                                    <p:set>
                                      <p:cBhvr>
                                        <p:cTn id="36" dur="1" fill="hold">
                                          <p:stCondLst>
                                            <p:cond delay="0"/>
                                          </p:stCondLst>
                                        </p:cTn>
                                        <p:tgtEl>
                                          <p:spTgt spid="6">
                                            <p:txEl>
                                              <p:pRg st="16" end="16"/>
                                            </p:txEl>
                                          </p:spTgt>
                                        </p:tgtEl>
                                        <p:attrNameLst>
                                          <p:attrName>style.visibility</p:attrName>
                                        </p:attrNameLst>
                                      </p:cBhvr>
                                      <p:to>
                                        <p:strVal val="visible"/>
                                      </p:to>
                                    </p:set>
                                  </p:childTnLst>
                                </p:cTn>
                              </p:par>
                            </p:childTnLst>
                          </p:cTn>
                        </p:par>
                        <p:par>
                          <p:cTn id="37" fill="hold">
                            <p:stCondLst>
                              <p:cond delay="3000"/>
                            </p:stCondLst>
                            <p:childTnLst>
                              <p:par>
                                <p:cTn id="38" presetID="1" presetClass="entr" presetSubtype="0" fill="hold" grpId="0" nodeType="afterEffect">
                                  <p:stCondLst>
                                    <p:cond delay="300"/>
                                  </p:stCondLst>
                                  <p:childTnLst>
                                    <p:set>
                                      <p:cBhvr>
                                        <p:cTn id="39" dur="1" fill="hold">
                                          <p:stCondLst>
                                            <p:cond delay="0"/>
                                          </p:stCondLst>
                                        </p:cTn>
                                        <p:tgtEl>
                                          <p:spTgt spid="6">
                                            <p:txEl>
                                              <p:pRg st="21" end="21"/>
                                            </p:txEl>
                                          </p:spTgt>
                                        </p:tgtEl>
                                        <p:attrNameLst>
                                          <p:attrName>style.visibility</p:attrName>
                                        </p:attrNameLst>
                                      </p:cBhvr>
                                      <p:to>
                                        <p:strVal val="visible"/>
                                      </p:to>
                                    </p:set>
                                  </p:childTnLst>
                                </p:cTn>
                              </p:par>
                            </p:childTnLst>
                          </p:cTn>
                        </p:par>
                        <p:par>
                          <p:cTn id="40" fill="hold">
                            <p:stCondLst>
                              <p:cond delay="3300"/>
                            </p:stCondLst>
                            <p:childTnLst>
                              <p:par>
                                <p:cTn id="41" presetID="1" presetClass="entr" presetSubtype="0" fill="hold" grpId="0" nodeType="afterEffect">
                                  <p:stCondLst>
                                    <p:cond delay="300"/>
                                  </p:stCondLst>
                                  <p:childTnLst>
                                    <p:set>
                                      <p:cBhvr>
                                        <p:cTn id="42" dur="1" fill="hold">
                                          <p:stCondLst>
                                            <p:cond delay="0"/>
                                          </p:stCondLst>
                                        </p:cTn>
                                        <p:tgtEl>
                                          <p:spTgt spid="6">
                                            <p:txEl>
                                              <p:pRg st="22" end="22"/>
                                            </p:txEl>
                                          </p:spTgt>
                                        </p:tgtEl>
                                        <p:attrNameLst>
                                          <p:attrName>style.visibility</p:attrName>
                                        </p:attrNameLst>
                                      </p:cBhvr>
                                      <p:to>
                                        <p:strVal val="visible"/>
                                      </p:to>
                                    </p:set>
                                  </p:childTnLst>
                                </p:cTn>
                              </p:par>
                            </p:childTnLst>
                          </p:cTn>
                        </p:par>
                        <p:par>
                          <p:cTn id="43" fill="hold">
                            <p:stCondLst>
                              <p:cond delay="3600"/>
                            </p:stCondLst>
                            <p:childTnLst>
                              <p:par>
                                <p:cTn id="44" presetID="1" presetClass="entr" presetSubtype="0" fill="hold" grpId="0" nodeType="afterEffect">
                                  <p:stCondLst>
                                    <p:cond delay="300"/>
                                  </p:stCondLst>
                                  <p:childTnLst>
                                    <p:set>
                                      <p:cBhvr>
                                        <p:cTn id="45" dur="1" fill="hold">
                                          <p:stCondLst>
                                            <p:cond delay="0"/>
                                          </p:stCondLst>
                                        </p:cTn>
                                        <p:tgtEl>
                                          <p:spTgt spid="6">
                                            <p:txEl>
                                              <p:pRg st="23" end="23"/>
                                            </p:txEl>
                                          </p:spTgt>
                                        </p:tgtEl>
                                        <p:attrNameLst>
                                          <p:attrName>style.visibility</p:attrName>
                                        </p:attrNameLst>
                                      </p:cBhvr>
                                      <p:to>
                                        <p:strVal val="visible"/>
                                      </p:to>
                                    </p:set>
                                  </p:childTnLst>
                                </p:cTn>
                              </p:par>
                            </p:childTnLst>
                          </p:cTn>
                        </p:par>
                        <p:par>
                          <p:cTn id="46" fill="hold">
                            <p:stCondLst>
                              <p:cond delay="3900"/>
                            </p:stCondLst>
                            <p:childTnLst>
                              <p:par>
                                <p:cTn id="47" presetID="1" presetClass="entr" presetSubtype="0" fill="hold" grpId="0" nodeType="afterEffect">
                                  <p:stCondLst>
                                    <p:cond delay="300"/>
                                  </p:stCondLst>
                                  <p:childTnLst>
                                    <p:set>
                                      <p:cBhvr>
                                        <p:cTn id="48" dur="1" fill="hold">
                                          <p:stCondLst>
                                            <p:cond delay="0"/>
                                          </p:stCondLst>
                                        </p:cTn>
                                        <p:tgtEl>
                                          <p:spTgt spid="6">
                                            <p:txEl>
                                              <p:pRg st="25" end="2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15"/>
                                        </p:tgtEl>
                                        <p:attrNameLst>
                                          <p:attrName>style.visibility</p:attrName>
                                        </p:attrNameLst>
                                      </p:cBhvr>
                                      <p:to>
                                        <p:strVal val="hidden"/>
                                      </p:to>
                                    </p:set>
                                  </p:childTnLst>
                                </p:cTn>
                              </p:par>
                              <p:par>
                                <p:cTn id="59" presetID="1" presetClass="exit" presetSubtype="0" fill="hold" grpId="0" nodeType="withEffect">
                                  <p:stCondLst>
                                    <p:cond delay="0"/>
                                  </p:stCondLst>
                                  <p:childTnLst>
                                    <p:set>
                                      <p:cBhvr>
                                        <p:cTn id="60" dur="1" fill="hold">
                                          <p:stCondLst>
                                            <p:cond delay="0"/>
                                          </p:stCondLst>
                                        </p:cTn>
                                        <p:tgtEl>
                                          <p:spTgt spid="17"/>
                                        </p:tgtEl>
                                        <p:attrNameLst>
                                          <p:attrName>style.visibility</p:attrName>
                                        </p:attrNameLst>
                                      </p:cBhvr>
                                      <p:to>
                                        <p:strVal val="hidden"/>
                                      </p:to>
                                    </p:set>
                                  </p:childTnLst>
                                </p:cTn>
                              </p:par>
                              <p:par>
                                <p:cTn id="61" presetID="1"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grpId="1" nodeType="with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17" grpId="0"/>
      <p:bldP spid="17" grpId="1"/>
      <p:bldP spid="29"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as Linking</a:t>
            </a:r>
            <a:endParaRPr lang="en-US" dirty="0"/>
          </a:p>
        </p:txBody>
      </p:sp>
      <p:sp>
        <p:nvSpPr>
          <p:cNvPr id="3" name="TextBox 2"/>
          <p:cNvSpPr txBox="1"/>
          <p:nvPr/>
        </p:nvSpPr>
        <p:spPr>
          <a:xfrm>
            <a:off x="546652" y="1417638"/>
            <a:ext cx="3359426" cy="5339923"/>
          </a:xfrm>
          <a:prstGeom prst="rect">
            <a:avLst/>
          </a:prstGeom>
          <a:solidFill>
            <a:schemeClr val="bg1"/>
          </a:solidFill>
        </p:spPr>
        <p:txBody>
          <a:bodyPr wrap="square" rtlCol="0">
            <a:spAutoFit/>
          </a:bodyPr>
          <a:lstStyle/>
          <a:p>
            <a:r>
              <a:rPr lang="en-US" sz="1100" dirty="0"/>
              <a:t>I think really when I was analyzing it there is technology for research there is technology for collaboration and there is technology for use in the classroom  personally.  I didn’t really get why we were having all of this exposure and really kind of quickly to some of these other technological things you know.  And I don’t think quite honestly I haven’t done a lot of practice with it I did the ERIC things to get my research and the wiki and the </a:t>
            </a:r>
            <a:r>
              <a:rPr lang="en-US" sz="1100" dirty="0" err="1"/>
              <a:t>deli.ic.ious</a:t>
            </a:r>
            <a:r>
              <a:rPr lang="en-US" sz="1100" dirty="0"/>
              <a:t>.  But I haven’t really seen how it is going to benefit the completion of this particular project at this point.</a:t>
            </a:r>
          </a:p>
          <a:p>
            <a:r>
              <a:rPr lang="en-US" sz="1100" dirty="0"/>
              <a:t> </a:t>
            </a:r>
          </a:p>
          <a:p>
            <a:r>
              <a:rPr lang="en-US" sz="1100" dirty="0" smtClean="0"/>
              <a:t>INT: Do </a:t>
            </a:r>
            <a:r>
              <a:rPr lang="en-US" sz="1100" dirty="0"/>
              <a:t>you have anything specifically that the technology has helped with in terms of the work for this class?</a:t>
            </a:r>
          </a:p>
          <a:p>
            <a:r>
              <a:rPr lang="en-US" sz="1100" dirty="0"/>
              <a:t> </a:t>
            </a:r>
          </a:p>
          <a:p>
            <a:r>
              <a:rPr lang="en-US" sz="1100" dirty="0"/>
              <a:t>I would say specifically the use of the ERIC and the library portal for this class specifically has been helpful.</a:t>
            </a:r>
          </a:p>
          <a:p>
            <a:r>
              <a:rPr lang="en-US" sz="1100" dirty="0"/>
              <a:t> </a:t>
            </a:r>
          </a:p>
          <a:p>
            <a:r>
              <a:rPr lang="en-US" sz="1100" dirty="0" smtClean="0"/>
              <a:t>INT: Have </a:t>
            </a:r>
            <a:r>
              <a:rPr lang="en-US" sz="1100" dirty="0"/>
              <a:t>you guys done much in terms of email back and forth?</a:t>
            </a:r>
          </a:p>
          <a:p>
            <a:r>
              <a:rPr lang="en-US" sz="1100" dirty="0"/>
              <a:t> </a:t>
            </a:r>
          </a:p>
          <a:p>
            <a:r>
              <a:rPr lang="en-US" sz="1100" dirty="0"/>
              <a:t>Our group has done email and we have used attaching our drafts and collaborating in our notes and communicating with each other about have you tried this have you tried that, that sort of thing just to kind of touch base and make sure we are all on the same page.</a:t>
            </a:r>
          </a:p>
          <a:p>
            <a:r>
              <a:rPr lang="en-US" sz="1100" dirty="0"/>
              <a:t> </a:t>
            </a:r>
          </a:p>
          <a:p>
            <a:r>
              <a:rPr lang="en-US" sz="1100" dirty="0" smtClean="0"/>
              <a:t>INT: What </a:t>
            </a:r>
            <a:r>
              <a:rPr lang="en-US" sz="1100" dirty="0"/>
              <a:t>do you think has been the hardest part that you have struggled with in terms of the technology?</a:t>
            </a:r>
          </a:p>
          <a:p>
            <a:endParaRPr lang="en-US" sz="1100" dirty="0"/>
          </a:p>
        </p:txBody>
      </p:sp>
      <p:sp>
        <p:nvSpPr>
          <p:cNvPr id="4" name="Freeform 3"/>
          <p:cNvSpPr/>
          <p:nvPr/>
        </p:nvSpPr>
        <p:spPr>
          <a:xfrm>
            <a:off x="3130826" y="1620078"/>
            <a:ext cx="785191" cy="31290"/>
          </a:xfrm>
          <a:custGeom>
            <a:avLst/>
            <a:gdLst>
              <a:gd name="connsiteX0" fmla="*/ 0 w 785191"/>
              <a:gd name="connsiteY0" fmla="*/ 9939 h 31290"/>
              <a:gd name="connsiteX1" fmla="*/ 188844 w 785191"/>
              <a:gd name="connsiteY1" fmla="*/ 29818 h 31290"/>
              <a:gd name="connsiteX2" fmla="*/ 357809 w 785191"/>
              <a:gd name="connsiteY2" fmla="*/ 29818 h 31290"/>
              <a:gd name="connsiteX3" fmla="*/ 506896 w 785191"/>
              <a:gd name="connsiteY3" fmla="*/ 29818 h 31290"/>
              <a:gd name="connsiteX4" fmla="*/ 715617 w 785191"/>
              <a:gd name="connsiteY4" fmla="*/ 9939 h 31290"/>
              <a:gd name="connsiteX5" fmla="*/ 785191 w 785191"/>
              <a:gd name="connsiteY5" fmla="*/ 0 h 31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191" h="31290">
                <a:moveTo>
                  <a:pt x="0" y="9939"/>
                </a:moveTo>
                <a:cubicBezTo>
                  <a:pt x="64604" y="18222"/>
                  <a:pt x="129209" y="26505"/>
                  <a:pt x="188844" y="29818"/>
                </a:cubicBezTo>
                <a:cubicBezTo>
                  <a:pt x="248479" y="33131"/>
                  <a:pt x="357809" y="29818"/>
                  <a:pt x="357809" y="29818"/>
                </a:cubicBezTo>
                <a:cubicBezTo>
                  <a:pt x="410818" y="29818"/>
                  <a:pt x="447261" y="33131"/>
                  <a:pt x="506896" y="29818"/>
                </a:cubicBezTo>
                <a:cubicBezTo>
                  <a:pt x="566531" y="26505"/>
                  <a:pt x="669235" y="14909"/>
                  <a:pt x="715617" y="9939"/>
                </a:cubicBezTo>
                <a:cubicBezTo>
                  <a:pt x="762000" y="4969"/>
                  <a:pt x="785191" y="0"/>
                  <a:pt x="785191" y="0"/>
                </a:cubicBezTo>
              </a:path>
            </a:pathLst>
          </a:cu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Freeform 18"/>
          <p:cNvSpPr/>
          <p:nvPr/>
        </p:nvSpPr>
        <p:spPr>
          <a:xfrm>
            <a:off x="1719470" y="1798983"/>
            <a:ext cx="785191" cy="31290"/>
          </a:xfrm>
          <a:custGeom>
            <a:avLst/>
            <a:gdLst>
              <a:gd name="connsiteX0" fmla="*/ 0 w 785191"/>
              <a:gd name="connsiteY0" fmla="*/ 9939 h 31290"/>
              <a:gd name="connsiteX1" fmla="*/ 188844 w 785191"/>
              <a:gd name="connsiteY1" fmla="*/ 29818 h 31290"/>
              <a:gd name="connsiteX2" fmla="*/ 357809 w 785191"/>
              <a:gd name="connsiteY2" fmla="*/ 29818 h 31290"/>
              <a:gd name="connsiteX3" fmla="*/ 506896 w 785191"/>
              <a:gd name="connsiteY3" fmla="*/ 29818 h 31290"/>
              <a:gd name="connsiteX4" fmla="*/ 715617 w 785191"/>
              <a:gd name="connsiteY4" fmla="*/ 9939 h 31290"/>
              <a:gd name="connsiteX5" fmla="*/ 785191 w 785191"/>
              <a:gd name="connsiteY5" fmla="*/ 0 h 31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191" h="31290">
                <a:moveTo>
                  <a:pt x="0" y="9939"/>
                </a:moveTo>
                <a:cubicBezTo>
                  <a:pt x="64604" y="18222"/>
                  <a:pt x="129209" y="26505"/>
                  <a:pt x="188844" y="29818"/>
                </a:cubicBezTo>
                <a:cubicBezTo>
                  <a:pt x="248479" y="33131"/>
                  <a:pt x="357809" y="29818"/>
                  <a:pt x="357809" y="29818"/>
                </a:cubicBezTo>
                <a:cubicBezTo>
                  <a:pt x="410818" y="29818"/>
                  <a:pt x="447261" y="33131"/>
                  <a:pt x="506896" y="29818"/>
                </a:cubicBezTo>
                <a:cubicBezTo>
                  <a:pt x="566531" y="26505"/>
                  <a:pt x="669235" y="14909"/>
                  <a:pt x="715617" y="9939"/>
                </a:cubicBezTo>
                <a:cubicBezTo>
                  <a:pt x="762000" y="4969"/>
                  <a:pt x="785191" y="0"/>
                  <a:pt x="785191" y="0"/>
                </a:cubicBezTo>
              </a:path>
            </a:pathLst>
          </a:cu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1033670" y="1948070"/>
            <a:ext cx="785191" cy="31290"/>
          </a:xfrm>
          <a:custGeom>
            <a:avLst/>
            <a:gdLst>
              <a:gd name="connsiteX0" fmla="*/ 0 w 785191"/>
              <a:gd name="connsiteY0" fmla="*/ 9939 h 31290"/>
              <a:gd name="connsiteX1" fmla="*/ 188844 w 785191"/>
              <a:gd name="connsiteY1" fmla="*/ 29818 h 31290"/>
              <a:gd name="connsiteX2" fmla="*/ 357809 w 785191"/>
              <a:gd name="connsiteY2" fmla="*/ 29818 h 31290"/>
              <a:gd name="connsiteX3" fmla="*/ 506896 w 785191"/>
              <a:gd name="connsiteY3" fmla="*/ 29818 h 31290"/>
              <a:gd name="connsiteX4" fmla="*/ 715617 w 785191"/>
              <a:gd name="connsiteY4" fmla="*/ 9939 h 31290"/>
              <a:gd name="connsiteX5" fmla="*/ 785191 w 785191"/>
              <a:gd name="connsiteY5" fmla="*/ 0 h 31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191" h="31290">
                <a:moveTo>
                  <a:pt x="0" y="9939"/>
                </a:moveTo>
                <a:cubicBezTo>
                  <a:pt x="64604" y="18222"/>
                  <a:pt x="129209" y="26505"/>
                  <a:pt x="188844" y="29818"/>
                </a:cubicBezTo>
                <a:cubicBezTo>
                  <a:pt x="248479" y="33131"/>
                  <a:pt x="357809" y="29818"/>
                  <a:pt x="357809" y="29818"/>
                </a:cubicBezTo>
                <a:cubicBezTo>
                  <a:pt x="410818" y="29818"/>
                  <a:pt x="447261" y="33131"/>
                  <a:pt x="506896" y="29818"/>
                </a:cubicBezTo>
                <a:cubicBezTo>
                  <a:pt x="566531" y="26505"/>
                  <a:pt x="669235" y="14909"/>
                  <a:pt x="715617" y="9939"/>
                </a:cubicBezTo>
                <a:cubicBezTo>
                  <a:pt x="762000" y="4969"/>
                  <a:pt x="785191" y="0"/>
                  <a:pt x="785191" y="0"/>
                </a:cubicBezTo>
              </a:path>
            </a:pathLst>
          </a:cu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Freeform 23"/>
          <p:cNvSpPr/>
          <p:nvPr/>
        </p:nvSpPr>
        <p:spPr>
          <a:xfrm>
            <a:off x="934279" y="2454966"/>
            <a:ext cx="785191" cy="31290"/>
          </a:xfrm>
          <a:custGeom>
            <a:avLst/>
            <a:gdLst>
              <a:gd name="connsiteX0" fmla="*/ 0 w 785191"/>
              <a:gd name="connsiteY0" fmla="*/ 9939 h 31290"/>
              <a:gd name="connsiteX1" fmla="*/ 188844 w 785191"/>
              <a:gd name="connsiteY1" fmla="*/ 29818 h 31290"/>
              <a:gd name="connsiteX2" fmla="*/ 357809 w 785191"/>
              <a:gd name="connsiteY2" fmla="*/ 29818 h 31290"/>
              <a:gd name="connsiteX3" fmla="*/ 506896 w 785191"/>
              <a:gd name="connsiteY3" fmla="*/ 29818 h 31290"/>
              <a:gd name="connsiteX4" fmla="*/ 715617 w 785191"/>
              <a:gd name="connsiteY4" fmla="*/ 9939 h 31290"/>
              <a:gd name="connsiteX5" fmla="*/ 785191 w 785191"/>
              <a:gd name="connsiteY5" fmla="*/ 0 h 31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191" h="31290">
                <a:moveTo>
                  <a:pt x="0" y="9939"/>
                </a:moveTo>
                <a:cubicBezTo>
                  <a:pt x="64604" y="18222"/>
                  <a:pt x="129209" y="26505"/>
                  <a:pt x="188844" y="29818"/>
                </a:cubicBezTo>
                <a:cubicBezTo>
                  <a:pt x="248479" y="33131"/>
                  <a:pt x="357809" y="29818"/>
                  <a:pt x="357809" y="29818"/>
                </a:cubicBezTo>
                <a:cubicBezTo>
                  <a:pt x="410818" y="29818"/>
                  <a:pt x="447261" y="33131"/>
                  <a:pt x="506896" y="29818"/>
                </a:cubicBezTo>
                <a:cubicBezTo>
                  <a:pt x="566531" y="26505"/>
                  <a:pt x="669235" y="14909"/>
                  <a:pt x="715617" y="9939"/>
                </a:cubicBezTo>
                <a:cubicBezTo>
                  <a:pt x="762000" y="4969"/>
                  <a:pt x="785191" y="0"/>
                  <a:pt x="785191" y="0"/>
                </a:cubicBezTo>
              </a:path>
            </a:pathLst>
          </a:cu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Freeform 24"/>
          <p:cNvSpPr/>
          <p:nvPr/>
        </p:nvSpPr>
        <p:spPr>
          <a:xfrm>
            <a:off x="536713" y="3806688"/>
            <a:ext cx="785191" cy="31290"/>
          </a:xfrm>
          <a:custGeom>
            <a:avLst/>
            <a:gdLst>
              <a:gd name="connsiteX0" fmla="*/ 0 w 785191"/>
              <a:gd name="connsiteY0" fmla="*/ 9939 h 31290"/>
              <a:gd name="connsiteX1" fmla="*/ 188844 w 785191"/>
              <a:gd name="connsiteY1" fmla="*/ 29818 h 31290"/>
              <a:gd name="connsiteX2" fmla="*/ 357809 w 785191"/>
              <a:gd name="connsiteY2" fmla="*/ 29818 h 31290"/>
              <a:gd name="connsiteX3" fmla="*/ 506896 w 785191"/>
              <a:gd name="connsiteY3" fmla="*/ 29818 h 31290"/>
              <a:gd name="connsiteX4" fmla="*/ 715617 w 785191"/>
              <a:gd name="connsiteY4" fmla="*/ 9939 h 31290"/>
              <a:gd name="connsiteX5" fmla="*/ 785191 w 785191"/>
              <a:gd name="connsiteY5" fmla="*/ 0 h 31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191" h="31290">
                <a:moveTo>
                  <a:pt x="0" y="9939"/>
                </a:moveTo>
                <a:cubicBezTo>
                  <a:pt x="64604" y="18222"/>
                  <a:pt x="129209" y="26505"/>
                  <a:pt x="188844" y="29818"/>
                </a:cubicBezTo>
                <a:cubicBezTo>
                  <a:pt x="248479" y="33131"/>
                  <a:pt x="357809" y="29818"/>
                  <a:pt x="357809" y="29818"/>
                </a:cubicBezTo>
                <a:cubicBezTo>
                  <a:pt x="410818" y="29818"/>
                  <a:pt x="447261" y="33131"/>
                  <a:pt x="506896" y="29818"/>
                </a:cubicBezTo>
                <a:cubicBezTo>
                  <a:pt x="566531" y="26505"/>
                  <a:pt x="669235" y="14909"/>
                  <a:pt x="715617" y="9939"/>
                </a:cubicBezTo>
                <a:cubicBezTo>
                  <a:pt x="762000" y="4969"/>
                  <a:pt x="785191" y="0"/>
                  <a:pt x="785191" y="0"/>
                </a:cubicBezTo>
              </a:path>
            </a:pathLst>
          </a:custGeom>
          <a:noFill/>
          <a:ln w="15875">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Freeform 25"/>
          <p:cNvSpPr/>
          <p:nvPr/>
        </p:nvSpPr>
        <p:spPr>
          <a:xfrm>
            <a:off x="2822713" y="6510132"/>
            <a:ext cx="785191" cy="31290"/>
          </a:xfrm>
          <a:custGeom>
            <a:avLst/>
            <a:gdLst>
              <a:gd name="connsiteX0" fmla="*/ 0 w 785191"/>
              <a:gd name="connsiteY0" fmla="*/ 9939 h 31290"/>
              <a:gd name="connsiteX1" fmla="*/ 188844 w 785191"/>
              <a:gd name="connsiteY1" fmla="*/ 29818 h 31290"/>
              <a:gd name="connsiteX2" fmla="*/ 357809 w 785191"/>
              <a:gd name="connsiteY2" fmla="*/ 29818 h 31290"/>
              <a:gd name="connsiteX3" fmla="*/ 506896 w 785191"/>
              <a:gd name="connsiteY3" fmla="*/ 29818 h 31290"/>
              <a:gd name="connsiteX4" fmla="*/ 715617 w 785191"/>
              <a:gd name="connsiteY4" fmla="*/ 9939 h 31290"/>
              <a:gd name="connsiteX5" fmla="*/ 785191 w 785191"/>
              <a:gd name="connsiteY5" fmla="*/ 0 h 31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191" h="31290">
                <a:moveTo>
                  <a:pt x="0" y="9939"/>
                </a:moveTo>
                <a:cubicBezTo>
                  <a:pt x="64604" y="18222"/>
                  <a:pt x="129209" y="26505"/>
                  <a:pt x="188844" y="29818"/>
                </a:cubicBezTo>
                <a:cubicBezTo>
                  <a:pt x="248479" y="33131"/>
                  <a:pt x="357809" y="29818"/>
                  <a:pt x="357809" y="29818"/>
                </a:cubicBezTo>
                <a:cubicBezTo>
                  <a:pt x="410818" y="29818"/>
                  <a:pt x="447261" y="33131"/>
                  <a:pt x="506896" y="29818"/>
                </a:cubicBezTo>
                <a:cubicBezTo>
                  <a:pt x="566531" y="26505"/>
                  <a:pt x="669235" y="14909"/>
                  <a:pt x="715617" y="9939"/>
                </a:cubicBezTo>
                <a:cubicBezTo>
                  <a:pt x="762000" y="4969"/>
                  <a:pt x="785191" y="0"/>
                  <a:pt x="785191" y="0"/>
                </a:cubicBezTo>
              </a:path>
            </a:pathLst>
          </a:custGeom>
          <a:noFill/>
          <a:ln w="15875">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4031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824</TotalTime>
  <Words>1253</Words>
  <Application>Microsoft Macintosh PowerPoint</Application>
  <PresentationFormat>On-screen Show (4:3)</PresentationFormat>
  <Paragraphs>186</Paragraphs>
  <Slides>29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Calibri</vt:lpstr>
      <vt:lpstr>Times</vt:lpstr>
      <vt:lpstr>Times New Roman</vt:lpstr>
      <vt:lpstr>Arial</vt:lpstr>
      <vt:lpstr>Default Theme</vt:lpstr>
      <vt:lpstr>Coding</vt:lpstr>
      <vt:lpstr>If you intend to analyze qualitative data for your dissertation, you need to own and carefully read</vt:lpstr>
      <vt:lpstr>Necessary Personal Attributes for Coding Saldaña, 2013</vt:lpstr>
      <vt:lpstr>Coding as Data Concentration</vt:lpstr>
      <vt:lpstr>What is a code?</vt:lpstr>
      <vt:lpstr>What is a code?</vt:lpstr>
      <vt:lpstr>An example…</vt:lpstr>
      <vt:lpstr>Coding as Linking</vt:lpstr>
      <vt:lpstr>Coding as Linking</vt:lpstr>
      <vt:lpstr>How to Begin</vt:lpstr>
      <vt:lpstr>PowerPoint Presentation</vt:lpstr>
      <vt:lpstr>How to do this with paper</vt:lpstr>
      <vt:lpstr>What to code?</vt:lpstr>
      <vt:lpstr>Emerson’s General List of  Questions as You Code </vt:lpstr>
      <vt:lpstr>Saldaña adds …</vt:lpstr>
      <vt:lpstr>First Cycle Coding</vt:lpstr>
      <vt:lpstr>Attribute Coding Descriptive data about the setting </vt:lpstr>
      <vt:lpstr>Magnitude Coding Ordinal evaluation of responses </vt:lpstr>
      <vt:lpstr>Subcoding Second order tags </vt:lpstr>
      <vt:lpstr>Structural Coding Predetermined research topics </vt:lpstr>
      <vt:lpstr>Descriptive Coding Nouns that describes topic </vt:lpstr>
      <vt:lpstr>In Vivo Coding Respondents’ words </vt:lpstr>
      <vt:lpstr>Process Coding Gerunds (actions) </vt:lpstr>
      <vt:lpstr>Emotion Coding Emotions recalled or inferred </vt:lpstr>
      <vt:lpstr>Some First Cycle Coding Types</vt:lpstr>
      <vt:lpstr>First Cycle Coding</vt:lpstr>
      <vt:lpstr>Second Cycle Coding</vt:lpstr>
      <vt:lpstr>Some Second Cycle Coding Types</vt:lpstr>
      <vt:lpstr>Coding Approaches</vt:lpstr>
    </vt:vector>
  </TitlesOfParts>
  <Manager/>
  <Company/>
  <LinksUpToDate>false</LinksUpToDate>
  <SharedDoc>false</SharedDoc>
  <HyperlinkBase/>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James Carroll</dc:creator>
  <cp:keywords/>
  <dc:description/>
  <cp:lastModifiedBy>Microsoft Office User</cp:lastModifiedBy>
  <cp:revision>45</cp:revision>
  <dcterms:created xsi:type="dcterms:W3CDTF">2015-09-14T16:38:20Z</dcterms:created>
  <dcterms:modified xsi:type="dcterms:W3CDTF">2016-10-10T21:31:08Z</dcterms:modified>
  <cp:category/>
</cp:coreProperties>
</file>