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1"/>
  </p:notesMasterIdLst>
  <p:sldIdLst>
    <p:sldId id="258" r:id="rId2"/>
    <p:sldId id="272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65" r:id="rId13"/>
    <p:sldId id="267" r:id="rId14"/>
    <p:sldId id="282" r:id="rId15"/>
    <p:sldId id="283" r:id="rId16"/>
    <p:sldId id="268" r:id="rId17"/>
    <p:sldId id="270" r:id="rId18"/>
    <p:sldId id="284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64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27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391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854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318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781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245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708" algn="l" defTabSz="822927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5"/>
    <p:restoredTop sz="94743"/>
  </p:normalViewPr>
  <p:slideViewPr>
    <p:cSldViewPr snapToGrid="0" snapToObjects="1">
      <p:cViewPr>
        <p:scale>
          <a:sx n="173" d="100"/>
          <a:sy n="173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F6152-8038-B14D-953F-8EBE3D780DA7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94889-B0C3-CC42-B569-6137C0466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94889-B0C3-CC42-B569-6137C0466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4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94889-B0C3-CC42-B569-6137C04660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41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94889-B0C3-CC42-B569-6137C04660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6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133"/>
            </a:lvl1pPr>
            <a:lvl2pPr marL="406405" indent="0" algn="ctr">
              <a:buNone/>
              <a:defRPr sz="1778"/>
            </a:lvl2pPr>
            <a:lvl3pPr marL="812810" indent="0" algn="ctr">
              <a:buNone/>
              <a:defRPr sz="1600"/>
            </a:lvl3pPr>
            <a:lvl4pPr marL="1219215" indent="0" algn="ctr">
              <a:buNone/>
              <a:defRPr sz="1422"/>
            </a:lvl4pPr>
            <a:lvl5pPr marL="1625620" indent="0" algn="ctr">
              <a:buNone/>
              <a:defRPr sz="1422"/>
            </a:lvl5pPr>
            <a:lvl6pPr marL="2032025" indent="0" algn="ctr">
              <a:buNone/>
              <a:defRPr sz="1422"/>
            </a:lvl6pPr>
            <a:lvl7pPr marL="2438430" indent="0" algn="ctr">
              <a:buNone/>
              <a:defRPr sz="1422"/>
            </a:lvl7pPr>
            <a:lvl8pPr marL="2844836" indent="0" algn="ctr">
              <a:buNone/>
              <a:defRPr sz="1422"/>
            </a:lvl8pPr>
            <a:lvl9pPr marL="3251241" indent="0" algn="ctr">
              <a:buNone/>
              <a:defRPr sz="142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133">
                <a:solidFill>
                  <a:schemeClr val="tx1"/>
                </a:solidFill>
              </a:defRPr>
            </a:lvl1pPr>
            <a:lvl2pPr marL="40640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2pPr>
            <a:lvl3pPr marL="8128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1921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4pPr>
            <a:lvl5pPr marL="162562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5pPr>
            <a:lvl6pPr marL="2032025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6pPr>
            <a:lvl7pPr marL="243843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7pPr>
            <a:lvl8pPr marL="2844836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8pPr>
            <a:lvl9pPr marL="3251241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B82A-C9C0-DB42-B937-EA35CCFAFC02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E065-9835-0542-8505-0CE06937E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5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812810" rtl="0" eaLnBrk="1" latinLnBrk="0" hangingPunct="1">
        <a:lnSpc>
          <a:spcPct val="90000"/>
        </a:lnSpc>
        <a:spcBef>
          <a:spcPct val="0"/>
        </a:spcBef>
        <a:buNone/>
        <a:defRPr sz="3911" kern="1200" baseline="0">
          <a:solidFill>
            <a:schemeClr val="tx1"/>
          </a:solidFill>
          <a:latin typeface="Times" charset="0"/>
          <a:ea typeface="+mj-ea"/>
          <a:cs typeface="+mj-cs"/>
        </a:defRPr>
      </a:lvl1pPr>
    </p:titleStyle>
    <p:bodyStyle>
      <a:lvl1pPr marL="203203" indent="-203203" algn="l" defTabSz="81281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2489" kern="1200" baseline="0">
          <a:solidFill>
            <a:schemeClr val="tx1"/>
          </a:solidFill>
          <a:latin typeface="times" charset="0"/>
          <a:ea typeface="+mn-ea"/>
          <a:cs typeface="+mn-cs"/>
        </a:defRPr>
      </a:lvl1pPr>
      <a:lvl2pPr marL="60960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3" kern="1200" baseline="0">
          <a:solidFill>
            <a:schemeClr val="tx1"/>
          </a:solidFill>
          <a:latin typeface="times" charset="0"/>
          <a:ea typeface="+mn-ea"/>
          <a:cs typeface="+mn-cs"/>
        </a:defRPr>
      </a:lvl2pPr>
      <a:lvl3pPr marL="101601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8" kern="1200" baseline="0">
          <a:solidFill>
            <a:schemeClr val="tx1"/>
          </a:solidFill>
          <a:latin typeface="times" charset="0"/>
          <a:ea typeface="+mn-ea"/>
          <a:cs typeface="+mn-cs"/>
        </a:defRPr>
      </a:lvl3pPr>
      <a:lvl4pPr marL="142241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" charset="0"/>
          <a:ea typeface="+mn-ea"/>
          <a:cs typeface="+mn-cs"/>
        </a:defRPr>
      </a:lvl4pPr>
      <a:lvl5pPr marL="182882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" charset="0"/>
          <a:ea typeface="+mn-ea"/>
          <a:cs typeface="+mn-cs"/>
        </a:defRPr>
      </a:lvl5pPr>
      <a:lvl6pPr marL="223522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Inferring Population Parameters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98058" y="5046623"/>
            <a:ext cx="7315465" cy="1098426"/>
            <a:chOff x="898058" y="5046623"/>
            <a:chExt cx="7315465" cy="1098426"/>
          </a:xfrm>
        </p:grpSpPr>
        <p:sp>
          <p:nvSpPr>
            <p:cNvPr id="23" name="Freeform 22"/>
            <p:cNvSpPr/>
            <p:nvPr/>
          </p:nvSpPr>
          <p:spPr>
            <a:xfrm>
              <a:off x="5788025" y="5046623"/>
              <a:ext cx="1789181" cy="369180"/>
            </a:xfrm>
            <a:custGeom>
              <a:avLst/>
              <a:gdLst>
                <a:gd name="connsiteX0" fmla="*/ 3175 w 1768475"/>
                <a:gd name="connsiteY0" fmla="*/ 368300 h 374650"/>
                <a:gd name="connsiteX1" fmla="*/ 0 w 1768475"/>
                <a:gd name="connsiteY1" fmla="*/ 0 h 374650"/>
                <a:gd name="connsiteX2" fmla="*/ 104775 w 1768475"/>
                <a:gd name="connsiteY2" fmla="*/ 76200 h 374650"/>
                <a:gd name="connsiteX3" fmla="*/ 215900 w 1768475"/>
                <a:gd name="connsiteY3" fmla="*/ 130175 h 374650"/>
                <a:gd name="connsiteX4" fmla="*/ 374650 w 1768475"/>
                <a:gd name="connsiteY4" fmla="*/ 187325 h 374650"/>
                <a:gd name="connsiteX5" fmla="*/ 546100 w 1768475"/>
                <a:gd name="connsiteY5" fmla="*/ 228600 h 374650"/>
                <a:gd name="connsiteX6" fmla="*/ 889000 w 1768475"/>
                <a:gd name="connsiteY6" fmla="*/ 298450 h 374650"/>
                <a:gd name="connsiteX7" fmla="*/ 1127125 w 1768475"/>
                <a:gd name="connsiteY7" fmla="*/ 317500 h 374650"/>
                <a:gd name="connsiteX8" fmla="*/ 1368425 w 1768475"/>
                <a:gd name="connsiteY8" fmla="*/ 320675 h 374650"/>
                <a:gd name="connsiteX9" fmla="*/ 1619250 w 1768475"/>
                <a:gd name="connsiteY9" fmla="*/ 320675 h 374650"/>
                <a:gd name="connsiteX10" fmla="*/ 1765300 w 1768475"/>
                <a:gd name="connsiteY10" fmla="*/ 314325 h 374650"/>
                <a:gd name="connsiteX11" fmla="*/ 1768475 w 1768475"/>
                <a:gd name="connsiteY11" fmla="*/ 374650 h 374650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04775 w 1768475"/>
                <a:gd name="connsiteY2" fmla="*/ 36059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11107 w 1768475"/>
                <a:gd name="connsiteY2" fmla="*/ 54792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77965"/>
                <a:gd name="connsiteY0" fmla="*/ 328159 h 334509"/>
                <a:gd name="connsiteX1" fmla="*/ 0 w 1777965"/>
                <a:gd name="connsiteY1" fmla="*/ 0 h 334509"/>
                <a:gd name="connsiteX2" fmla="*/ 111107 w 1777965"/>
                <a:gd name="connsiteY2" fmla="*/ 54792 h 334509"/>
                <a:gd name="connsiteX3" fmla="*/ 215900 w 1777965"/>
                <a:gd name="connsiteY3" fmla="*/ 90034 h 334509"/>
                <a:gd name="connsiteX4" fmla="*/ 374650 w 1777965"/>
                <a:gd name="connsiteY4" fmla="*/ 147184 h 334509"/>
                <a:gd name="connsiteX5" fmla="*/ 546100 w 1777965"/>
                <a:gd name="connsiteY5" fmla="*/ 188459 h 334509"/>
                <a:gd name="connsiteX6" fmla="*/ 889000 w 1777965"/>
                <a:gd name="connsiteY6" fmla="*/ 258309 h 334509"/>
                <a:gd name="connsiteX7" fmla="*/ 1127125 w 1777965"/>
                <a:gd name="connsiteY7" fmla="*/ 277359 h 334509"/>
                <a:gd name="connsiteX8" fmla="*/ 1368425 w 1777965"/>
                <a:gd name="connsiteY8" fmla="*/ 280534 h 334509"/>
                <a:gd name="connsiteX9" fmla="*/ 1619250 w 1777965"/>
                <a:gd name="connsiteY9" fmla="*/ 280534 h 334509"/>
                <a:gd name="connsiteX10" fmla="*/ 1777965 w 1777965"/>
                <a:gd name="connsiteY10" fmla="*/ 274184 h 334509"/>
                <a:gd name="connsiteX11" fmla="*/ 1768475 w 1777965"/>
                <a:gd name="connsiteY11" fmla="*/ 334509 h 334509"/>
                <a:gd name="connsiteX0" fmla="*/ 3175 w 1787473"/>
                <a:gd name="connsiteY0" fmla="*/ 328159 h 334509"/>
                <a:gd name="connsiteX1" fmla="*/ 0 w 1787473"/>
                <a:gd name="connsiteY1" fmla="*/ 0 h 334509"/>
                <a:gd name="connsiteX2" fmla="*/ 111107 w 1787473"/>
                <a:gd name="connsiteY2" fmla="*/ 54792 h 334509"/>
                <a:gd name="connsiteX3" fmla="*/ 215900 w 1787473"/>
                <a:gd name="connsiteY3" fmla="*/ 90034 h 334509"/>
                <a:gd name="connsiteX4" fmla="*/ 374650 w 1787473"/>
                <a:gd name="connsiteY4" fmla="*/ 147184 h 334509"/>
                <a:gd name="connsiteX5" fmla="*/ 546100 w 1787473"/>
                <a:gd name="connsiteY5" fmla="*/ 188459 h 334509"/>
                <a:gd name="connsiteX6" fmla="*/ 889000 w 1787473"/>
                <a:gd name="connsiteY6" fmla="*/ 258309 h 334509"/>
                <a:gd name="connsiteX7" fmla="*/ 1127125 w 1787473"/>
                <a:gd name="connsiteY7" fmla="*/ 277359 h 334509"/>
                <a:gd name="connsiteX8" fmla="*/ 1368425 w 1787473"/>
                <a:gd name="connsiteY8" fmla="*/ 280534 h 334509"/>
                <a:gd name="connsiteX9" fmla="*/ 1619250 w 1787473"/>
                <a:gd name="connsiteY9" fmla="*/ 280534 h 334509"/>
                <a:gd name="connsiteX10" fmla="*/ 1777965 w 1787473"/>
                <a:gd name="connsiteY10" fmla="*/ 274184 h 334509"/>
                <a:gd name="connsiteX11" fmla="*/ 1787473 w 1787473"/>
                <a:gd name="connsiteY11" fmla="*/ 334509 h 334509"/>
                <a:gd name="connsiteX0" fmla="*/ 3175 w 1777965"/>
                <a:gd name="connsiteY0" fmla="*/ 328159 h 337185"/>
                <a:gd name="connsiteX1" fmla="*/ 0 w 1777965"/>
                <a:gd name="connsiteY1" fmla="*/ 0 h 337185"/>
                <a:gd name="connsiteX2" fmla="*/ 111107 w 1777965"/>
                <a:gd name="connsiteY2" fmla="*/ 54792 h 337185"/>
                <a:gd name="connsiteX3" fmla="*/ 215900 w 1777965"/>
                <a:gd name="connsiteY3" fmla="*/ 90034 h 337185"/>
                <a:gd name="connsiteX4" fmla="*/ 374650 w 1777965"/>
                <a:gd name="connsiteY4" fmla="*/ 147184 h 337185"/>
                <a:gd name="connsiteX5" fmla="*/ 546100 w 1777965"/>
                <a:gd name="connsiteY5" fmla="*/ 188459 h 337185"/>
                <a:gd name="connsiteX6" fmla="*/ 889000 w 1777965"/>
                <a:gd name="connsiteY6" fmla="*/ 258309 h 337185"/>
                <a:gd name="connsiteX7" fmla="*/ 1127125 w 1777965"/>
                <a:gd name="connsiteY7" fmla="*/ 277359 h 337185"/>
                <a:gd name="connsiteX8" fmla="*/ 1368425 w 1777965"/>
                <a:gd name="connsiteY8" fmla="*/ 280534 h 337185"/>
                <a:gd name="connsiteX9" fmla="*/ 1619250 w 1777965"/>
                <a:gd name="connsiteY9" fmla="*/ 280534 h 337185"/>
                <a:gd name="connsiteX10" fmla="*/ 1777965 w 1777965"/>
                <a:gd name="connsiteY10" fmla="*/ 274184 h 337185"/>
                <a:gd name="connsiteX11" fmla="*/ 1774808 w 1777965"/>
                <a:gd name="connsiteY11" fmla="*/ 337185 h 337185"/>
                <a:gd name="connsiteX0" fmla="*/ 3175 w 1774808"/>
                <a:gd name="connsiteY0" fmla="*/ 328159 h 337185"/>
                <a:gd name="connsiteX1" fmla="*/ 0 w 1774808"/>
                <a:gd name="connsiteY1" fmla="*/ 0 h 337185"/>
                <a:gd name="connsiteX2" fmla="*/ 111107 w 1774808"/>
                <a:gd name="connsiteY2" fmla="*/ 54792 h 337185"/>
                <a:gd name="connsiteX3" fmla="*/ 215900 w 1774808"/>
                <a:gd name="connsiteY3" fmla="*/ 90034 h 337185"/>
                <a:gd name="connsiteX4" fmla="*/ 374650 w 1774808"/>
                <a:gd name="connsiteY4" fmla="*/ 147184 h 337185"/>
                <a:gd name="connsiteX5" fmla="*/ 546100 w 1774808"/>
                <a:gd name="connsiteY5" fmla="*/ 188459 h 337185"/>
                <a:gd name="connsiteX6" fmla="*/ 889000 w 1774808"/>
                <a:gd name="connsiteY6" fmla="*/ 258309 h 337185"/>
                <a:gd name="connsiteX7" fmla="*/ 1127125 w 1774808"/>
                <a:gd name="connsiteY7" fmla="*/ 277359 h 337185"/>
                <a:gd name="connsiteX8" fmla="*/ 1368425 w 1774808"/>
                <a:gd name="connsiteY8" fmla="*/ 280534 h 337185"/>
                <a:gd name="connsiteX9" fmla="*/ 1619250 w 1774808"/>
                <a:gd name="connsiteY9" fmla="*/ 280534 h 337185"/>
                <a:gd name="connsiteX10" fmla="*/ 1771632 w 1774808"/>
                <a:gd name="connsiteY10" fmla="*/ 276860 h 337185"/>
                <a:gd name="connsiteX11" fmla="*/ 1774808 w 1774808"/>
                <a:gd name="connsiteY11" fmla="*/ 337185 h 33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4808" h="337185">
                  <a:moveTo>
                    <a:pt x="3175" y="328159"/>
                  </a:moveTo>
                  <a:cubicBezTo>
                    <a:pt x="2117" y="205392"/>
                    <a:pt x="1058" y="122767"/>
                    <a:pt x="0" y="0"/>
                  </a:cubicBezTo>
                  <a:lnTo>
                    <a:pt x="111107" y="54792"/>
                  </a:lnTo>
                  <a:lnTo>
                    <a:pt x="215900" y="90034"/>
                  </a:lnTo>
                  <a:lnTo>
                    <a:pt x="374650" y="147184"/>
                  </a:lnTo>
                  <a:lnTo>
                    <a:pt x="546100" y="188459"/>
                  </a:lnTo>
                  <a:lnTo>
                    <a:pt x="889000" y="258309"/>
                  </a:lnTo>
                  <a:lnTo>
                    <a:pt x="1127125" y="277359"/>
                  </a:lnTo>
                  <a:lnTo>
                    <a:pt x="1368425" y="280534"/>
                  </a:lnTo>
                  <a:lnTo>
                    <a:pt x="1619250" y="280534"/>
                  </a:lnTo>
                  <a:lnTo>
                    <a:pt x="1771632" y="276860"/>
                  </a:lnTo>
                  <a:lnTo>
                    <a:pt x="1774808" y="33718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98058" y="5744939"/>
              <a:ext cx="73154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Probability that the group mean could </a:t>
              </a:r>
              <a:r>
                <a:rPr lang="en-US" sz="2000" smtClean="0"/>
                <a:t>have appeared randomly</a:t>
              </a:r>
              <a:endParaRPr lang="en-US" sz="2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5982576" y="5444419"/>
              <a:ext cx="176177" cy="29843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4558652" y="1713055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211667" y="365128"/>
            <a:ext cx="8729133" cy="1325563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What if you do not know the </a:t>
            </a:r>
            <a:r>
              <a:rPr lang="en-US" sz="3600" i="1" dirty="0" smtClean="0"/>
              <a:t>SD</a:t>
            </a:r>
            <a:r>
              <a:rPr lang="en-US" sz="3600" dirty="0" smtClean="0"/>
              <a:t> of the population?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A one sample </a:t>
            </a:r>
            <a:r>
              <a:rPr lang="en-US" sz="3200" i="1" dirty="0" smtClean="0"/>
              <a:t>t</a:t>
            </a:r>
            <a:r>
              <a:rPr lang="en-US" sz="3200" dirty="0" smtClean="0"/>
              <a:t>-test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782570" y="1759615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03800" y="1930325"/>
            <a:ext cx="3447053" cy="3485807"/>
            <a:chOff x="5003800" y="1950497"/>
            <a:chExt cx="3447053" cy="3485807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5003800" y="2101247"/>
              <a:ext cx="0" cy="3335057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5916717" y="1950497"/>
              <a:ext cx="2534136" cy="84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Standard Error </a:t>
              </a:r>
              <a:br>
                <a:rPr lang="en-US" dirty="0" smtClean="0"/>
              </a:b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FF0000"/>
                  </a:solidFill>
                </a:rPr>
                <a:t>sample</a:t>
              </a:r>
              <a:r>
                <a:rPr lang="en-US" dirty="0" smtClean="0"/>
                <a:t> SD adjusted for group size)</a:t>
              </a:r>
              <a:endParaRPr lang="en-US" dirty="0"/>
            </a:p>
          </p:txBody>
        </p:sp>
        <p:cxnSp>
          <p:nvCxnSpPr>
            <p:cNvPr id="160" name="Straight Arrow Connector 159"/>
            <p:cNvCxnSpPr>
              <a:stCxn id="159" idx="1"/>
            </p:cNvCxnSpPr>
            <p:nvPr/>
          </p:nvCxnSpPr>
          <p:spPr>
            <a:xfrm flipH="1" flipV="1">
              <a:off x="5121497" y="2237997"/>
              <a:ext cx="795220" cy="132615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reeform 17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5367" y="2462949"/>
            <a:ext cx="3627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Estimate </a:t>
            </a:r>
            <a:r>
              <a:rPr lang="en-US" sz="2000" dirty="0" smtClean="0"/>
              <a:t>the </a:t>
            </a:r>
            <a:r>
              <a:rPr lang="en-US" sz="2000" i="1" dirty="0" smtClean="0"/>
              <a:t>SD</a:t>
            </a:r>
            <a:r>
              <a:rPr lang="en-US" sz="2000" dirty="0" smtClean="0"/>
              <a:t> of the </a:t>
            </a:r>
            <a:r>
              <a:rPr lang="en-US" sz="2000" dirty="0" smtClean="0">
                <a:solidFill>
                  <a:srgbClr val="FF0000"/>
                </a:solidFill>
              </a:rPr>
              <a:t>population</a:t>
            </a:r>
            <a:r>
              <a:rPr lang="en-US" sz="2000" dirty="0" smtClean="0"/>
              <a:t> using the </a:t>
            </a:r>
            <a:r>
              <a:rPr lang="en-US" sz="2000" dirty="0" smtClean="0">
                <a:solidFill>
                  <a:srgbClr val="FF0000"/>
                </a:solidFill>
              </a:rPr>
              <a:t>sample</a:t>
            </a:r>
            <a:r>
              <a:rPr lang="en-US" sz="2000" dirty="0" smtClean="0"/>
              <a:t> </a:t>
            </a:r>
            <a:r>
              <a:rPr lang="en-US" sz="2000" i="1" dirty="0" smtClean="0"/>
              <a:t>SD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80356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4558652" y="1713055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211667" y="365128"/>
            <a:ext cx="8729133" cy="1325563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One </a:t>
            </a:r>
            <a:r>
              <a:rPr lang="en-US" sz="4000" dirty="0"/>
              <a:t>S</a:t>
            </a:r>
            <a:r>
              <a:rPr lang="en-US" sz="4000" dirty="0" smtClean="0"/>
              <a:t>ample </a:t>
            </a:r>
            <a:r>
              <a:rPr lang="en-US" sz="4000" i="1" dirty="0" smtClean="0"/>
              <a:t>t</a:t>
            </a:r>
            <a:r>
              <a:rPr lang="en-US" sz="4000" dirty="0" smtClean="0"/>
              <a:t>-Test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 do this you need the population mean and </a:t>
            </a:r>
            <a:br>
              <a:rPr lang="en-US" sz="3200" dirty="0" smtClean="0"/>
            </a:br>
            <a:r>
              <a:rPr lang="en-US" sz="3200" dirty="0" smtClean="0"/>
              <a:t>the sample statistics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1693333" y="1759615"/>
            <a:ext cx="247353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Population 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8524" y="2476806"/>
            <a:ext cx="3243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You do not need to know anything about the population to which you are inferring except the mean score. </a:t>
            </a:r>
            <a:r>
              <a:rPr lang="en-US" sz="2000" dirty="0" err="1" smtClean="0"/>
              <a:t>EZAnalyze</a:t>
            </a:r>
            <a:r>
              <a:rPr lang="en-US" sz="2000" dirty="0" smtClean="0"/>
              <a:t> calls this the numerical test value (NTV)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1179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3952872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in Excel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excel file: </a:t>
            </a:r>
            <a:r>
              <a:rPr lang="en-US" i="1" dirty="0" smtClean="0"/>
              <a:t>One Sample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277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7328"/>
            <a:ext cx="7886700" cy="3749672"/>
          </a:xfrm>
        </p:spPr>
        <p:txBody>
          <a:bodyPr>
            <a:normAutofit/>
          </a:bodyPr>
          <a:lstStyle/>
          <a:p>
            <a:r>
              <a:rPr lang="en-US" dirty="0" smtClean="0"/>
              <a:t>OK, this was fun but you will almost never encounter a situation where you would do one sample tests.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we need to figure out is how to compare the means from two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Limit Theorem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means of randomly selected groups of a given size are plotted, a histogram approaching normal will appear.</a:t>
            </a:r>
          </a:p>
          <a:p>
            <a:r>
              <a:rPr lang="en-US" dirty="0" smtClean="0"/>
              <a:t>The almost normal distribution is called a sampling distribution of the mean.</a:t>
            </a:r>
          </a:p>
          <a:p>
            <a:r>
              <a:rPr lang="en-US" dirty="0" smtClean="0"/>
              <a:t>The population distribution does not have to be normal for this to work.</a:t>
            </a:r>
          </a:p>
          <a:p>
            <a:r>
              <a:rPr lang="en-US" dirty="0" smtClean="0"/>
              <a:t>The larger the group size the more normal the resulting distribution will be.</a:t>
            </a:r>
          </a:p>
          <a:p>
            <a:r>
              <a:rPr lang="en-US" dirty="0" smtClean="0"/>
              <a:t>This does not work very well for group sizes under 30.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7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 of the Mean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what this is—a distribution of the mean of randomly selected groups of a given size.</a:t>
            </a:r>
          </a:p>
          <a:p>
            <a:r>
              <a:rPr lang="en-US" dirty="0" smtClean="0"/>
              <a:t>So, any give mean value on the distribution will represent how frequently that value was likely to appear randomly.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6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96232" y="1726503"/>
            <a:ext cx="3962420" cy="3709801"/>
            <a:chOff x="596232" y="1726503"/>
            <a:chExt cx="3962420" cy="370980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558652" y="1726503"/>
              <a:ext cx="0" cy="3709801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596232" y="1822697"/>
              <a:ext cx="238891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Use the sample mean to estimate the population mean.</a:t>
              </a:r>
              <a:endParaRPr lang="en-US" sz="1800" dirty="0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3048000" y="2105025"/>
              <a:ext cx="14478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</a:t>
            </a:r>
            <a:r>
              <a:rPr lang="en-US" dirty="0" smtClean="0"/>
              <a:t>-Test for Independent Samples</a:t>
            </a:r>
            <a:endParaRPr lang="en-US" dirty="0"/>
          </a:p>
        </p:txBody>
      </p:sp>
      <p:sp>
        <p:nvSpPr>
          <p:cNvPr id="165" name="Text Box 9"/>
          <p:cNvSpPr txBox="1">
            <a:spLocks noChangeArrowheads="1"/>
          </p:cNvSpPr>
          <p:nvPr/>
        </p:nvSpPr>
        <p:spPr bwMode="auto">
          <a:xfrm>
            <a:off x="6001838" y="4120430"/>
            <a:ext cx="23701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Start with the mean and SD for </a:t>
            </a:r>
            <a:r>
              <a:rPr lang="en-US" sz="1800" dirty="0"/>
              <a:t>s</a:t>
            </a:r>
            <a:r>
              <a:rPr lang="en-US" sz="1800" dirty="0" smtClean="0"/>
              <a:t>ample of x?</a:t>
            </a:r>
            <a:endParaRPr 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543865" y="1545699"/>
            <a:ext cx="6971485" cy="3809229"/>
            <a:chOff x="1543865" y="1545699"/>
            <a:chExt cx="6971485" cy="3809229"/>
          </a:xfrm>
        </p:grpSpPr>
        <p:sp>
          <p:nvSpPr>
            <p:cNvPr id="161" name="Freeform 160"/>
            <p:cNvSpPr/>
            <p:nvPr/>
          </p:nvSpPr>
          <p:spPr>
            <a:xfrm>
              <a:off x="1543865" y="2105025"/>
              <a:ext cx="6023852" cy="3249903"/>
            </a:xfrm>
            <a:custGeom>
              <a:avLst/>
              <a:gdLst>
                <a:gd name="connsiteX0" fmla="*/ 3931800 w 3931800"/>
                <a:gd name="connsiteY0" fmla="*/ 1577907 h 1581834"/>
                <a:gd name="connsiteX1" fmla="*/ 2950453 w 3931800"/>
                <a:gd name="connsiteY1" fmla="*/ 1375859 h 1581834"/>
                <a:gd name="connsiteX2" fmla="*/ 2456573 w 3931800"/>
                <a:gd name="connsiteY2" fmla="*/ 250164 h 1581834"/>
                <a:gd name="connsiteX3" fmla="*/ 1965900 w 3931800"/>
                <a:gd name="connsiteY3" fmla="*/ 10 h 1581834"/>
                <a:gd name="connsiteX4" fmla="*/ 1475227 w 3931800"/>
                <a:gd name="connsiteY4" fmla="*/ 246957 h 1581834"/>
                <a:gd name="connsiteX5" fmla="*/ 981346 w 3931800"/>
                <a:gd name="connsiteY5" fmla="*/ 1375859 h 1581834"/>
                <a:gd name="connsiteX6" fmla="*/ 0 w 3931800"/>
                <a:gd name="connsiteY6" fmla="*/ 1581114 h 1581834"/>
                <a:gd name="connsiteX0" fmla="*/ 3931800 w 3931800"/>
                <a:gd name="connsiteY0" fmla="*/ 1648456 h 1652383"/>
                <a:gd name="connsiteX1" fmla="*/ 2950453 w 3931800"/>
                <a:gd name="connsiteY1" fmla="*/ 1446408 h 1652383"/>
                <a:gd name="connsiteX2" fmla="*/ 2456573 w 3931800"/>
                <a:gd name="connsiteY2" fmla="*/ 320713 h 1652383"/>
                <a:gd name="connsiteX3" fmla="*/ 1969107 w 3931800"/>
                <a:gd name="connsiteY3" fmla="*/ 2 h 1652383"/>
                <a:gd name="connsiteX4" fmla="*/ 1475227 w 3931800"/>
                <a:gd name="connsiteY4" fmla="*/ 317506 h 1652383"/>
                <a:gd name="connsiteX5" fmla="*/ 981346 w 3931800"/>
                <a:gd name="connsiteY5" fmla="*/ 1446408 h 1652383"/>
                <a:gd name="connsiteX6" fmla="*/ 0 w 3931800"/>
                <a:gd name="connsiteY6" fmla="*/ 1651663 h 1652383"/>
                <a:gd name="connsiteX0" fmla="*/ 4443305 w 4443305"/>
                <a:gd name="connsiteY0" fmla="*/ 1648456 h 1652383"/>
                <a:gd name="connsiteX1" fmla="*/ 3461958 w 4443305"/>
                <a:gd name="connsiteY1" fmla="*/ 1446408 h 1652383"/>
                <a:gd name="connsiteX2" fmla="*/ 2968078 w 4443305"/>
                <a:gd name="connsiteY2" fmla="*/ 320713 h 1652383"/>
                <a:gd name="connsiteX3" fmla="*/ 2480612 w 4443305"/>
                <a:gd name="connsiteY3" fmla="*/ 2 h 1652383"/>
                <a:gd name="connsiteX4" fmla="*/ 1986732 w 4443305"/>
                <a:gd name="connsiteY4" fmla="*/ 317506 h 1652383"/>
                <a:gd name="connsiteX5" fmla="*/ 1492851 w 4443305"/>
                <a:gd name="connsiteY5" fmla="*/ 1446408 h 1652383"/>
                <a:gd name="connsiteX6" fmla="*/ 0 w 4443305"/>
                <a:gd name="connsiteY6" fmla="*/ 1648456 h 1652383"/>
                <a:gd name="connsiteX0" fmla="*/ 4974333 w 4974333"/>
                <a:gd name="connsiteY0" fmla="*/ 1645249 h 1649482"/>
                <a:gd name="connsiteX1" fmla="*/ 3461958 w 4974333"/>
                <a:gd name="connsiteY1" fmla="*/ 1446408 h 1649482"/>
                <a:gd name="connsiteX2" fmla="*/ 2968078 w 4974333"/>
                <a:gd name="connsiteY2" fmla="*/ 320713 h 1649482"/>
                <a:gd name="connsiteX3" fmla="*/ 2480612 w 4974333"/>
                <a:gd name="connsiteY3" fmla="*/ 2 h 1649482"/>
                <a:gd name="connsiteX4" fmla="*/ 1986732 w 4974333"/>
                <a:gd name="connsiteY4" fmla="*/ 317506 h 1649482"/>
                <a:gd name="connsiteX5" fmla="*/ 1492851 w 4974333"/>
                <a:gd name="connsiteY5" fmla="*/ 1446408 h 1649482"/>
                <a:gd name="connsiteX6" fmla="*/ 0 w 4974333"/>
                <a:gd name="connsiteY6" fmla="*/ 1648456 h 1649482"/>
                <a:gd name="connsiteX0" fmla="*/ 4974333 w 4974333"/>
                <a:gd name="connsiteY0" fmla="*/ 1654472 h 1659869"/>
                <a:gd name="connsiteX1" fmla="*/ 3461958 w 4974333"/>
                <a:gd name="connsiteY1" fmla="*/ 1455631 h 1659869"/>
                <a:gd name="connsiteX2" fmla="*/ 2968078 w 4974333"/>
                <a:gd name="connsiteY2" fmla="*/ 329936 h 1659869"/>
                <a:gd name="connsiteX3" fmla="*/ 2480612 w 4974333"/>
                <a:gd name="connsiteY3" fmla="*/ 9225 h 1659869"/>
                <a:gd name="connsiteX4" fmla="*/ 1990637 w 4974333"/>
                <a:gd name="connsiteY4" fmla="*/ 217687 h 1659869"/>
                <a:gd name="connsiteX5" fmla="*/ 1492851 w 4974333"/>
                <a:gd name="connsiteY5" fmla="*/ 1455631 h 1659869"/>
                <a:gd name="connsiteX6" fmla="*/ 0 w 4974333"/>
                <a:gd name="connsiteY6" fmla="*/ 1657679 h 1659869"/>
                <a:gd name="connsiteX0" fmla="*/ 4974333 w 4974333"/>
                <a:gd name="connsiteY0" fmla="*/ 1647345 h 1654155"/>
                <a:gd name="connsiteX1" fmla="*/ 3461958 w 4974333"/>
                <a:gd name="connsiteY1" fmla="*/ 1448504 h 1654155"/>
                <a:gd name="connsiteX2" fmla="*/ 2964174 w 4974333"/>
                <a:gd name="connsiteY2" fmla="*/ 207353 h 1654155"/>
                <a:gd name="connsiteX3" fmla="*/ 2480612 w 4974333"/>
                <a:gd name="connsiteY3" fmla="*/ 2098 h 1654155"/>
                <a:gd name="connsiteX4" fmla="*/ 1990637 w 4974333"/>
                <a:gd name="connsiteY4" fmla="*/ 210560 h 1654155"/>
                <a:gd name="connsiteX5" fmla="*/ 1492851 w 4974333"/>
                <a:gd name="connsiteY5" fmla="*/ 1448504 h 1654155"/>
                <a:gd name="connsiteX6" fmla="*/ 0 w 4974333"/>
                <a:gd name="connsiteY6" fmla="*/ 1650552 h 1654155"/>
                <a:gd name="connsiteX0" fmla="*/ 4974333 w 4974333"/>
                <a:gd name="connsiteY0" fmla="*/ 1763913 h 1770723"/>
                <a:gd name="connsiteX1" fmla="*/ 3461958 w 4974333"/>
                <a:gd name="connsiteY1" fmla="*/ 1565072 h 1770723"/>
                <a:gd name="connsiteX2" fmla="*/ 2964174 w 4974333"/>
                <a:gd name="connsiteY2" fmla="*/ 323921 h 1770723"/>
                <a:gd name="connsiteX3" fmla="*/ 2480613 w 4974333"/>
                <a:gd name="connsiteY3" fmla="*/ 3 h 1770723"/>
                <a:gd name="connsiteX4" fmla="*/ 1990637 w 4974333"/>
                <a:gd name="connsiteY4" fmla="*/ 327128 h 1770723"/>
                <a:gd name="connsiteX5" fmla="*/ 1492851 w 4974333"/>
                <a:gd name="connsiteY5" fmla="*/ 1565072 h 1770723"/>
                <a:gd name="connsiteX6" fmla="*/ 0 w 4974333"/>
                <a:gd name="connsiteY6" fmla="*/ 1767120 h 1770723"/>
                <a:gd name="connsiteX0" fmla="*/ 4974333 w 4974333"/>
                <a:gd name="connsiteY0" fmla="*/ 1722225 h 1729035"/>
                <a:gd name="connsiteX1" fmla="*/ 3461958 w 4974333"/>
                <a:gd name="connsiteY1" fmla="*/ 1523384 h 1729035"/>
                <a:gd name="connsiteX2" fmla="*/ 2964174 w 4974333"/>
                <a:gd name="connsiteY2" fmla="*/ 282233 h 1729035"/>
                <a:gd name="connsiteX3" fmla="*/ 2472803 w 4974333"/>
                <a:gd name="connsiteY3" fmla="*/ 8 h 1729035"/>
                <a:gd name="connsiteX4" fmla="*/ 1990637 w 4974333"/>
                <a:gd name="connsiteY4" fmla="*/ 285440 h 1729035"/>
                <a:gd name="connsiteX5" fmla="*/ 1492851 w 4974333"/>
                <a:gd name="connsiteY5" fmla="*/ 1523384 h 1729035"/>
                <a:gd name="connsiteX6" fmla="*/ 0 w 4974333"/>
                <a:gd name="connsiteY6" fmla="*/ 1725432 h 1729035"/>
                <a:gd name="connsiteX0" fmla="*/ 4974333 w 4974333"/>
                <a:gd name="connsiteY0" fmla="*/ 1760705 h 1767515"/>
                <a:gd name="connsiteX1" fmla="*/ 3461958 w 4974333"/>
                <a:gd name="connsiteY1" fmla="*/ 1561864 h 1767515"/>
                <a:gd name="connsiteX2" fmla="*/ 2964174 w 4974333"/>
                <a:gd name="connsiteY2" fmla="*/ 320713 h 1767515"/>
                <a:gd name="connsiteX3" fmla="*/ 2472803 w 4974333"/>
                <a:gd name="connsiteY3" fmla="*/ 3 h 1767515"/>
                <a:gd name="connsiteX4" fmla="*/ 1990637 w 4974333"/>
                <a:gd name="connsiteY4" fmla="*/ 323920 h 1767515"/>
                <a:gd name="connsiteX5" fmla="*/ 1492851 w 4974333"/>
                <a:gd name="connsiteY5" fmla="*/ 1561864 h 1767515"/>
                <a:gd name="connsiteX6" fmla="*/ 0 w 4974333"/>
                <a:gd name="connsiteY6" fmla="*/ 1763912 h 1767515"/>
                <a:gd name="connsiteX0" fmla="*/ 4974333 w 4974333"/>
                <a:gd name="connsiteY0" fmla="*/ 1765751 h 1772561"/>
                <a:gd name="connsiteX1" fmla="*/ 3461958 w 4974333"/>
                <a:gd name="connsiteY1" fmla="*/ 1566910 h 1772561"/>
                <a:gd name="connsiteX2" fmla="*/ 2964174 w 4974333"/>
                <a:gd name="connsiteY2" fmla="*/ 325759 h 1772561"/>
                <a:gd name="connsiteX3" fmla="*/ 2472803 w 4974333"/>
                <a:gd name="connsiteY3" fmla="*/ 5049 h 1772561"/>
                <a:gd name="connsiteX4" fmla="*/ 1986733 w 4974333"/>
                <a:gd name="connsiteY4" fmla="*/ 495736 h 1772561"/>
                <a:gd name="connsiteX5" fmla="*/ 1492851 w 4974333"/>
                <a:gd name="connsiteY5" fmla="*/ 1566910 h 1772561"/>
                <a:gd name="connsiteX6" fmla="*/ 0 w 4974333"/>
                <a:gd name="connsiteY6" fmla="*/ 1768958 h 1772561"/>
                <a:gd name="connsiteX0" fmla="*/ 4974333 w 4974333"/>
                <a:gd name="connsiteY0" fmla="*/ 1760703 h 1764110"/>
                <a:gd name="connsiteX1" fmla="*/ 3461958 w 4974333"/>
                <a:gd name="connsiteY1" fmla="*/ 1561862 h 1764110"/>
                <a:gd name="connsiteX2" fmla="*/ 2960269 w 4974333"/>
                <a:gd name="connsiteY2" fmla="*/ 487481 h 1764110"/>
                <a:gd name="connsiteX3" fmla="*/ 2472803 w 4974333"/>
                <a:gd name="connsiteY3" fmla="*/ 1 h 1764110"/>
                <a:gd name="connsiteX4" fmla="*/ 1986733 w 4974333"/>
                <a:gd name="connsiteY4" fmla="*/ 490688 h 1764110"/>
                <a:gd name="connsiteX5" fmla="*/ 1492851 w 4974333"/>
                <a:gd name="connsiteY5" fmla="*/ 1561862 h 1764110"/>
                <a:gd name="connsiteX6" fmla="*/ 0 w 4974333"/>
                <a:gd name="connsiteY6" fmla="*/ 1763910 h 1764110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4333" h="1764111">
                  <a:moveTo>
                    <a:pt x="4974333" y="1760704"/>
                  </a:moveTo>
                  <a:cubicBezTo>
                    <a:pt x="4606595" y="1770325"/>
                    <a:pt x="3797635" y="1774067"/>
                    <a:pt x="3461958" y="1561863"/>
                  </a:cubicBezTo>
                  <a:cubicBezTo>
                    <a:pt x="3126281" y="1349659"/>
                    <a:pt x="3070463" y="853626"/>
                    <a:pt x="2960269" y="487482"/>
                  </a:cubicBezTo>
                  <a:cubicBezTo>
                    <a:pt x="2850075" y="121338"/>
                    <a:pt x="2635059" y="-532"/>
                    <a:pt x="2472803" y="2"/>
                  </a:cubicBezTo>
                  <a:cubicBezTo>
                    <a:pt x="2310547" y="536"/>
                    <a:pt x="2103203" y="118131"/>
                    <a:pt x="1986733" y="490689"/>
                  </a:cubicBezTo>
                  <a:cubicBezTo>
                    <a:pt x="1870263" y="863247"/>
                    <a:pt x="1823973" y="1349659"/>
                    <a:pt x="1492851" y="1561863"/>
                  </a:cubicBezTo>
                  <a:cubicBezTo>
                    <a:pt x="1161729" y="1774067"/>
                    <a:pt x="0" y="1763911"/>
                    <a:pt x="0" y="1763911"/>
                  </a:cubicBezTo>
                </a:path>
              </a:pathLst>
            </a:cu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 Box 9"/>
            <p:cNvSpPr txBox="1">
              <a:spLocks noChangeArrowheads="1"/>
            </p:cNvSpPr>
            <p:nvPr/>
          </p:nvSpPr>
          <p:spPr bwMode="auto">
            <a:xfrm>
              <a:off x="6026150" y="1545699"/>
              <a:ext cx="24892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Now the computer figures out the Sampling Distribution of the Mean for samples of x?</a:t>
              </a:r>
              <a:endParaRPr lang="en-US" sz="1800" dirty="0"/>
            </a:p>
          </p:txBody>
        </p:sp>
        <p:sp>
          <p:nvSpPr>
            <p:cNvPr id="167" name="Line 10"/>
            <p:cNvSpPr>
              <a:spLocks noChangeShapeType="1"/>
            </p:cNvSpPr>
            <p:nvPr/>
          </p:nvSpPr>
          <p:spPr bwMode="auto">
            <a:xfrm flipH="1">
              <a:off x="5143500" y="2151095"/>
              <a:ext cx="943610" cy="6060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672730" y="5850638"/>
            <a:ext cx="8089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dirty="0" smtClean="0"/>
              <a:t>This starts the same way.</a:t>
            </a:r>
            <a:endParaRPr lang="en-US" sz="2000" dirty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05622" y="2935881"/>
            <a:ext cx="237013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Use the sample SD to estimate the population SD.</a:t>
            </a:r>
            <a:endParaRPr lang="en-US" sz="1800" dirty="0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4558652" y="3768230"/>
            <a:ext cx="0" cy="1679575"/>
          </a:xfrm>
          <a:prstGeom prst="line">
            <a:avLst/>
          </a:prstGeom>
          <a:ln w="222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15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96232" y="1726503"/>
            <a:ext cx="3962420" cy="3709801"/>
            <a:chOff x="596232" y="1726503"/>
            <a:chExt cx="3962420" cy="370980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558652" y="1726503"/>
              <a:ext cx="0" cy="3709801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596232" y="1822697"/>
              <a:ext cx="238891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Use the sample mean to estimate the population mean.</a:t>
              </a:r>
              <a:endParaRPr lang="en-US" sz="1800" dirty="0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3048000" y="2105025"/>
              <a:ext cx="14478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</a:t>
            </a:r>
            <a:r>
              <a:rPr lang="en-US" dirty="0" smtClean="0"/>
              <a:t>-Test for Independent Samples</a:t>
            </a:r>
            <a:endParaRPr lang="en-US" dirty="0"/>
          </a:p>
        </p:txBody>
      </p:sp>
      <p:sp>
        <p:nvSpPr>
          <p:cNvPr id="165" name="Text Box 9"/>
          <p:cNvSpPr txBox="1">
            <a:spLocks noChangeArrowheads="1"/>
          </p:cNvSpPr>
          <p:nvPr/>
        </p:nvSpPr>
        <p:spPr bwMode="auto">
          <a:xfrm>
            <a:off x="6085683" y="3189535"/>
            <a:ext cx="237013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Plot the mean of the comparison group on the sampling distribution</a:t>
            </a:r>
            <a:endParaRPr lang="en-US" sz="1800" dirty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05622" y="2935881"/>
            <a:ext cx="237013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Use the sample SD to estimate the population SD.</a:t>
            </a:r>
            <a:endParaRPr lang="en-US" sz="1800" dirty="0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4558652" y="3768230"/>
            <a:ext cx="0" cy="1679575"/>
          </a:xfrm>
          <a:prstGeom prst="line">
            <a:avLst/>
          </a:prstGeom>
          <a:ln w="222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Freeform 160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 Box 9"/>
          <p:cNvSpPr txBox="1">
            <a:spLocks noChangeArrowheads="1"/>
          </p:cNvSpPr>
          <p:nvPr/>
        </p:nvSpPr>
        <p:spPr bwMode="auto">
          <a:xfrm>
            <a:off x="6026150" y="1545699"/>
            <a:ext cx="248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Now the computer figures out the Sampling Distribution of the Mean for samples of x?</a:t>
            </a:r>
            <a:endParaRPr lang="en-US" sz="1800" dirty="0"/>
          </a:p>
        </p:txBody>
      </p:sp>
      <p:sp>
        <p:nvSpPr>
          <p:cNvPr id="167" name="Line 10"/>
          <p:cNvSpPr>
            <a:spLocks noChangeShapeType="1"/>
          </p:cNvSpPr>
          <p:nvPr/>
        </p:nvSpPr>
        <p:spPr bwMode="auto">
          <a:xfrm flipH="1">
            <a:off x="5143500" y="2151095"/>
            <a:ext cx="943610" cy="6060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72730" y="5029201"/>
            <a:ext cx="8089637" cy="1529323"/>
            <a:chOff x="672730" y="5029201"/>
            <a:chExt cx="8089637" cy="1529323"/>
          </a:xfrm>
        </p:grpSpPr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V="1">
              <a:off x="5905848" y="5476047"/>
              <a:ext cx="179835" cy="4199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42"/>
            <p:cNvSpPr txBox="1">
              <a:spLocks noChangeArrowheads="1"/>
            </p:cNvSpPr>
            <p:nvPr/>
          </p:nvSpPr>
          <p:spPr bwMode="auto">
            <a:xfrm>
              <a:off x="672730" y="5850638"/>
              <a:ext cx="808963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What is the probability that the second mean could have appeared by chance in the sampling distribution.</a:t>
              </a:r>
              <a:endParaRPr lang="en-US" sz="20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5788025" y="5029201"/>
              <a:ext cx="1779692" cy="400050"/>
            </a:xfrm>
            <a:custGeom>
              <a:avLst/>
              <a:gdLst>
                <a:gd name="connsiteX0" fmla="*/ 3175 w 1768475"/>
                <a:gd name="connsiteY0" fmla="*/ 368300 h 374650"/>
                <a:gd name="connsiteX1" fmla="*/ 0 w 1768475"/>
                <a:gd name="connsiteY1" fmla="*/ 0 h 374650"/>
                <a:gd name="connsiteX2" fmla="*/ 104775 w 1768475"/>
                <a:gd name="connsiteY2" fmla="*/ 76200 h 374650"/>
                <a:gd name="connsiteX3" fmla="*/ 215900 w 1768475"/>
                <a:gd name="connsiteY3" fmla="*/ 130175 h 374650"/>
                <a:gd name="connsiteX4" fmla="*/ 374650 w 1768475"/>
                <a:gd name="connsiteY4" fmla="*/ 187325 h 374650"/>
                <a:gd name="connsiteX5" fmla="*/ 546100 w 1768475"/>
                <a:gd name="connsiteY5" fmla="*/ 228600 h 374650"/>
                <a:gd name="connsiteX6" fmla="*/ 889000 w 1768475"/>
                <a:gd name="connsiteY6" fmla="*/ 298450 h 374650"/>
                <a:gd name="connsiteX7" fmla="*/ 1127125 w 1768475"/>
                <a:gd name="connsiteY7" fmla="*/ 317500 h 374650"/>
                <a:gd name="connsiteX8" fmla="*/ 1368425 w 1768475"/>
                <a:gd name="connsiteY8" fmla="*/ 320675 h 374650"/>
                <a:gd name="connsiteX9" fmla="*/ 1619250 w 1768475"/>
                <a:gd name="connsiteY9" fmla="*/ 320675 h 374650"/>
                <a:gd name="connsiteX10" fmla="*/ 1765300 w 1768475"/>
                <a:gd name="connsiteY10" fmla="*/ 314325 h 374650"/>
                <a:gd name="connsiteX11" fmla="*/ 1768475 w 1768475"/>
                <a:gd name="connsiteY11" fmla="*/ 374650 h 374650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04775 w 1768475"/>
                <a:gd name="connsiteY2" fmla="*/ 36059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11107 w 1768475"/>
                <a:gd name="connsiteY2" fmla="*/ 54792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77965"/>
                <a:gd name="connsiteY0" fmla="*/ 328159 h 334509"/>
                <a:gd name="connsiteX1" fmla="*/ 0 w 1777965"/>
                <a:gd name="connsiteY1" fmla="*/ 0 h 334509"/>
                <a:gd name="connsiteX2" fmla="*/ 111107 w 1777965"/>
                <a:gd name="connsiteY2" fmla="*/ 54792 h 334509"/>
                <a:gd name="connsiteX3" fmla="*/ 215900 w 1777965"/>
                <a:gd name="connsiteY3" fmla="*/ 90034 h 334509"/>
                <a:gd name="connsiteX4" fmla="*/ 374650 w 1777965"/>
                <a:gd name="connsiteY4" fmla="*/ 147184 h 334509"/>
                <a:gd name="connsiteX5" fmla="*/ 546100 w 1777965"/>
                <a:gd name="connsiteY5" fmla="*/ 188459 h 334509"/>
                <a:gd name="connsiteX6" fmla="*/ 889000 w 1777965"/>
                <a:gd name="connsiteY6" fmla="*/ 258309 h 334509"/>
                <a:gd name="connsiteX7" fmla="*/ 1127125 w 1777965"/>
                <a:gd name="connsiteY7" fmla="*/ 277359 h 334509"/>
                <a:gd name="connsiteX8" fmla="*/ 1368425 w 1777965"/>
                <a:gd name="connsiteY8" fmla="*/ 280534 h 334509"/>
                <a:gd name="connsiteX9" fmla="*/ 1619250 w 1777965"/>
                <a:gd name="connsiteY9" fmla="*/ 280534 h 334509"/>
                <a:gd name="connsiteX10" fmla="*/ 1777965 w 1777965"/>
                <a:gd name="connsiteY10" fmla="*/ 274184 h 334509"/>
                <a:gd name="connsiteX11" fmla="*/ 1768475 w 1777965"/>
                <a:gd name="connsiteY11" fmla="*/ 334509 h 334509"/>
                <a:gd name="connsiteX0" fmla="*/ 3175 w 1787473"/>
                <a:gd name="connsiteY0" fmla="*/ 328159 h 334509"/>
                <a:gd name="connsiteX1" fmla="*/ 0 w 1787473"/>
                <a:gd name="connsiteY1" fmla="*/ 0 h 334509"/>
                <a:gd name="connsiteX2" fmla="*/ 111107 w 1787473"/>
                <a:gd name="connsiteY2" fmla="*/ 54792 h 334509"/>
                <a:gd name="connsiteX3" fmla="*/ 215900 w 1787473"/>
                <a:gd name="connsiteY3" fmla="*/ 90034 h 334509"/>
                <a:gd name="connsiteX4" fmla="*/ 374650 w 1787473"/>
                <a:gd name="connsiteY4" fmla="*/ 147184 h 334509"/>
                <a:gd name="connsiteX5" fmla="*/ 546100 w 1787473"/>
                <a:gd name="connsiteY5" fmla="*/ 188459 h 334509"/>
                <a:gd name="connsiteX6" fmla="*/ 889000 w 1787473"/>
                <a:gd name="connsiteY6" fmla="*/ 258309 h 334509"/>
                <a:gd name="connsiteX7" fmla="*/ 1127125 w 1787473"/>
                <a:gd name="connsiteY7" fmla="*/ 277359 h 334509"/>
                <a:gd name="connsiteX8" fmla="*/ 1368425 w 1787473"/>
                <a:gd name="connsiteY8" fmla="*/ 280534 h 334509"/>
                <a:gd name="connsiteX9" fmla="*/ 1619250 w 1787473"/>
                <a:gd name="connsiteY9" fmla="*/ 280534 h 334509"/>
                <a:gd name="connsiteX10" fmla="*/ 1777965 w 1787473"/>
                <a:gd name="connsiteY10" fmla="*/ 274184 h 334509"/>
                <a:gd name="connsiteX11" fmla="*/ 1787473 w 1787473"/>
                <a:gd name="connsiteY11" fmla="*/ 334509 h 334509"/>
                <a:gd name="connsiteX0" fmla="*/ 3175 w 1777965"/>
                <a:gd name="connsiteY0" fmla="*/ 328159 h 337185"/>
                <a:gd name="connsiteX1" fmla="*/ 0 w 1777965"/>
                <a:gd name="connsiteY1" fmla="*/ 0 h 337185"/>
                <a:gd name="connsiteX2" fmla="*/ 111107 w 1777965"/>
                <a:gd name="connsiteY2" fmla="*/ 54792 h 337185"/>
                <a:gd name="connsiteX3" fmla="*/ 215900 w 1777965"/>
                <a:gd name="connsiteY3" fmla="*/ 90034 h 337185"/>
                <a:gd name="connsiteX4" fmla="*/ 374650 w 1777965"/>
                <a:gd name="connsiteY4" fmla="*/ 147184 h 337185"/>
                <a:gd name="connsiteX5" fmla="*/ 546100 w 1777965"/>
                <a:gd name="connsiteY5" fmla="*/ 188459 h 337185"/>
                <a:gd name="connsiteX6" fmla="*/ 889000 w 1777965"/>
                <a:gd name="connsiteY6" fmla="*/ 258309 h 337185"/>
                <a:gd name="connsiteX7" fmla="*/ 1127125 w 1777965"/>
                <a:gd name="connsiteY7" fmla="*/ 277359 h 337185"/>
                <a:gd name="connsiteX8" fmla="*/ 1368425 w 1777965"/>
                <a:gd name="connsiteY8" fmla="*/ 280534 h 337185"/>
                <a:gd name="connsiteX9" fmla="*/ 1619250 w 1777965"/>
                <a:gd name="connsiteY9" fmla="*/ 280534 h 337185"/>
                <a:gd name="connsiteX10" fmla="*/ 1777965 w 1777965"/>
                <a:gd name="connsiteY10" fmla="*/ 274184 h 337185"/>
                <a:gd name="connsiteX11" fmla="*/ 1774808 w 1777965"/>
                <a:gd name="connsiteY11" fmla="*/ 337185 h 337185"/>
                <a:gd name="connsiteX0" fmla="*/ 3175 w 1774808"/>
                <a:gd name="connsiteY0" fmla="*/ 328159 h 337185"/>
                <a:gd name="connsiteX1" fmla="*/ 0 w 1774808"/>
                <a:gd name="connsiteY1" fmla="*/ 0 h 337185"/>
                <a:gd name="connsiteX2" fmla="*/ 111107 w 1774808"/>
                <a:gd name="connsiteY2" fmla="*/ 54792 h 337185"/>
                <a:gd name="connsiteX3" fmla="*/ 215900 w 1774808"/>
                <a:gd name="connsiteY3" fmla="*/ 90034 h 337185"/>
                <a:gd name="connsiteX4" fmla="*/ 374650 w 1774808"/>
                <a:gd name="connsiteY4" fmla="*/ 147184 h 337185"/>
                <a:gd name="connsiteX5" fmla="*/ 546100 w 1774808"/>
                <a:gd name="connsiteY5" fmla="*/ 188459 h 337185"/>
                <a:gd name="connsiteX6" fmla="*/ 889000 w 1774808"/>
                <a:gd name="connsiteY6" fmla="*/ 258309 h 337185"/>
                <a:gd name="connsiteX7" fmla="*/ 1127125 w 1774808"/>
                <a:gd name="connsiteY7" fmla="*/ 277359 h 337185"/>
                <a:gd name="connsiteX8" fmla="*/ 1368425 w 1774808"/>
                <a:gd name="connsiteY8" fmla="*/ 280534 h 337185"/>
                <a:gd name="connsiteX9" fmla="*/ 1619250 w 1774808"/>
                <a:gd name="connsiteY9" fmla="*/ 280534 h 337185"/>
                <a:gd name="connsiteX10" fmla="*/ 1771632 w 1774808"/>
                <a:gd name="connsiteY10" fmla="*/ 276860 h 337185"/>
                <a:gd name="connsiteX11" fmla="*/ 1774808 w 1774808"/>
                <a:gd name="connsiteY11" fmla="*/ 337185 h 33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4808" h="337185">
                  <a:moveTo>
                    <a:pt x="3175" y="328159"/>
                  </a:moveTo>
                  <a:cubicBezTo>
                    <a:pt x="2117" y="205392"/>
                    <a:pt x="1058" y="122767"/>
                    <a:pt x="0" y="0"/>
                  </a:cubicBezTo>
                  <a:lnTo>
                    <a:pt x="111107" y="54792"/>
                  </a:lnTo>
                  <a:lnTo>
                    <a:pt x="215900" y="90034"/>
                  </a:lnTo>
                  <a:lnTo>
                    <a:pt x="374650" y="147184"/>
                  </a:lnTo>
                  <a:lnTo>
                    <a:pt x="546100" y="188459"/>
                  </a:lnTo>
                  <a:lnTo>
                    <a:pt x="889000" y="258309"/>
                  </a:lnTo>
                  <a:lnTo>
                    <a:pt x="1127125" y="277359"/>
                  </a:lnTo>
                  <a:lnTo>
                    <a:pt x="1368425" y="280534"/>
                  </a:lnTo>
                  <a:lnTo>
                    <a:pt x="1619250" y="280534"/>
                  </a:lnTo>
                  <a:lnTo>
                    <a:pt x="1771632" y="276860"/>
                  </a:lnTo>
                  <a:lnTo>
                    <a:pt x="1774808" y="337185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80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central limit theorem, a sampling distribution of the mean for groups the size of one of the samples is produced using estimates of the population parameters.</a:t>
            </a:r>
          </a:p>
          <a:p>
            <a:r>
              <a:rPr lang="en-US" dirty="0" smtClean="0"/>
              <a:t>The second group mean is plotted on the distribution to determine the probability it could have appeared randomly in the population the first sample represents.</a:t>
            </a:r>
          </a:p>
          <a:p>
            <a:r>
              <a:rPr lang="en-US" dirty="0" smtClean="0"/>
              <a:t>If the probability it could have appeared randomly is low, then the assumption is that the two samples came from different populations. Something made these two groups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8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6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6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3952872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in Excel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Practice Problems:</a:t>
            </a:r>
            <a:br>
              <a:rPr lang="en-US" i="1" dirty="0" smtClean="0"/>
            </a:br>
            <a:r>
              <a:rPr lang="en-US" i="1" dirty="0" smtClean="0"/>
              <a:t>Performance Groups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808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5281301" y="5834409"/>
            <a:ext cx="1508663" cy="0"/>
          </a:xfrm>
          <a:prstGeom prst="line">
            <a:avLst/>
          </a:prstGeom>
          <a:ln w="222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980255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336271" y="3325233"/>
            <a:ext cx="6209598" cy="2517259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2309867 h 2313274"/>
              <a:gd name="connsiteX1" fmla="*/ 3461958 w 4974333"/>
              <a:gd name="connsiteY1" fmla="*/ 2111026 h 2313274"/>
              <a:gd name="connsiteX2" fmla="*/ 2960269 w 4974333"/>
              <a:gd name="connsiteY2" fmla="*/ 1036645 h 2313274"/>
              <a:gd name="connsiteX3" fmla="*/ 2485340 w 4974333"/>
              <a:gd name="connsiteY3" fmla="*/ 0 h 2313274"/>
              <a:gd name="connsiteX4" fmla="*/ 1986733 w 4974333"/>
              <a:gd name="connsiteY4" fmla="*/ 1039852 h 2313274"/>
              <a:gd name="connsiteX5" fmla="*/ 1492851 w 4974333"/>
              <a:gd name="connsiteY5" fmla="*/ 2111026 h 2313274"/>
              <a:gd name="connsiteX6" fmla="*/ 0 w 4974333"/>
              <a:gd name="connsiteY6" fmla="*/ 2313074 h 2313274"/>
              <a:gd name="connsiteX0" fmla="*/ 4974333 w 4974333"/>
              <a:gd name="connsiteY0" fmla="*/ 2309901 h 2313308"/>
              <a:gd name="connsiteX1" fmla="*/ 3461958 w 4974333"/>
              <a:gd name="connsiteY1" fmla="*/ 2111060 h 2313308"/>
              <a:gd name="connsiteX2" fmla="*/ 2960269 w 4974333"/>
              <a:gd name="connsiteY2" fmla="*/ 1036679 h 2313308"/>
              <a:gd name="connsiteX3" fmla="*/ 2485340 w 4974333"/>
              <a:gd name="connsiteY3" fmla="*/ 34 h 2313308"/>
              <a:gd name="connsiteX4" fmla="*/ 2112093 w 4974333"/>
              <a:gd name="connsiteY4" fmla="*/ 1070777 h 2313308"/>
              <a:gd name="connsiteX5" fmla="*/ 1492851 w 4974333"/>
              <a:gd name="connsiteY5" fmla="*/ 2111060 h 2313308"/>
              <a:gd name="connsiteX6" fmla="*/ 0 w 4974333"/>
              <a:gd name="connsiteY6" fmla="*/ 2313108 h 2313308"/>
              <a:gd name="connsiteX0" fmla="*/ 4974333 w 4974333"/>
              <a:gd name="connsiteY0" fmla="*/ 2309873 h 2313157"/>
              <a:gd name="connsiteX1" fmla="*/ 3461958 w 4974333"/>
              <a:gd name="connsiteY1" fmla="*/ 2111032 h 2313157"/>
              <a:gd name="connsiteX2" fmla="*/ 2822373 w 4974333"/>
              <a:gd name="connsiteY2" fmla="*/ 1057244 h 2313157"/>
              <a:gd name="connsiteX3" fmla="*/ 2485340 w 4974333"/>
              <a:gd name="connsiteY3" fmla="*/ 6 h 2313157"/>
              <a:gd name="connsiteX4" fmla="*/ 2112093 w 4974333"/>
              <a:gd name="connsiteY4" fmla="*/ 1070749 h 2313157"/>
              <a:gd name="connsiteX5" fmla="*/ 1492851 w 4974333"/>
              <a:gd name="connsiteY5" fmla="*/ 2111032 h 2313157"/>
              <a:gd name="connsiteX6" fmla="*/ 0 w 4974333"/>
              <a:gd name="connsiteY6" fmla="*/ 2313080 h 2313157"/>
              <a:gd name="connsiteX0" fmla="*/ 4974333 w 4974333"/>
              <a:gd name="connsiteY0" fmla="*/ 2309873 h 2313157"/>
              <a:gd name="connsiteX1" fmla="*/ 3461958 w 4974333"/>
              <a:gd name="connsiteY1" fmla="*/ 2111032 h 2313157"/>
              <a:gd name="connsiteX2" fmla="*/ 2822373 w 4974333"/>
              <a:gd name="connsiteY2" fmla="*/ 1057244 h 2313157"/>
              <a:gd name="connsiteX3" fmla="*/ 2485340 w 4974333"/>
              <a:gd name="connsiteY3" fmla="*/ 6 h 2313157"/>
              <a:gd name="connsiteX4" fmla="*/ 2112093 w 4974333"/>
              <a:gd name="connsiteY4" fmla="*/ 1070749 h 2313157"/>
              <a:gd name="connsiteX5" fmla="*/ 1492851 w 4974333"/>
              <a:gd name="connsiteY5" fmla="*/ 2111032 h 2313157"/>
              <a:gd name="connsiteX6" fmla="*/ 0 w 4974333"/>
              <a:gd name="connsiteY6" fmla="*/ 2313080 h 2313157"/>
              <a:gd name="connsiteX0" fmla="*/ 4974333 w 4974333"/>
              <a:gd name="connsiteY0" fmla="*/ 2309873 h 2313157"/>
              <a:gd name="connsiteX1" fmla="*/ 3461958 w 4974333"/>
              <a:gd name="connsiteY1" fmla="*/ 2111032 h 2313157"/>
              <a:gd name="connsiteX2" fmla="*/ 2822373 w 4974333"/>
              <a:gd name="connsiteY2" fmla="*/ 1057244 h 2313157"/>
              <a:gd name="connsiteX3" fmla="*/ 2485340 w 4974333"/>
              <a:gd name="connsiteY3" fmla="*/ 6 h 2313157"/>
              <a:gd name="connsiteX4" fmla="*/ 2112093 w 4974333"/>
              <a:gd name="connsiteY4" fmla="*/ 1070749 h 2313157"/>
              <a:gd name="connsiteX5" fmla="*/ 1492851 w 4974333"/>
              <a:gd name="connsiteY5" fmla="*/ 2111032 h 2313157"/>
              <a:gd name="connsiteX6" fmla="*/ 0 w 4974333"/>
              <a:gd name="connsiteY6" fmla="*/ 2313080 h 2313157"/>
              <a:gd name="connsiteX0" fmla="*/ 4974333 w 4974333"/>
              <a:gd name="connsiteY0" fmla="*/ 2309873 h 2313157"/>
              <a:gd name="connsiteX1" fmla="*/ 3461958 w 4974333"/>
              <a:gd name="connsiteY1" fmla="*/ 2111032 h 2313157"/>
              <a:gd name="connsiteX2" fmla="*/ 2822373 w 4974333"/>
              <a:gd name="connsiteY2" fmla="*/ 1057244 h 2313157"/>
              <a:gd name="connsiteX3" fmla="*/ 2485340 w 4974333"/>
              <a:gd name="connsiteY3" fmla="*/ 6 h 2313157"/>
              <a:gd name="connsiteX4" fmla="*/ 2112093 w 4974333"/>
              <a:gd name="connsiteY4" fmla="*/ 1070749 h 2313157"/>
              <a:gd name="connsiteX5" fmla="*/ 1492851 w 4974333"/>
              <a:gd name="connsiteY5" fmla="*/ 2111032 h 2313157"/>
              <a:gd name="connsiteX6" fmla="*/ 0 w 4974333"/>
              <a:gd name="connsiteY6" fmla="*/ 2313080 h 2313157"/>
              <a:gd name="connsiteX0" fmla="*/ 4974333 w 4974333"/>
              <a:gd name="connsiteY0" fmla="*/ 2309871 h 2313155"/>
              <a:gd name="connsiteX1" fmla="*/ 3840043 w 4974333"/>
              <a:gd name="connsiteY1" fmla="*/ 243237 h 2313155"/>
              <a:gd name="connsiteX2" fmla="*/ 2822373 w 4974333"/>
              <a:gd name="connsiteY2" fmla="*/ 1057242 h 2313155"/>
              <a:gd name="connsiteX3" fmla="*/ 2485340 w 4974333"/>
              <a:gd name="connsiteY3" fmla="*/ 4 h 2313155"/>
              <a:gd name="connsiteX4" fmla="*/ 2112093 w 4974333"/>
              <a:gd name="connsiteY4" fmla="*/ 1070747 h 2313155"/>
              <a:gd name="connsiteX5" fmla="*/ 1492851 w 4974333"/>
              <a:gd name="connsiteY5" fmla="*/ 2111030 h 2313155"/>
              <a:gd name="connsiteX6" fmla="*/ 0 w 4974333"/>
              <a:gd name="connsiteY6" fmla="*/ 2313078 h 2313155"/>
              <a:gd name="connsiteX0" fmla="*/ 4974333 w 4974333"/>
              <a:gd name="connsiteY0" fmla="*/ 2316166 h 2319450"/>
              <a:gd name="connsiteX1" fmla="*/ 3840043 w 4974333"/>
              <a:gd name="connsiteY1" fmla="*/ 249532 h 2319450"/>
              <a:gd name="connsiteX2" fmla="*/ 3080577 w 4974333"/>
              <a:gd name="connsiteY2" fmla="*/ 1557953 h 2319450"/>
              <a:gd name="connsiteX3" fmla="*/ 2485340 w 4974333"/>
              <a:gd name="connsiteY3" fmla="*/ 6299 h 2319450"/>
              <a:gd name="connsiteX4" fmla="*/ 2112093 w 4974333"/>
              <a:gd name="connsiteY4" fmla="*/ 1077042 h 2319450"/>
              <a:gd name="connsiteX5" fmla="*/ 1492851 w 4974333"/>
              <a:gd name="connsiteY5" fmla="*/ 2117325 h 2319450"/>
              <a:gd name="connsiteX6" fmla="*/ 0 w 4974333"/>
              <a:gd name="connsiteY6" fmla="*/ 2319373 h 23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2319450">
                <a:moveTo>
                  <a:pt x="4974333" y="2316166"/>
                </a:moveTo>
                <a:cubicBezTo>
                  <a:pt x="4606595" y="2325787"/>
                  <a:pt x="4155669" y="375901"/>
                  <a:pt x="3840043" y="249532"/>
                </a:cubicBezTo>
                <a:cubicBezTo>
                  <a:pt x="3524417" y="123163"/>
                  <a:pt x="3306361" y="1598492"/>
                  <a:pt x="3080577" y="1557953"/>
                </a:cubicBezTo>
                <a:cubicBezTo>
                  <a:pt x="2854793" y="1517414"/>
                  <a:pt x="2646754" y="86451"/>
                  <a:pt x="2485340" y="6299"/>
                </a:cubicBezTo>
                <a:cubicBezTo>
                  <a:pt x="2323926" y="-73853"/>
                  <a:pt x="2264971" y="629099"/>
                  <a:pt x="2112093" y="1077042"/>
                </a:cubicBezTo>
                <a:cubicBezTo>
                  <a:pt x="1959215" y="1524985"/>
                  <a:pt x="1823973" y="1905121"/>
                  <a:pt x="1492851" y="2117325"/>
                </a:cubicBezTo>
                <a:cubicBezTo>
                  <a:pt x="1161729" y="2329529"/>
                  <a:pt x="0" y="2319373"/>
                  <a:pt x="0" y="2319373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288902" y="2270454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1050" y="3325233"/>
            <a:ext cx="0" cy="2655022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z</a:t>
            </a:r>
            <a:r>
              <a:rPr lang="en-US" dirty="0" smtClean="0"/>
              <a:t>-Scores</a:t>
            </a:r>
            <a:br>
              <a:rPr lang="en-US" dirty="0" smtClean="0"/>
            </a:br>
            <a:r>
              <a:rPr lang="en-US" sz="3100" dirty="0" smtClean="0"/>
              <a:t>Standardizing </a:t>
            </a:r>
            <a:r>
              <a:rPr lang="en-US" sz="3100" dirty="0"/>
              <a:t>s</a:t>
            </a:r>
            <a:r>
              <a:rPr lang="en-US" sz="3100" dirty="0" smtClean="0"/>
              <a:t>cores by reporting </a:t>
            </a:r>
            <a:r>
              <a:rPr lang="en-US" sz="3100" dirty="0"/>
              <a:t>t</a:t>
            </a:r>
            <a:r>
              <a:rPr lang="en-US" sz="3100" dirty="0" smtClean="0"/>
              <a:t>hem as distance from the mean in units of standard </a:t>
            </a:r>
            <a:r>
              <a:rPr lang="en-US" sz="3100" dirty="0"/>
              <a:t>d</a:t>
            </a:r>
            <a:r>
              <a:rPr lang="en-US" sz="3100" dirty="0" smtClean="0"/>
              <a:t>eviation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3774104" y="2370798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12205" y="2687376"/>
            <a:ext cx="1651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Std. Deviation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4466254" y="2712430"/>
            <a:ext cx="692150" cy="14576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43600" y="2968008"/>
            <a:ext cx="468605" cy="35722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89275" y="6150581"/>
            <a:ext cx="4667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z</a:t>
            </a:r>
            <a:r>
              <a:rPr lang="en-US" sz="2000" dirty="0" smtClean="0"/>
              <a:t> = (score-mean)/</a:t>
            </a:r>
            <a:r>
              <a:rPr lang="en-US" sz="2000" i="1" dirty="0" err="1" smtClean="0"/>
              <a:t>sd</a:t>
            </a:r>
            <a:endParaRPr lang="en-US" sz="2000" i="1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781800" y="4064000"/>
            <a:ext cx="25400" cy="191625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05955" y="4064000"/>
            <a:ext cx="1651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Score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902450" y="4227019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359400" y="5875054"/>
            <a:ext cx="127000" cy="3703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4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stCxn id="63" idx="4"/>
          </p:cNvCxnSpPr>
          <p:nvPr/>
        </p:nvCxnSpPr>
        <p:spPr>
          <a:xfrm flipH="1">
            <a:off x="3926202" y="2233458"/>
            <a:ext cx="1315" cy="2393221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3" idx="5"/>
          </p:cNvCxnSpPr>
          <p:nvPr/>
        </p:nvCxnSpPr>
        <p:spPr>
          <a:xfrm>
            <a:off x="3291508" y="3912948"/>
            <a:ext cx="2245" cy="713731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61302" y="4144537"/>
            <a:ext cx="0" cy="482142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58652" y="916878"/>
            <a:ext cx="0" cy="3709801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3" idx="1"/>
          </p:cNvCxnSpPr>
          <p:nvPr/>
        </p:nvCxnSpPr>
        <p:spPr>
          <a:xfrm flipH="1">
            <a:off x="5823551" y="3912948"/>
            <a:ext cx="3725" cy="713731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3" idx="2"/>
          </p:cNvCxnSpPr>
          <p:nvPr/>
        </p:nvCxnSpPr>
        <p:spPr>
          <a:xfrm>
            <a:off x="5181213" y="2228429"/>
            <a:ext cx="9890" cy="239825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56002" y="4144537"/>
            <a:ext cx="0" cy="482723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4303855"/>
            <a:ext cx="6764584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5175" y="4612626"/>
            <a:ext cx="1924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Standard Deviations (</a:t>
            </a:r>
            <a:r>
              <a:rPr lang="en-US" sz="1100" i="1" dirty="0" smtClean="0"/>
              <a:t>z </a:t>
            </a:r>
            <a:r>
              <a:rPr lang="en-US" sz="1100" dirty="0" smtClean="0"/>
              <a:t>scores)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443283" y="4612626"/>
            <a:ext cx="23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989644" y="4612626"/>
            <a:ext cx="383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+1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5630129" y="4612626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+2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6266428" y="4612626"/>
            <a:ext cx="542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+3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122344" y="4612626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-2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3752815" y="4612626"/>
            <a:ext cx="374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-1</a:t>
            </a:r>
            <a:endParaRPr lang="en-US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2493228" y="4612626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-3</a:t>
            </a:r>
            <a:endParaRPr lang="en-US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4590061" y="4013907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34.13%</a:t>
            </a:r>
            <a:endParaRPr lang="en-US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3961586" y="4012068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34.13%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3308331" y="4010229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13.59%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5216433" y="4008390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13.59%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5780875" y="4005205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2.14%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2810533" y="4005205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2.14%</a:t>
            </a:r>
            <a:endParaRPr lang="en-US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6589957" y="3867495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0.13%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1986037" y="3867495"/>
            <a:ext cx="67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0.13%</a:t>
            </a:r>
            <a:endParaRPr lang="en-US" sz="11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55903" y="4098130"/>
            <a:ext cx="427463" cy="1319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529659" y="4098130"/>
            <a:ext cx="401030" cy="1319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5176" y="5325326"/>
            <a:ext cx="15054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Percentile Equivalents</a:t>
            </a:r>
            <a:endParaRPr lang="en-US" sz="11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2242635" y="5459858"/>
            <a:ext cx="4688054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57694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118908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07598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71510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3052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995028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07539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68721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44680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41764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8321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424698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704039" y="5325326"/>
            <a:ext cx="0" cy="21310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973945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3277063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5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3512036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</a:t>
            </a:r>
            <a:endParaRPr lang="en-US" sz="1100" dirty="0"/>
          </a:p>
        </p:txBody>
      </p:sp>
      <p:sp>
        <p:nvSpPr>
          <p:cNvPr id="57" name="TextBox 56"/>
          <p:cNvSpPr txBox="1"/>
          <p:nvPr/>
        </p:nvSpPr>
        <p:spPr>
          <a:xfrm>
            <a:off x="3827544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4254562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4390415" y="5582686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4544853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4704996" y="5582686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4942387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8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5302076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9</a:t>
            </a:r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5582230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95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5873113" y="5477371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99</a:t>
            </a:r>
            <a:endParaRPr 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4104396" y="5582686"/>
            <a:ext cx="33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30</a:t>
            </a:r>
            <a:endParaRPr lang="en-US" sz="1100" dirty="0"/>
          </a:p>
        </p:txBody>
      </p:sp>
      <p:sp>
        <p:nvSpPr>
          <p:cNvPr id="68" name="TextBox 67"/>
          <p:cNvSpPr txBox="1"/>
          <p:nvPr/>
        </p:nvSpPr>
        <p:spPr>
          <a:xfrm>
            <a:off x="545176" y="4944684"/>
            <a:ext cx="1924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Cumulative Percentages</a:t>
            </a:r>
            <a:endParaRPr lang="en-US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4328464" y="4942074"/>
            <a:ext cx="551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50.0%</a:t>
            </a:r>
            <a:endParaRPr lang="en-US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4956193" y="4942074"/>
            <a:ext cx="6367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84.1%</a:t>
            </a:r>
            <a:endParaRPr lang="en-US" sz="1100" dirty="0"/>
          </a:p>
        </p:txBody>
      </p:sp>
      <p:sp>
        <p:nvSpPr>
          <p:cNvPr id="71" name="TextBox 70"/>
          <p:cNvSpPr txBox="1"/>
          <p:nvPr/>
        </p:nvSpPr>
        <p:spPr>
          <a:xfrm>
            <a:off x="5596679" y="4942074"/>
            <a:ext cx="6139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97.7%</a:t>
            </a:r>
            <a:endParaRPr lang="en-US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6220588" y="4942074"/>
            <a:ext cx="542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99.9%</a:t>
            </a:r>
            <a:endParaRPr lang="en-US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3107479" y="4942074"/>
            <a:ext cx="608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2.3%</a:t>
            </a:r>
            <a:endParaRPr lang="en-US" sz="1100" dirty="0"/>
          </a:p>
        </p:txBody>
      </p:sp>
      <p:sp>
        <p:nvSpPr>
          <p:cNvPr id="74" name="TextBox 73"/>
          <p:cNvSpPr txBox="1"/>
          <p:nvPr/>
        </p:nvSpPr>
        <p:spPr>
          <a:xfrm>
            <a:off x="3669804" y="4942074"/>
            <a:ext cx="6400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15.9%</a:t>
            </a:r>
            <a:endParaRPr lang="en-US" sz="1100" dirty="0"/>
          </a:p>
        </p:txBody>
      </p:sp>
      <p:sp>
        <p:nvSpPr>
          <p:cNvPr id="75" name="TextBox 74"/>
          <p:cNvSpPr txBox="1"/>
          <p:nvPr/>
        </p:nvSpPr>
        <p:spPr>
          <a:xfrm>
            <a:off x="2443667" y="4942074"/>
            <a:ext cx="5302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.01%</a:t>
            </a:r>
            <a:endParaRPr lang="en-US" sz="1100" dirty="0"/>
          </a:p>
        </p:txBody>
      </p:sp>
      <p:sp>
        <p:nvSpPr>
          <p:cNvPr id="63" name="Freeform 62"/>
          <p:cNvSpPr/>
          <p:nvPr/>
        </p:nvSpPr>
        <p:spPr>
          <a:xfrm>
            <a:off x="1369051" y="1464108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545175" y="5979531"/>
            <a:ext cx="15054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IQ Scores</a:t>
            </a:r>
            <a:endParaRPr lang="en-US" sz="1100" dirty="0"/>
          </a:p>
        </p:txBody>
      </p:sp>
      <p:sp>
        <p:nvSpPr>
          <p:cNvPr id="77" name="TextBox 76"/>
          <p:cNvSpPr txBox="1"/>
          <p:nvPr/>
        </p:nvSpPr>
        <p:spPr>
          <a:xfrm>
            <a:off x="4338776" y="5979531"/>
            <a:ext cx="4590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100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4965672" y="5979531"/>
            <a:ext cx="5073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115</a:t>
            </a:r>
            <a:endParaRPr lang="en-US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5606158" y="5979531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130</a:t>
            </a:r>
            <a:endParaRPr 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6267237" y="5979531"/>
            <a:ext cx="542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145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3098373" y="5979531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70</a:t>
            </a:r>
            <a:endParaRPr lang="en-US" sz="1100" dirty="0"/>
          </a:p>
        </p:txBody>
      </p:sp>
      <p:sp>
        <p:nvSpPr>
          <p:cNvPr id="82" name="TextBox 81"/>
          <p:cNvSpPr txBox="1"/>
          <p:nvPr/>
        </p:nvSpPr>
        <p:spPr>
          <a:xfrm>
            <a:off x="3735039" y="5979531"/>
            <a:ext cx="374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85</a:t>
            </a:r>
            <a:endParaRPr lang="en-US" sz="1100" dirty="0"/>
          </a:p>
        </p:txBody>
      </p:sp>
      <p:sp>
        <p:nvSpPr>
          <p:cNvPr id="83" name="TextBox 82"/>
          <p:cNvSpPr txBox="1"/>
          <p:nvPr/>
        </p:nvSpPr>
        <p:spPr>
          <a:xfrm>
            <a:off x="2481647" y="5979531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55</a:t>
            </a:r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545173" y="6388409"/>
            <a:ext cx="16974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SAT Scores (</a:t>
            </a:r>
            <a:r>
              <a:rPr lang="en-US" sz="1100" i="1" dirty="0" err="1" smtClean="0"/>
              <a:t>sd</a:t>
            </a:r>
            <a:r>
              <a:rPr lang="en-US" sz="1100" i="1" dirty="0" smtClean="0"/>
              <a:t> </a:t>
            </a:r>
            <a:r>
              <a:rPr lang="en-US" sz="1100" dirty="0" smtClean="0"/>
              <a:t>209)</a:t>
            </a:r>
            <a:endParaRPr lang="en-US" sz="1100" dirty="0"/>
          </a:p>
        </p:txBody>
      </p:sp>
      <p:sp>
        <p:nvSpPr>
          <p:cNvPr id="85" name="TextBox 84"/>
          <p:cNvSpPr txBox="1"/>
          <p:nvPr/>
        </p:nvSpPr>
        <p:spPr>
          <a:xfrm>
            <a:off x="4326385" y="6388409"/>
            <a:ext cx="5416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1026</a:t>
            </a:r>
            <a:endParaRPr lang="en-US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4965671" y="6388409"/>
            <a:ext cx="5073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1235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5606157" y="6388409"/>
            <a:ext cx="4811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1444</a:t>
            </a:r>
            <a:endParaRPr lang="en-US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6267236" y="6388409"/>
            <a:ext cx="542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1600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3098372" y="6388409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608</a:t>
            </a:r>
            <a:endParaRPr lang="en-US" sz="1100" dirty="0"/>
          </a:p>
        </p:txBody>
      </p:sp>
      <p:sp>
        <p:nvSpPr>
          <p:cNvPr id="90" name="TextBox 89"/>
          <p:cNvSpPr txBox="1"/>
          <p:nvPr/>
        </p:nvSpPr>
        <p:spPr>
          <a:xfrm>
            <a:off x="3735038" y="6388409"/>
            <a:ext cx="426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817</a:t>
            </a:r>
            <a:endParaRPr lang="en-US" sz="1100" dirty="0"/>
          </a:p>
        </p:txBody>
      </p:sp>
      <p:sp>
        <p:nvSpPr>
          <p:cNvPr id="91" name="TextBox 90"/>
          <p:cNvSpPr txBox="1"/>
          <p:nvPr/>
        </p:nvSpPr>
        <p:spPr>
          <a:xfrm>
            <a:off x="2481646" y="6388409"/>
            <a:ext cx="435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400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413826" y="470647"/>
            <a:ext cx="44949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Normal distribution</a:t>
            </a:r>
          </a:p>
          <a:p>
            <a:r>
              <a:rPr lang="en-US" sz="1800" dirty="0" smtClean="0"/>
              <a:t>Gaussian distribution</a:t>
            </a:r>
          </a:p>
          <a:p>
            <a:r>
              <a:rPr lang="en-US" sz="1800" dirty="0" smtClean="0"/>
              <a:t>Continuous probability distribution</a:t>
            </a:r>
          </a:p>
          <a:p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104396" y="440974"/>
            <a:ext cx="4494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Normal curve</a:t>
            </a:r>
          </a:p>
          <a:p>
            <a:pPr algn="r"/>
            <a:r>
              <a:rPr lang="en-US" sz="1800" dirty="0" smtClean="0"/>
              <a:t>Characteristic curve</a:t>
            </a:r>
          </a:p>
          <a:p>
            <a:pPr algn="r"/>
            <a:r>
              <a:rPr lang="en-US" sz="1800" dirty="0" smtClean="0"/>
              <a:t>Bell curve</a:t>
            </a:r>
          </a:p>
          <a:p>
            <a:pPr algn="r"/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72224" y="3158850"/>
            <a:ext cx="5413808" cy="2832100"/>
            <a:chOff x="1372224" y="3158850"/>
            <a:chExt cx="5413808" cy="2832100"/>
          </a:xfrm>
        </p:grpSpPr>
        <p:sp>
          <p:nvSpPr>
            <p:cNvPr id="20" name="Freeform 19"/>
            <p:cNvSpPr/>
            <p:nvPr/>
          </p:nvSpPr>
          <p:spPr>
            <a:xfrm>
              <a:off x="2108199" y="3158850"/>
              <a:ext cx="4677833" cy="2832100"/>
            </a:xfrm>
            <a:custGeom>
              <a:avLst/>
              <a:gdLst>
                <a:gd name="connsiteX0" fmla="*/ 0 w 4677833"/>
                <a:gd name="connsiteY0" fmla="*/ 2827867 h 2832100"/>
                <a:gd name="connsiteX1" fmla="*/ 0 w 4677833"/>
                <a:gd name="connsiteY1" fmla="*/ 2781300 h 2832100"/>
                <a:gd name="connsiteX2" fmla="*/ 156633 w 4677833"/>
                <a:gd name="connsiteY2" fmla="*/ 2777067 h 2832100"/>
                <a:gd name="connsiteX3" fmla="*/ 465667 w 4677833"/>
                <a:gd name="connsiteY3" fmla="*/ 2768600 h 2832100"/>
                <a:gd name="connsiteX4" fmla="*/ 690033 w 4677833"/>
                <a:gd name="connsiteY4" fmla="*/ 2755900 h 2832100"/>
                <a:gd name="connsiteX5" fmla="*/ 956733 w 4677833"/>
                <a:gd name="connsiteY5" fmla="*/ 2730500 h 2832100"/>
                <a:gd name="connsiteX6" fmla="*/ 1291167 w 4677833"/>
                <a:gd name="connsiteY6" fmla="*/ 2679700 h 2832100"/>
                <a:gd name="connsiteX7" fmla="*/ 1566333 w 4677833"/>
                <a:gd name="connsiteY7" fmla="*/ 2624667 h 2832100"/>
                <a:gd name="connsiteX8" fmla="*/ 1773767 w 4677833"/>
                <a:gd name="connsiteY8" fmla="*/ 2544234 h 2832100"/>
                <a:gd name="connsiteX9" fmla="*/ 1943100 w 4677833"/>
                <a:gd name="connsiteY9" fmla="*/ 2451100 h 2832100"/>
                <a:gd name="connsiteX10" fmla="*/ 2070100 w 4677833"/>
                <a:gd name="connsiteY10" fmla="*/ 2324100 h 2832100"/>
                <a:gd name="connsiteX11" fmla="*/ 2205567 w 4677833"/>
                <a:gd name="connsiteY11" fmla="*/ 2099734 h 2832100"/>
                <a:gd name="connsiteX12" fmla="*/ 2281767 w 4677833"/>
                <a:gd name="connsiteY12" fmla="*/ 1926167 h 2832100"/>
                <a:gd name="connsiteX13" fmla="*/ 2357967 w 4677833"/>
                <a:gd name="connsiteY13" fmla="*/ 1667934 h 2832100"/>
                <a:gd name="connsiteX14" fmla="*/ 2455333 w 4677833"/>
                <a:gd name="connsiteY14" fmla="*/ 1274234 h 2832100"/>
                <a:gd name="connsiteX15" fmla="*/ 2544233 w 4677833"/>
                <a:gd name="connsiteY15" fmla="*/ 859367 h 2832100"/>
                <a:gd name="connsiteX16" fmla="*/ 2595033 w 4677833"/>
                <a:gd name="connsiteY16" fmla="*/ 651934 h 2832100"/>
                <a:gd name="connsiteX17" fmla="*/ 2667000 w 4677833"/>
                <a:gd name="connsiteY17" fmla="*/ 469900 h 2832100"/>
                <a:gd name="connsiteX18" fmla="*/ 2747433 w 4677833"/>
                <a:gd name="connsiteY18" fmla="*/ 304800 h 2832100"/>
                <a:gd name="connsiteX19" fmla="*/ 2882900 w 4677833"/>
                <a:gd name="connsiteY19" fmla="*/ 139700 h 2832100"/>
                <a:gd name="connsiteX20" fmla="*/ 2967567 w 4677833"/>
                <a:gd name="connsiteY20" fmla="*/ 76200 h 2832100"/>
                <a:gd name="connsiteX21" fmla="*/ 3073400 w 4677833"/>
                <a:gd name="connsiteY21" fmla="*/ 25400 h 2832100"/>
                <a:gd name="connsiteX22" fmla="*/ 3170767 w 4677833"/>
                <a:gd name="connsiteY22" fmla="*/ 0 h 2832100"/>
                <a:gd name="connsiteX23" fmla="*/ 3268133 w 4677833"/>
                <a:gd name="connsiteY23" fmla="*/ 21167 h 2832100"/>
                <a:gd name="connsiteX24" fmla="*/ 3348567 w 4677833"/>
                <a:gd name="connsiteY24" fmla="*/ 42334 h 2832100"/>
                <a:gd name="connsiteX25" fmla="*/ 3454400 w 4677833"/>
                <a:gd name="connsiteY25" fmla="*/ 114300 h 2832100"/>
                <a:gd name="connsiteX26" fmla="*/ 3585633 w 4677833"/>
                <a:gd name="connsiteY26" fmla="*/ 249767 h 2832100"/>
                <a:gd name="connsiteX27" fmla="*/ 3670300 w 4677833"/>
                <a:gd name="connsiteY27" fmla="*/ 381000 h 2832100"/>
                <a:gd name="connsiteX28" fmla="*/ 3738033 w 4677833"/>
                <a:gd name="connsiteY28" fmla="*/ 512234 h 2832100"/>
                <a:gd name="connsiteX29" fmla="*/ 3784600 w 4677833"/>
                <a:gd name="connsiteY29" fmla="*/ 635000 h 2832100"/>
                <a:gd name="connsiteX30" fmla="*/ 3826933 w 4677833"/>
                <a:gd name="connsiteY30" fmla="*/ 812800 h 2832100"/>
                <a:gd name="connsiteX31" fmla="*/ 3856567 w 4677833"/>
                <a:gd name="connsiteY31" fmla="*/ 960967 h 2832100"/>
                <a:gd name="connsiteX32" fmla="*/ 3907367 w 4677833"/>
                <a:gd name="connsiteY32" fmla="*/ 1185334 h 2832100"/>
                <a:gd name="connsiteX33" fmla="*/ 3949700 w 4677833"/>
                <a:gd name="connsiteY33" fmla="*/ 1384300 h 2832100"/>
                <a:gd name="connsiteX34" fmla="*/ 4004733 w 4677833"/>
                <a:gd name="connsiteY34" fmla="*/ 1604434 h 2832100"/>
                <a:gd name="connsiteX35" fmla="*/ 4055533 w 4677833"/>
                <a:gd name="connsiteY35" fmla="*/ 1790700 h 2832100"/>
                <a:gd name="connsiteX36" fmla="*/ 4152900 w 4677833"/>
                <a:gd name="connsiteY36" fmla="*/ 2044700 h 2832100"/>
                <a:gd name="connsiteX37" fmla="*/ 4254500 w 4677833"/>
                <a:gd name="connsiteY37" fmla="*/ 2239434 h 2832100"/>
                <a:gd name="connsiteX38" fmla="*/ 4368800 w 4677833"/>
                <a:gd name="connsiteY38" fmla="*/ 2374900 h 2832100"/>
                <a:gd name="connsiteX39" fmla="*/ 4491567 w 4677833"/>
                <a:gd name="connsiteY39" fmla="*/ 2476500 h 2832100"/>
                <a:gd name="connsiteX40" fmla="*/ 4576233 w 4677833"/>
                <a:gd name="connsiteY40" fmla="*/ 2531534 h 2832100"/>
                <a:gd name="connsiteX41" fmla="*/ 4677833 w 4677833"/>
                <a:gd name="connsiteY41" fmla="*/ 2578100 h 2832100"/>
                <a:gd name="connsiteX42" fmla="*/ 4677833 w 4677833"/>
                <a:gd name="connsiteY42" fmla="*/ 2832100 h 283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677833" h="2832100">
                  <a:moveTo>
                    <a:pt x="0" y="2827867"/>
                  </a:moveTo>
                  <a:lnTo>
                    <a:pt x="0" y="2781300"/>
                  </a:lnTo>
                  <a:lnTo>
                    <a:pt x="156633" y="2777067"/>
                  </a:lnTo>
                  <a:lnTo>
                    <a:pt x="465667" y="2768600"/>
                  </a:lnTo>
                  <a:lnTo>
                    <a:pt x="690033" y="2755900"/>
                  </a:lnTo>
                  <a:lnTo>
                    <a:pt x="956733" y="2730500"/>
                  </a:lnTo>
                  <a:lnTo>
                    <a:pt x="1291167" y="2679700"/>
                  </a:lnTo>
                  <a:lnTo>
                    <a:pt x="1566333" y="2624667"/>
                  </a:lnTo>
                  <a:lnTo>
                    <a:pt x="1773767" y="2544234"/>
                  </a:lnTo>
                  <a:lnTo>
                    <a:pt x="1943100" y="2451100"/>
                  </a:lnTo>
                  <a:lnTo>
                    <a:pt x="2070100" y="2324100"/>
                  </a:lnTo>
                  <a:lnTo>
                    <a:pt x="2205567" y="2099734"/>
                  </a:lnTo>
                  <a:lnTo>
                    <a:pt x="2281767" y="1926167"/>
                  </a:lnTo>
                  <a:lnTo>
                    <a:pt x="2357967" y="1667934"/>
                  </a:lnTo>
                  <a:lnTo>
                    <a:pt x="2455333" y="1274234"/>
                  </a:lnTo>
                  <a:lnTo>
                    <a:pt x="2544233" y="859367"/>
                  </a:lnTo>
                  <a:lnTo>
                    <a:pt x="2595033" y="651934"/>
                  </a:lnTo>
                  <a:lnTo>
                    <a:pt x="2667000" y="469900"/>
                  </a:lnTo>
                  <a:lnTo>
                    <a:pt x="2747433" y="304800"/>
                  </a:lnTo>
                  <a:lnTo>
                    <a:pt x="2882900" y="139700"/>
                  </a:lnTo>
                  <a:lnTo>
                    <a:pt x="2967567" y="76200"/>
                  </a:lnTo>
                  <a:lnTo>
                    <a:pt x="3073400" y="25400"/>
                  </a:lnTo>
                  <a:lnTo>
                    <a:pt x="3170767" y="0"/>
                  </a:lnTo>
                  <a:lnTo>
                    <a:pt x="3268133" y="21167"/>
                  </a:lnTo>
                  <a:lnTo>
                    <a:pt x="3348567" y="42334"/>
                  </a:lnTo>
                  <a:lnTo>
                    <a:pt x="3454400" y="114300"/>
                  </a:lnTo>
                  <a:lnTo>
                    <a:pt x="3585633" y="249767"/>
                  </a:lnTo>
                  <a:lnTo>
                    <a:pt x="3670300" y="381000"/>
                  </a:lnTo>
                  <a:lnTo>
                    <a:pt x="3738033" y="512234"/>
                  </a:lnTo>
                  <a:lnTo>
                    <a:pt x="3784600" y="635000"/>
                  </a:lnTo>
                  <a:lnTo>
                    <a:pt x="3826933" y="812800"/>
                  </a:lnTo>
                  <a:lnTo>
                    <a:pt x="3856567" y="960967"/>
                  </a:lnTo>
                  <a:lnTo>
                    <a:pt x="3907367" y="1185334"/>
                  </a:lnTo>
                  <a:lnTo>
                    <a:pt x="3949700" y="1384300"/>
                  </a:lnTo>
                  <a:lnTo>
                    <a:pt x="4004733" y="1604434"/>
                  </a:lnTo>
                  <a:lnTo>
                    <a:pt x="4055533" y="1790700"/>
                  </a:lnTo>
                  <a:lnTo>
                    <a:pt x="4152900" y="2044700"/>
                  </a:lnTo>
                  <a:lnTo>
                    <a:pt x="4254500" y="2239434"/>
                  </a:lnTo>
                  <a:lnTo>
                    <a:pt x="4368800" y="2374900"/>
                  </a:lnTo>
                  <a:lnTo>
                    <a:pt x="4491567" y="2476500"/>
                  </a:lnTo>
                  <a:lnTo>
                    <a:pt x="4576233" y="2531534"/>
                  </a:lnTo>
                  <a:lnTo>
                    <a:pt x="4677833" y="2578100"/>
                  </a:lnTo>
                  <a:lnTo>
                    <a:pt x="4677833" y="283210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2224" y="3327596"/>
              <a:ext cx="1651000" cy="84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Percentage of scores lower than target score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797376" y="3747711"/>
              <a:ext cx="1566545" cy="60594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/>
          <p:cNvCxnSpPr/>
          <p:nvPr/>
        </p:nvCxnSpPr>
        <p:spPr>
          <a:xfrm>
            <a:off x="1183757" y="5980255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81301" y="5834409"/>
            <a:ext cx="1508663" cy="0"/>
          </a:xfrm>
          <a:prstGeom prst="line">
            <a:avLst/>
          </a:prstGeom>
          <a:ln w="222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88902" y="2270454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1050" y="3325233"/>
            <a:ext cx="0" cy="2655022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Percentile Rank (</a:t>
            </a:r>
            <a:r>
              <a:rPr lang="en-US" i="1" dirty="0" smtClean="0"/>
              <a:t>z</a:t>
            </a:r>
            <a:r>
              <a:rPr lang="en-US" dirty="0" smtClean="0"/>
              <a:t>-Scores)</a:t>
            </a:r>
            <a:br>
              <a:rPr lang="en-US" dirty="0" smtClean="0"/>
            </a:br>
            <a:r>
              <a:rPr lang="en-US" sz="3100" dirty="0" smtClean="0"/>
              <a:t>When the distribution is normal, identification of percent responses lower than a given score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3774104" y="2370798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12205" y="2687376"/>
            <a:ext cx="1651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Std. Deviation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4466254" y="2712430"/>
            <a:ext cx="692150" cy="14576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43600" y="2968008"/>
            <a:ext cx="468605" cy="35722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78580" y="6178934"/>
            <a:ext cx="4667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z</a:t>
            </a:r>
            <a:r>
              <a:rPr lang="en-US" sz="2000" dirty="0" smtClean="0"/>
              <a:t> = (score-mean)/</a:t>
            </a:r>
            <a:r>
              <a:rPr lang="en-US" sz="2000" i="1" dirty="0" err="1" smtClean="0"/>
              <a:t>sd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7205955" y="4064000"/>
            <a:ext cx="1651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Score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902450" y="4227019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2108200" y="3153833"/>
            <a:ext cx="4677833" cy="2832100"/>
          </a:xfrm>
          <a:custGeom>
            <a:avLst/>
            <a:gdLst>
              <a:gd name="connsiteX0" fmla="*/ 0 w 4677833"/>
              <a:gd name="connsiteY0" fmla="*/ 2827867 h 2832100"/>
              <a:gd name="connsiteX1" fmla="*/ 0 w 4677833"/>
              <a:gd name="connsiteY1" fmla="*/ 2781300 h 2832100"/>
              <a:gd name="connsiteX2" fmla="*/ 156633 w 4677833"/>
              <a:gd name="connsiteY2" fmla="*/ 2777067 h 2832100"/>
              <a:gd name="connsiteX3" fmla="*/ 465667 w 4677833"/>
              <a:gd name="connsiteY3" fmla="*/ 2768600 h 2832100"/>
              <a:gd name="connsiteX4" fmla="*/ 690033 w 4677833"/>
              <a:gd name="connsiteY4" fmla="*/ 2755900 h 2832100"/>
              <a:gd name="connsiteX5" fmla="*/ 956733 w 4677833"/>
              <a:gd name="connsiteY5" fmla="*/ 2730500 h 2832100"/>
              <a:gd name="connsiteX6" fmla="*/ 1291167 w 4677833"/>
              <a:gd name="connsiteY6" fmla="*/ 2679700 h 2832100"/>
              <a:gd name="connsiteX7" fmla="*/ 1566333 w 4677833"/>
              <a:gd name="connsiteY7" fmla="*/ 2624667 h 2832100"/>
              <a:gd name="connsiteX8" fmla="*/ 1773767 w 4677833"/>
              <a:gd name="connsiteY8" fmla="*/ 2544234 h 2832100"/>
              <a:gd name="connsiteX9" fmla="*/ 1943100 w 4677833"/>
              <a:gd name="connsiteY9" fmla="*/ 2451100 h 2832100"/>
              <a:gd name="connsiteX10" fmla="*/ 2070100 w 4677833"/>
              <a:gd name="connsiteY10" fmla="*/ 2324100 h 2832100"/>
              <a:gd name="connsiteX11" fmla="*/ 2205567 w 4677833"/>
              <a:gd name="connsiteY11" fmla="*/ 2099734 h 2832100"/>
              <a:gd name="connsiteX12" fmla="*/ 2281767 w 4677833"/>
              <a:gd name="connsiteY12" fmla="*/ 1926167 h 2832100"/>
              <a:gd name="connsiteX13" fmla="*/ 2357967 w 4677833"/>
              <a:gd name="connsiteY13" fmla="*/ 1667934 h 2832100"/>
              <a:gd name="connsiteX14" fmla="*/ 2455333 w 4677833"/>
              <a:gd name="connsiteY14" fmla="*/ 1274234 h 2832100"/>
              <a:gd name="connsiteX15" fmla="*/ 2544233 w 4677833"/>
              <a:gd name="connsiteY15" fmla="*/ 859367 h 2832100"/>
              <a:gd name="connsiteX16" fmla="*/ 2595033 w 4677833"/>
              <a:gd name="connsiteY16" fmla="*/ 651934 h 2832100"/>
              <a:gd name="connsiteX17" fmla="*/ 2667000 w 4677833"/>
              <a:gd name="connsiteY17" fmla="*/ 469900 h 2832100"/>
              <a:gd name="connsiteX18" fmla="*/ 2747433 w 4677833"/>
              <a:gd name="connsiteY18" fmla="*/ 304800 h 2832100"/>
              <a:gd name="connsiteX19" fmla="*/ 2882900 w 4677833"/>
              <a:gd name="connsiteY19" fmla="*/ 139700 h 2832100"/>
              <a:gd name="connsiteX20" fmla="*/ 2967567 w 4677833"/>
              <a:gd name="connsiteY20" fmla="*/ 76200 h 2832100"/>
              <a:gd name="connsiteX21" fmla="*/ 3073400 w 4677833"/>
              <a:gd name="connsiteY21" fmla="*/ 25400 h 2832100"/>
              <a:gd name="connsiteX22" fmla="*/ 3170767 w 4677833"/>
              <a:gd name="connsiteY22" fmla="*/ 0 h 2832100"/>
              <a:gd name="connsiteX23" fmla="*/ 3268133 w 4677833"/>
              <a:gd name="connsiteY23" fmla="*/ 21167 h 2832100"/>
              <a:gd name="connsiteX24" fmla="*/ 3348567 w 4677833"/>
              <a:gd name="connsiteY24" fmla="*/ 42334 h 2832100"/>
              <a:gd name="connsiteX25" fmla="*/ 3454400 w 4677833"/>
              <a:gd name="connsiteY25" fmla="*/ 114300 h 2832100"/>
              <a:gd name="connsiteX26" fmla="*/ 3585633 w 4677833"/>
              <a:gd name="connsiteY26" fmla="*/ 249767 h 2832100"/>
              <a:gd name="connsiteX27" fmla="*/ 3670300 w 4677833"/>
              <a:gd name="connsiteY27" fmla="*/ 381000 h 2832100"/>
              <a:gd name="connsiteX28" fmla="*/ 3738033 w 4677833"/>
              <a:gd name="connsiteY28" fmla="*/ 512234 h 2832100"/>
              <a:gd name="connsiteX29" fmla="*/ 3784600 w 4677833"/>
              <a:gd name="connsiteY29" fmla="*/ 635000 h 2832100"/>
              <a:gd name="connsiteX30" fmla="*/ 3826933 w 4677833"/>
              <a:gd name="connsiteY30" fmla="*/ 812800 h 2832100"/>
              <a:gd name="connsiteX31" fmla="*/ 3856567 w 4677833"/>
              <a:gd name="connsiteY31" fmla="*/ 960967 h 2832100"/>
              <a:gd name="connsiteX32" fmla="*/ 3907367 w 4677833"/>
              <a:gd name="connsiteY32" fmla="*/ 1185334 h 2832100"/>
              <a:gd name="connsiteX33" fmla="*/ 3949700 w 4677833"/>
              <a:gd name="connsiteY33" fmla="*/ 1384300 h 2832100"/>
              <a:gd name="connsiteX34" fmla="*/ 4004733 w 4677833"/>
              <a:gd name="connsiteY34" fmla="*/ 1604434 h 2832100"/>
              <a:gd name="connsiteX35" fmla="*/ 4055533 w 4677833"/>
              <a:gd name="connsiteY35" fmla="*/ 1790700 h 2832100"/>
              <a:gd name="connsiteX36" fmla="*/ 4152900 w 4677833"/>
              <a:gd name="connsiteY36" fmla="*/ 2044700 h 2832100"/>
              <a:gd name="connsiteX37" fmla="*/ 4254500 w 4677833"/>
              <a:gd name="connsiteY37" fmla="*/ 2239434 h 2832100"/>
              <a:gd name="connsiteX38" fmla="*/ 4368800 w 4677833"/>
              <a:gd name="connsiteY38" fmla="*/ 2374900 h 2832100"/>
              <a:gd name="connsiteX39" fmla="*/ 4491567 w 4677833"/>
              <a:gd name="connsiteY39" fmla="*/ 2476500 h 2832100"/>
              <a:gd name="connsiteX40" fmla="*/ 4576233 w 4677833"/>
              <a:gd name="connsiteY40" fmla="*/ 2531534 h 2832100"/>
              <a:gd name="connsiteX41" fmla="*/ 4677833 w 4677833"/>
              <a:gd name="connsiteY41" fmla="*/ 2578100 h 2832100"/>
              <a:gd name="connsiteX42" fmla="*/ 4677833 w 4677833"/>
              <a:gd name="connsiteY42" fmla="*/ 2832100 h 283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677833" h="2832100">
                <a:moveTo>
                  <a:pt x="0" y="2827867"/>
                </a:moveTo>
                <a:lnTo>
                  <a:pt x="0" y="2781300"/>
                </a:lnTo>
                <a:lnTo>
                  <a:pt x="156633" y="2777067"/>
                </a:lnTo>
                <a:lnTo>
                  <a:pt x="465667" y="2768600"/>
                </a:lnTo>
                <a:lnTo>
                  <a:pt x="690033" y="2755900"/>
                </a:lnTo>
                <a:lnTo>
                  <a:pt x="956733" y="2730500"/>
                </a:lnTo>
                <a:lnTo>
                  <a:pt x="1291167" y="2679700"/>
                </a:lnTo>
                <a:lnTo>
                  <a:pt x="1566333" y="2624667"/>
                </a:lnTo>
                <a:lnTo>
                  <a:pt x="1773767" y="2544234"/>
                </a:lnTo>
                <a:lnTo>
                  <a:pt x="1943100" y="2451100"/>
                </a:lnTo>
                <a:lnTo>
                  <a:pt x="2070100" y="2324100"/>
                </a:lnTo>
                <a:lnTo>
                  <a:pt x="2205567" y="2099734"/>
                </a:lnTo>
                <a:lnTo>
                  <a:pt x="2281767" y="1926167"/>
                </a:lnTo>
                <a:lnTo>
                  <a:pt x="2357967" y="1667934"/>
                </a:lnTo>
                <a:lnTo>
                  <a:pt x="2455333" y="1274234"/>
                </a:lnTo>
                <a:lnTo>
                  <a:pt x="2544233" y="859367"/>
                </a:lnTo>
                <a:lnTo>
                  <a:pt x="2595033" y="651934"/>
                </a:lnTo>
                <a:lnTo>
                  <a:pt x="2667000" y="469900"/>
                </a:lnTo>
                <a:lnTo>
                  <a:pt x="2747433" y="304800"/>
                </a:lnTo>
                <a:lnTo>
                  <a:pt x="2882900" y="139700"/>
                </a:lnTo>
                <a:lnTo>
                  <a:pt x="2967567" y="76200"/>
                </a:lnTo>
                <a:lnTo>
                  <a:pt x="3073400" y="25400"/>
                </a:lnTo>
                <a:lnTo>
                  <a:pt x="3170767" y="0"/>
                </a:lnTo>
                <a:lnTo>
                  <a:pt x="3268133" y="21167"/>
                </a:lnTo>
                <a:lnTo>
                  <a:pt x="3348567" y="42334"/>
                </a:lnTo>
                <a:lnTo>
                  <a:pt x="3454400" y="114300"/>
                </a:lnTo>
                <a:lnTo>
                  <a:pt x="3585633" y="249767"/>
                </a:lnTo>
                <a:lnTo>
                  <a:pt x="3670300" y="381000"/>
                </a:lnTo>
                <a:lnTo>
                  <a:pt x="3738033" y="512234"/>
                </a:lnTo>
                <a:lnTo>
                  <a:pt x="3784600" y="635000"/>
                </a:lnTo>
                <a:lnTo>
                  <a:pt x="3826933" y="812800"/>
                </a:lnTo>
                <a:lnTo>
                  <a:pt x="3856567" y="960967"/>
                </a:lnTo>
                <a:lnTo>
                  <a:pt x="3907367" y="1185334"/>
                </a:lnTo>
                <a:lnTo>
                  <a:pt x="3949700" y="1384300"/>
                </a:lnTo>
                <a:lnTo>
                  <a:pt x="4004733" y="1604434"/>
                </a:lnTo>
                <a:lnTo>
                  <a:pt x="4055533" y="1790700"/>
                </a:lnTo>
                <a:lnTo>
                  <a:pt x="4152900" y="2044700"/>
                </a:lnTo>
                <a:lnTo>
                  <a:pt x="4254500" y="2239434"/>
                </a:lnTo>
                <a:lnTo>
                  <a:pt x="4368800" y="2374900"/>
                </a:lnTo>
                <a:lnTo>
                  <a:pt x="4491567" y="2476500"/>
                </a:lnTo>
                <a:lnTo>
                  <a:pt x="4576233" y="2531534"/>
                </a:lnTo>
                <a:lnTo>
                  <a:pt x="4677833" y="2578100"/>
                </a:lnTo>
                <a:lnTo>
                  <a:pt x="4677833" y="283210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109525" y="3158850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6781800" y="4064000"/>
            <a:ext cx="25400" cy="191625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359400" y="5875054"/>
            <a:ext cx="127000" cy="3703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13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980255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88902" y="2270454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1050" y="3325233"/>
            <a:ext cx="0" cy="2655022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Mean</a:t>
            </a:r>
            <a:br>
              <a:rPr lang="en-US" dirty="0" smtClean="0"/>
            </a:br>
            <a:r>
              <a:rPr lang="en-US" sz="3100" dirty="0" smtClean="0"/>
              <a:t>When a sample group is being compared to the population, use a sampling distribution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3774104" y="2370798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12205" y="2687376"/>
            <a:ext cx="1651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Std. Deviation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4466254" y="2712430"/>
            <a:ext cx="692150" cy="14576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43600" y="2968008"/>
            <a:ext cx="468605" cy="35722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78580" y="6178934"/>
            <a:ext cx="4667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z</a:t>
            </a:r>
            <a:r>
              <a:rPr lang="en-US" sz="2000" dirty="0" smtClean="0"/>
              <a:t> = (score-mean)/</a:t>
            </a:r>
            <a:r>
              <a:rPr lang="en-US" sz="2000" i="1" dirty="0" err="1" smtClean="0"/>
              <a:t>sd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7205955" y="4064000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Group of 47 Mean Score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902450" y="4227019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2108200" y="3153833"/>
            <a:ext cx="4677833" cy="2832100"/>
          </a:xfrm>
          <a:custGeom>
            <a:avLst/>
            <a:gdLst>
              <a:gd name="connsiteX0" fmla="*/ 0 w 4677833"/>
              <a:gd name="connsiteY0" fmla="*/ 2827867 h 2832100"/>
              <a:gd name="connsiteX1" fmla="*/ 0 w 4677833"/>
              <a:gd name="connsiteY1" fmla="*/ 2781300 h 2832100"/>
              <a:gd name="connsiteX2" fmla="*/ 156633 w 4677833"/>
              <a:gd name="connsiteY2" fmla="*/ 2777067 h 2832100"/>
              <a:gd name="connsiteX3" fmla="*/ 465667 w 4677833"/>
              <a:gd name="connsiteY3" fmla="*/ 2768600 h 2832100"/>
              <a:gd name="connsiteX4" fmla="*/ 690033 w 4677833"/>
              <a:gd name="connsiteY4" fmla="*/ 2755900 h 2832100"/>
              <a:gd name="connsiteX5" fmla="*/ 956733 w 4677833"/>
              <a:gd name="connsiteY5" fmla="*/ 2730500 h 2832100"/>
              <a:gd name="connsiteX6" fmla="*/ 1291167 w 4677833"/>
              <a:gd name="connsiteY6" fmla="*/ 2679700 h 2832100"/>
              <a:gd name="connsiteX7" fmla="*/ 1566333 w 4677833"/>
              <a:gd name="connsiteY7" fmla="*/ 2624667 h 2832100"/>
              <a:gd name="connsiteX8" fmla="*/ 1773767 w 4677833"/>
              <a:gd name="connsiteY8" fmla="*/ 2544234 h 2832100"/>
              <a:gd name="connsiteX9" fmla="*/ 1943100 w 4677833"/>
              <a:gd name="connsiteY9" fmla="*/ 2451100 h 2832100"/>
              <a:gd name="connsiteX10" fmla="*/ 2070100 w 4677833"/>
              <a:gd name="connsiteY10" fmla="*/ 2324100 h 2832100"/>
              <a:gd name="connsiteX11" fmla="*/ 2205567 w 4677833"/>
              <a:gd name="connsiteY11" fmla="*/ 2099734 h 2832100"/>
              <a:gd name="connsiteX12" fmla="*/ 2281767 w 4677833"/>
              <a:gd name="connsiteY12" fmla="*/ 1926167 h 2832100"/>
              <a:gd name="connsiteX13" fmla="*/ 2357967 w 4677833"/>
              <a:gd name="connsiteY13" fmla="*/ 1667934 h 2832100"/>
              <a:gd name="connsiteX14" fmla="*/ 2455333 w 4677833"/>
              <a:gd name="connsiteY14" fmla="*/ 1274234 h 2832100"/>
              <a:gd name="connsiteX15" fmla="*/ 2544233 w 4677833"/>
              <a:gd name="connsiteY15" fmla="*/ 859367 h 2832100"/>
              <a:gd name="connsiteX16" fmla="*/ 2595033 w 4677833"/>
              <a:gd name="connsiteY16" fmla="*/ 651934 h 2832100"/>
              <a:gd name="connsiteX17" fmla="*/ 2667000 w 4677833"/>
              <a:gd name="connsiteY17" fmla="*/ 469900 h 2832100"/>
              <a:gd name="connsiteX18" fmla="*/ 2747433 w 4677833"/>
              <a:gd name="connsiteY18" fmla="*/ 304800 h 2832100"/>
              <a:gd name="connsiteX19" fmla="*/ 2882900 w 4677833"/>
              <a:gd name="connsiteY19" fmla="*/ 139700 h 2832100"/>
              <a:gd name="connsiteX20" fmla="*/ 2967567 w 4677833"/>
              <a:gd name="connsiteY20" fmla="*/ 76200 h 2832100"/>
              <a:gd name="connsiteX21" fmla="*/ 3073400 w 4677833"/>
              <a:gd name="connsiteY21" fmla="*/ 25400 h 2832100"/>
              <a:gd name="connsiteX22" fmla="*/ 3170767 w 4677833"/>
              <a:gd name="connsiteY22" fmla="*/ 0 h 2832100"/>
              <a:gd name="connsiteX23" fmla="*/ 3268133 w 4677833"/>
              <a:gd name="connsiteY23" fmla="*/ 21167 h 2832100"/>
              <a:gd name="connsiteX24" fmla="*/ 3348567 w 4677833"/>
              <a:gd name="connsiteY24" fmla="*/ 42334 h 2832100"/>
              <a:gd name="connsiteX25" fmla="*/ 3454400 w 4677833"/>
              <a:gd name="connsiteY25" fmla="*/ 114300 h 2832100"/>
              <a:gd name="connsiteX26" fmla="*/ 3585633 w 4677833"/>
              <a:gd name="connsiteY26" fmla="*/ 249767 h 2832100"/>
              <a:gd name="connsiteX27" fmla="*/ 3670300 w 4677833"/>
              <a:gd name="connsiteY27" fmla="*/ 381000 h 2832100"/>
              <a:gd name="connsiteX28" fmla="*/ 3738033 w 4677833"/>
              <a:gd name="connsiteY28" fmla="*/ 512234 h 2832100"/>
              <a:gd name="connsiteX29" fmla="*/ 3784600 w 4677833"/>
              <a:gd name="connsiteY29" fmla="*/ 635000 h 2832100"/>
              <a:gd name="connsiteX30" fmla="*/ 3826933 w 4677833"/>
              <a:gd name="connsiteY30" fmla="*/ 812800 h 2832100"/>
              <a:gd name="connsiteX31" fmla="*/ 3856567 w 4677833"/>
              <a:gd name="connsiteY31" fmla="*/ 960967 h 2832100"/>
              <a:gd name="connsiteX32" fmla="*/ 3907367 w 4677833"/>
              <a:gd name="connsiteY32" fmla="*/ 1185334 h 2832100"/>
              <a:gd name="connsiteX33" fmla="*/ 3949700 w 4677833"/>
              <a:gd name="connsiteY33" fmla="*/ 1384300 h 2832100"/>
              <a:gd name="connsiteX34" fmla="*/ 4004733 w 4677833"/>
              <a:gd name="connsiteY34" fmla="*/ 1604434 h 2832100"/>
              <a:gd name="connsiteX35" fmla="*/ 4055533 w 4677833"/>
              <a:gd name="connsiteY35" fmla="*/ 1790700 h 2832100"/>
              <a:gd name="connsiteX36" fmla="*/ 4152900 w 4677833"/>
              <a:gd name="connsiteY36" fmla="*/ 2044700 h 2832100"/>
              <a:gd name="connsiteX37" fmla="*/ 4254500 w 4677833"/>
              <a:gd name="connsiteY37" fmla="*/ 2239434 h 2832100"/>
              <a:gd name="connsiteX38" fmla="*/ 4368800 w 4677833"/>
              <a:gd name="connsiteY38" fmla="*/ 2374900 h 2832100"/>
              <a:gd name="connsiteX39" fmla="*/ 4491567 w 4677833"/>
              <a:gd name="connsiteY39" fmla="*/ 2476500 h 2832100"/>
              <a:gd name="connsiteX40" fmla="*/ 4576233 w 4677833"/>
              <a:gd name="connsiteY40" fmla="*/ 2531534 h 2832100"/>
              <a:gd name="connsiteX41" fmla="*/ 4677833 w 4677833"/>
              <a:gd name="connsiteY41" fmla="*/ 2578100 h 2832100"/>
              <a:gd name="connsiteX42" fmla="*/ 4677833 w 4677833"/>
              <a:gd name="connsiteY42" fmla="*/ 2832100 h 283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677833" h="2832100">
                <a:moveTo>
                  <a:pt x="0" y="2827867"/>
                </a:moveTo>
                <a:lnTo>
                  <a:pt x="0" y="2781300"/>
                </a:lnTo>
                <a:lnTo>
                  <a:pt x="156633" y="2777067"/>
                </a:lnTo>
                <a:lnTo>
                  <a:pt x="465667" y="2768600"/>
                </a:lnTo>
                <a:lnTo>
                  <a:pt x="690033" y="2755900"/>
                </a:lnTo>
                <a:lnTo>
                  <a:pt x="956733" y="2730500"/>
                </a:lnTo>
                <a:lnTo>
                  <a:pt x="1291167" y="2679700"/>
                </a:lnTo>
                <a:lnTo>
                  <a:pt x="1566333" y="2624667"/>
                </a:lnTo>
                <a:lnTo>
                  <a:pt x="1773767" y="2544234"/>
                </a:lnTo>
                <a:lnTo>
                  <a:pt x="1943100" y="2451100"/>
                </a:lnTo>
                <a:lnTo>
                  <a:pt x="2070100" y="2324100"/>
                </a:lnTo>
                <a:lnTo>
                  <a:pt x="2205567" y="2099734"/>
                </a:lnTo>
                <a:lnTo>
                  <a:pt x="2281767" y="1926167"/>
                </a:lnTo>
                <a:lnTo>
                  <a:pt x="2357967" y="1667934"/>
                </a:lnTo>
                <a:lnTo>
                  <a:pt x="2455333" y="1274234"/>
                </a:lnTo>
                <a:lnTo>
                  <a:pt x="2544233" y="859367"/>
                </a:lnTo>
                <a:lnTo>
                  <a:pt x="2595033" y="651934"/>
                </a:lnTo>
                <a:lnTo>
                  <a:pt x="2667000" y="469900"/>
                </a:lnTo>
                <a:lnTo>
                  <a:pt x="2747433" y="304800"/>
                </a:lnTo>
                <a:lnTo>
                  <a:pt x="2882900" y="139700"/>
                </a:lnTo>
                <a:lnTo>
                  <a:pt x="2967567" y="76200"/>
                </a:lnTo>
                <a:lnTo>
                  <a:pt x="3073400" y="25400"/>
                </a:lnTo>
                <a:lnTo>
                  <a:pt x="3170767" y="0"/>
                </a:lnTo>
                <a:lnTo>
                  <a:pt x="3268133" y="21167"/>
                </a:lnTo>
                <a:lnTo>
                  <a:pt x="3348567" y="42334"/>
                </a:lnTo>
                <a:lnTo>
                  <a:pt x="3454400" y="114300"/>
                </a:lnTo>
                <a:lnTo>
                  <a:pt x="3585633" y="249767"/>
                </a:lnTo>
                <a:lnTo>
                  <a:pt x="3670300" y="381000"/>
                </a:lnTo>
                <a:lnTo>
                  <a:pt x="3738033" y="512234"/>
                </a:lnTo>
                <a:lnTo>
                  <a:pt x="3784600" y="635000"/>
                </a:lnTo>
                <a:lnTo>
                  <a:pt x="3826933" y="812800"/>
                </a:lnTo>
                <a:lnTo>
                  <a:pt x="3856567" y="960967"/>
                </a:lnTo>
                <a:lnTo>
                  <a:pt x="3907367" y="1185334"/>
                </a:lnTo>
                <a:lnTo>
                  <a:pt x="3949700" y="1384300"/>
                </a:lnTo>
                <a:lnTo>
                  <a:pt x="4004733" y="1604434"/>
                </a:lnTo>
                <a:lnTo>
                  <a:pt x="4055533" y="1790700"/>
                </a:lnTo>
                <a:lnTo>
                  <a:pt x="4152900" y="2044700"/>
                </a:lnTo>
                <a:lnTo>
                  <a:pt x="4254500" y="2239434"/>
                </a:lnTo>
                <a:lnTo>
                  <a:pt x="4368800" y="2374900"/>
                </a:lnTo>
                <a:lnTo>
                  <a:pt x="4491567" y="2476500"/>
                </a:lnTo>
                <a:lnTo>
                  <a:pt x="4576233" y="2531534"/>
                </a:lnTo>
                <a:lnTo>
                  <a:pt x="4677833" y="2578100"/>
                </a:lnTo>
                <a:lnTo>
                  <a:pt x="4677833" y="283210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109525" y="3158850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6781800" y="4064000"/>
            <a:ext cx="25400" cy="191625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4558652" y="1726503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 bwMode="auto">
          <a:xfrm>
            <a:off x="318516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92252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6428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0164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47472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34340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92252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60604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76428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5384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032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21208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79120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76428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63296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50164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89560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92252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76428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7472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34340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21208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21208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2252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47472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34340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76428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05384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9120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50164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21208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376428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34340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053840" y="4937124"/>
            <a:ext cx="152400" cy="1682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63296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92252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50164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79120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34340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463296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492252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3764280" y="4343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47472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343400" y="4343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764280" y="4191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632960" y="4800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922520" y="4343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4922520" y="4191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463296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087110" y="5257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922520" y="4038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764280" y="4038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4053840" y="480695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343400" y="4191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343400" y="4038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63296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318516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053840" y="465455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21208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4922520" y="3883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4343400" y="3883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053840" y="450215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4053840" y="43465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47472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343400" y="3730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4922520" y="3730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4632960" y="4343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343400" y="3578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632960" y="4191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053840" y="41941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501640" y="4648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4053840" y="40417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4632960" y="4038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4922520" y="3578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4343400" y="3425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3185160" y="4953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053840" y="38893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21208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5213350" y="4343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632960" y="3883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4343400" y="32734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4922520" y="3425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053840" y="37369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212080" y="4191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087110" y="5105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4343400" y="3121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053840" y="35845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4632960" y="3730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4922520" y="32734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5212080" y="4038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4343400" y="2968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4053840" y="34321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764280" y="3883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4632960" y="3578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4632960" y="3425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4922520" y="3121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5213350" y="3883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3474720" y="44958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4632960" y="32734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5212080" y="3730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343400" y="2816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053840" y="32797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4053840" y="31273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4922520" y="2968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4632960" y="3121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53840" y="29749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343400" y="26670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632960" y="2968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4922520" y="2816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4343400" y="25146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4632960" y="2816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4632960" y="2663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4053840" y="28225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3764280" y="3730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053840" y="267017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4343400" y="23622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632960" y="25114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4922520" y="2663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632960" y="23590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213350" y="35782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5212080" y="34258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922520" y="25114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4632960" y="2206625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1" name="Freeform 160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Freeform 157"/>
          <p:cNvSpPr/>
          <p:nvPr/>
        </p:nvSpPr>
        <p:spPr>
          <a:xfrm>
            <a:off x="1352878" y="2592606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Mean</a:t>
            </a:r>
            <a:br>
              <a:rPr lang="en-US" dirty="0" smtClean="0"/>
            </a:br>
            <a:r>
              <a:rPr lang="en-US" sz="3100" dirty="0" smtClean="0"/>
              <a:t>When a sample group is being compared to the population, use a sampling distribution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782570" y="1759615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98589" y="5760361"/>
            <a:ext cx="622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Apply the central limit theorem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35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00"/>
                            </p:stCondLst>
                            <p:childTnLst>
                              <p:par>
                                <p:cTn id="10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2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3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400"/>
                            </p:stCondLst>
                            <p:childTnLst>
                              <p:par>
                                <p:cTn id="1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8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9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1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3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4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6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7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8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9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1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2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3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4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6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7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8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9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1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2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3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4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6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7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80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9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60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62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63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640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66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67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6800"/>
                            </p:stCondLst>
                            <p:childTnLst>
                              <p:par>
                                <p:cTn id="2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9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7000"/>
                            </p:stCondLst>
                            <p:childTnLst>
                              <p:par>
                                <p:cTn id="2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71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720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73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7400"/>
                            </p:stCondLst>
                            <p:childTnLst>
                              <p:par>
                                <p:cTn id="2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7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7600"/>
                            </p:stCondLst>
                            <p:childTnLst>
                              <p:par>
                                <p:cTn id="2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77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78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79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800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81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82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83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84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8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8600"/>
                            </p:stCondLst>
                            <p:childTnLst>
                              <p:par>
                                <p:cTn id="2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87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8800"/>
                            </p:stCondLst>
                            <p:childTnLst>
                              <p:par>
                                <p:cTn id="3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89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900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91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9200"/>
                            </p:stCondLst>
                            <p:childTnLst>
                              <p:par>
                                <p:cTn id="3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93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9400"/>
                            </p:stCondLst>
                            <p:childTnLst>
                              <p:par>
                                <p:cTn id="3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9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9600"/>
                            </p:stCondLst>
                            <p:childTnLst>
                              <p:par>
                                <p:cTn id="3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97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9800"/>
                            </p:stCondLst>
                            <p:childTnLst>
                              <p:par>
                                <p:cTn id="3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99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01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02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03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0400"/>
                            </p:stCondLst>
                            <p:childTnLst>
                              <p:par>
                                <p:cTn id="3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0600"/>
                            </p:stCondLst>
                            <p:childTnLst>
                              <p:par>
                                <p:cTn id="3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7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080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09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11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1200"/>
                            </p:stCondLst>
                            <p:childTnLst>
                              <p:par>
                                <p:cTn id="3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13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11400"/>
                            </p:stCondLst>
                            <p:childTnLst>
                              <p:par>
                                <p:cTn id="3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11600"/>
                            </p:stCondLst>
                            <p:childTnLst>
                              <p:par>
                                <p:cTn id="3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  <p:bldP spid="22" grpId="0" animBg="1"/>
      <p:bldP spid="27" grpId="0" animBg="1"/>
      <p:bldP spid="28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3" grpId="0" animBg="1"/>
      <p:bldP spid="54" grpId="0" animBg="1"/>
      <p:bldP spid="55" grpId="0" animBg="1"/>
      <p:bldP spid="55" grpId="1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846999" y="2110120"/>
            <a:ext cx="5172730" cy="3490580"/>
            <a:chOff x="846999" y="2110120"/>
            <a:chExt cx="5172730" cy="3490580"/>
          </a:xfrm>
        </p:grpSpPr>
        <p:grpSp>
          <p:nvGrpSpPr>
            <p:cNvPr id="9" name="Group 8"/>
            <p:cNvGrpSpPr/>
            <p:nvPr/>
          </p:nvGrpSpPr>
          <p:grpSpPr>
            <a:xfrm>
              <a:off x="1540099" y="2110120"/>
              <a:ext cx="4479630" cy="3490580"/>
              <a:chOff x="1540099" y="2116844"/>
              <a:chExt cx="4479630" cy="3490580"/>
            </a:xfrm>
          </p:grpSpPr>
          <p:sp>
            <p:nvSpPr>
              <p:cNvPr id="163" name="Freeform 162"/>
              <p:cNvSpPr/>
              <p:nvPr/>
            </p:nvSpPr>
            <p:spPr>
              <a:xfrm>
                <a:off x="1540099" y="2116844"/>
                <a:ext cx="4405323" cy="3309517"/>
              </a:xfrm>
              <a:custGeom>
                <a:avLst/>
                <a:gdLst>
                  <a:gd name="connsiteX0" fmla="*/ 0 w 4677833"/>
                  <a:gd name="connsiteY0" fmla="*/ 2827867 h 2832100"/>
                  <a:gd name="connsiteX1" fmla="*/ 0 w 4677833"/>
                  <a:gd name="connsiteY1" fmla="*/ 2781300 h 2832100"/>
                  <a:gd name="connsiteX2" fmla="*/ 156633 w 4677833"/>
                  <a:gd name="connsiteY2" fmla="*/ 2777067 h 2832100"/>
                  <a:gd name="connsiteX3" fmla="*/ 465667 w 4677833"/>
                  <a:gd name="connsiteY3" fmla="*/ 2768600 h 2832100"/>
                  <a:gd name="connsiteX4" fmla="*/ 690033 w 4677833"/>
                  <a:gd name="connsiteY4" fmla="*/ 2755900 h 2832100"/>
                  <a:gd name="connsiteX5" fmla="*/ 956733 w 4677833"/>
                  <a:gd name="connsiteY5" fmla="*/ 2730500 h 2832100"/>
                  <a:gd name="connsiteX6" fmla="*/ 1291167 w 4677833"/>
                  <a:gd name="connsiteY6" fmla="*/ 2679700 h 2832100"/>
                  <a:gd name="connsiteX7" fmla="*/ 1566333 w 4677833"/>
                  <a:gd name="connsiteY7" fmla="*/ 2624667 h 2832100"/>
                  <a:gd name="connsiteX8" fmla="*/ 1773767 w 4677833"/>
                  <a:gd name="connsiteY8" fmla="*/ 2544234 h 2832100"/>
                  <a:gd name="connsiteX9" fmla="*/ 1943100 w 4677833"/>
                  <a:gd name="connsiteY9" fmla="*/ 2451100 h 2832100"/>
                  <a:gd name="connsiteX10" fmla="*/ 2070100 w 4677833"/>
                  <a:gd name="connsiteY10" fmla="*/ 2324100 h 2832100"/>
                  <a:gd name="connsiteX11" fmla="*/ 2205567 w 4677833"/>
                  <a:gd name="connsiteY11" fmla="*/ 2099734 h 2832100"/>
                  <a:gd name="connsiteX12" fmla="*/ 2281767 w 4677833"/>
                  <a:gd name="connsiteY12" fmla="*/ 1926167 h 2832100"/>
                  <a:gd name="connsiteX13" fmla="*/ 2357967 w 4677833"/>
                  <a:gd name="connsiteY13" fmla="*/ 1667934 h 2832100"/>
                  <a:gd name="connsiteX14" fmla="*/ 2455333 w 4677833"/>
                  <a:gd name="connsiteY14" fmla="*/ 1274234 h 2832100"/>
                  <a:gd name="connsiteX15" fmla="*/ 2544233 w 4677833"/>
                  <a:gd name="connsiteY15" fmla="*/ 859367 h 2832100"/>
                  <a:gd name="connsiteX16" fmla="*/ 2595033 w 4677833"/>
                  <a:gd name="connsiteY16" fmla="*/ 651934 h 2832100"/>
                  <a:gd name="connsiteX17" fmla="*/ 2667000 w 4677833"/>
                  <a:gd name="connsiteY17" fmla="*/ 469900 h 2832100"/>
                  <a:gd name="connsiteX18" fmla="*/ 2747433 w 4677833"/>
                  <a:gd name="connsiteY18" fmla="*/ 304800 h 2832100"/>
                  <a:gd name="connsiteX19" fmla="*/ 2882900 w 4677833"/>
                  <a:gd name="connsiteY19" fmla="*/ 139700 h 2832100"/>
                  <a:gd name="connsiteX20" fmla="*/ 2967567 w 4677833"/>
                  <a:gd name="connsiteY20" fmla="*/ 76200 h 2832100"/>
                  <a:gd name="connsiteX21" fmla="*/ 3073400 w 4677833"/>
                  <a:gd name="connsiteY21" fmla="*/ 25400 h 2832100"/>
                  <a:gd name="connsiteX22" fmla="*/ 3170767 w 4677833"/>
                  <a:gd name="connsiteY22" fmla="*/ 0 h 2832100"/>
                  <a:gd name="connsiteX23" fmla="*/ 3268133 w 4677833"/>
                  <a:gd name="connsiteY23" fmla="*/ 21167 h 2832100"/>
                  <a:gd name="connsiteX24" fmla="*/ 3348567 w 4677833"/>
                  <a:gd name="connsiteY24" fmla="*/ 42334 h 2832100"/>
                  <a:gd name="connsiteX25" fmla="*/ 3454400 w 4677833"/>
                  <a:gd name="connsiteY25" fmla="*/ 114300 h 2832100"/>
                  <a:gd name="connsiteX26" fmla="*/ 3585633 w 4677833"/>
                  <a:gd name="connsiteY26" fmla="*/ 249767 h 2832100"/>
                  <a:gd name="connsiteX27" fmla="*/ 3670300 w 4677833"/>
                  <a:gd name="connsiteY27" fmla="*/ 381000 h 2832100"/>
                  <a:gd name="connsiteX28" fmla="*/ 3738033 w 4677833"/>
                  <a:gd name="connsiteY28" fmla="*/ 512234 h 2832100"/>
                  <a:gd name="connsiteX29" fmla="*/ 3784600 w 4677833"/>
                  <a:gd name="connsiteY29" fmla="*/ 635000 h 2832100"/>
                  <a:gd name="connsiteX30" fmla="*/ 3826933 w 4677833"/>
                  <a:gd name="connsiteY30" fmla="*/ 812800 h 2832100"/>
                  <a:gd name="connsiteX31" fmla="*/ 3856567 w 4677833"/>
                  <a:gd name="connsiteY31" fmla="*/ 960967 h 2832100"/>
                  <a:gd name="connsiteX32" fmla="*/ 3907367 w 4677833"/>
                  <a:gd name="connsiteY32" fmla="*/ 1185334 h 2832100"/>
                  <a:gd name="connsiteX33" fmla="*/ 3949700 w 4677833"/>
                  <a:gd name="connsiteY33" fmla="*/ 1384300 h 2832100"/>
                  <a:gd name="connsiteX34" fmla="*/ 4004733 w 4677833"/>
                  <a:gd name="connsiteY34" fmla="*/ 1604434 h 2832100"/>
                  <a:gd name="connsiteX35" fmla="*/ 4055533 w 4677833"/>
                  <a:gd name="connsiteY35" fmla="*/ 1790700 h 2832100"/>
                  <a:gd name="connsiteX36" fmla="*/ 4152900 w 4677833"/>
                  <a:gd name="connsiteY36" fmla="*/ 2044700 h 2832100"/>
                  <a:gd name="connsiteX37" fmla="*/ 4254500 w 4677833"/>
                  <a:gd name="connsiteY37" fmla="*/ 2239434 h 2832100"/>
                  <a:gd name="connsiteX38" fmla="*/ 4368800 w 4677833"/>
                  <a:gd name="connsiteY38" fmla="*/ 2374900 h 2832100"/>
                  <a:gd name="connsiteX39" fmla="*/ 4491567 w 4677833"/>
                  <a:gd name="connsiteY39" fmla="*/ 2476500 h 2832100"/>
                  <a:gd name="connsiteX40" fmla="*/ 4576233 w 4677833"/>
                  <a:gd name="connsiteY40" fmla="*/ 2531534 h 2832100"/>
                  <a:gd name="connsiteX41" fmla="*/ 4677833 w 4677833"/>
                  <a:gd name="connsiteY41" fmla="*/ 2578100 h 2832100"/>
                  <a:gd name="connsiteX42" fmla="*/ 4677833 w 4677833"/>
                  <a:gd name="connsiteY42" fmla="*/ 2832100 h 2832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677833" h="2832100">
                    <a:moveTo>
                      <a:pt x="0" y="2827867"/>
                    </a:moveTo>
                    <a:lnTo>
                      <a:pt x="0" y="2781300"/>
                    </a:lnTo>
                    <a:lnTo>
                      <a:pt x="156633" y="2777067"/>
                    </a:lnTo>
                    <a:lnTo>
                      <a:pt x="465667" y="2768600"/>
                    </a:lnTo>
                    <a:lnTo>
                      <a:pt x="690033" y="2755900"/>
                    </a:lnTo>
                    <a:lnTo>
                      <a:pt x="956733" y="2730500"/>
                    </a:lnTo>
                    <a:lnTo>
                      <a:pt x="1291167" y="2679700"/>
                    </a:lnTo>
                    <a:lnTo>
                      <a:pt x="1566333" y="2624667"/>
                    </a:lnTo>
                    <a:lnTo>
                      <a:pt x="1773767" y="2544234"/>
                    </a:lnTo>
                    <a:lnTo>
                      <a:pt x="1943100" y="2451100"/>
                    </a:lnTo>
                    <a:lnTo>
                      <a:pt x="2070100" y="2324100"/>
                    </a:lnTo>
                    <a:lnTo>
                      <a:pt x="2205567" y="2099734"/>
                    </a:lnTo>
                    <a:lnTo>
                      <a:pt x="2281767" y="1926167"/>
                    </a:lnTo>
                    <a:lnTo>
                      <a:pt x="2357967" y="1667934"/>
                    </a:lnTo>
                    <a:lnTo>
                      <a:pt x="2455333" y="1274234"/>
                    </a:lnTo>
                    <a:lnTo>
                      <a:pt x="2544233" y="859367"/>
                    </a:lnTo>
                    <a:lnTo>
                      <a:pt x="2595033" y="651934"/>
                    </a:lnTo>
                    <a:lnTo>
                      <a:pt x="2667000" y="469900"/>
                    </a:lnTo>
                    <a:lnTo>
                      <a:pt x="2747433" y="304800"/>
                    </a:lnTo>
                    <a:lnTo>
                      <a:pt x="2882900" y="139700"/>
                    </a:lnTo>
                    <a:lnTo>
                      <a:pt x="2967567" y="76200"/>
                    </a:lnTo>
                    <a:lnTo>
                      <a:pt x="3073400" y="25400"/>
                    </a:lnTo>
                    <a:lnTo>
                      <a:pt x="3170767" y="0"/>
                    </a:lnTo>
                    <a:lnTo>
                      <a:pt x="3268133" y="21167"/>
                    </a:lnTo>
                    <a:lnTo>
                      <a:pt x="3348567" y="42334"/>
                    </a:lnTo>
                    <a:lnTo>
                      <a:pt x="3454400" y="114300"/>
                    </a:lnTo>
                    <a:lnTo>
                      <a:pt x="3585633" y="249767"/>
                    </a:lnTo>
                    <a:lnTo>
                      <a:pt x="3670300" y="381000"/>
                    </a:lnTo>
                    <a:lnTo>
                      <a:pt x="3738033" y="512234"/>
                    </a:lnTo>
                    <a:lnTo>
                      <a:pt x="3784600" y="635000"/>
                    </a:lnTo>
                    <a:lnTo>
                      <a:pt x="3826933" y="812800"/>
                    </a:lnTo>
                    <a:lnTo>
                      <a:pt x="3856567" y="960967"/>
                    </a:lnTo>
                    <a:lnTo>
                      <a:pt x="3907367" y="1185334"/>
                    </a:lnTo>
                    <a:lnTo>
                      <a:pt x="3949700" y="1384300"/>
                    </a:lnTo>
                    <a:lnTo>
                      <a:pt x="4004733" y="1604434"/>
                    </a:lnTo>
                    <a:lnTo>
                      <a:pt x="4055533" y="1790700"/>
                    </a:lnTo>
                    <a:lnTo>
                      <a:pt x="4152900" y="2044700"/>
                    </a:lnTo>
                    <a:lnTo>
                      <a:pt x="4254500" y="2239434"/>
                    </a:lnTo>
                    <a:lnTo>
                      <a:pt x="4368800" y="2374900"/>
                    </a:lnTo>
                    <a:lnTo>
                      <a:pt x="4491567" y="2476500"/>
                    </a:lnTo>
                    <a:lnTo>
                      <a:pt x="4576233" y="2531534"/>
                    </a:lnTo>
                    <a:lnTo>
                      <a:pt x="4677833" y="2578100"/>
                    </a:lnTo>
                    <a:lnTo>
                      <a:pt x="4677833" y="2832100"/>
                    </a:ln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791200" y="4874559"/>
                <a:ext cx="228529" cy="7328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5" name="TextBox 164"/>
            <p:cNvSpPr txBox="1"/>
            <p:nvPr/>
          </p:nvSpPr>
          <p:spPr>
            <a:xfrm>
              <a:off x="846999" y="2314036"/>
              <a:ext cx="1554820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Percentage of group means lower than target group score</a:t>
              </a:r>
              <a:endParaRPr lang="en-US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2189128" y="2804971"/>
              <a:ext cx="1475285" cy="708085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4558652" y="1713055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Freeform 160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Freeform 157"/>
          <p:cNvSpPr/>
          <p:nvPr/>
        </p:nvSpPr>
        <p:spPr>
          <a:xfrm>
            <a:off x="1352878" y="2592606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Mean</a:t>
            </a:r>
            <a:br>
              <a:rPr lang="en-US" dirty="0" smtClean="0"/>
            </a:br>
            <a:r>
              <a:rPr lang="en-US" sz="3100" dirty="0" smtClean="0"/>
              <a:t>When a sample group is being compared to the population, use a sampling distribution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782570" y="1759615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98589" y="5760361"/>
            <a:ext cx="622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Compute a </a:t>
            </a:r>
            <a:r>
              <a:rPr lang="en-US" sz="2000" i="1" dirty="0" smtClean="0"/>
              <a:t>z</a:t>
            </a:r>
            <a:r>
              <a:rPr lang="en-US" sz="2000" dirty="0" smtClean="0"/>
              <a:t>-score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5003800" y="1930325"/>
            <a:ext cx="3447053" cy="3485807"/>
            <a:chOff x="5003800" y="1950497"/>
            <a:chExt cx="3447053" cy="3485807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5003800" y="2101247"/>
              <a:ext cx="0" cy="3335057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5916717" y="1950497"/>
              <a:ext cx="2534136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Standard </a:t>
              </a:r>
              <a:r>
                <a:rPr lang="en-US" smtClean="0"/>
                <a:t>Error </a:t>
              </a:r>
              <a:br>
                <a:rPr lang="en-US" smtClean="0"/>
              </a:br>
              <a:r>
                <a:rPr lang="en-US" smtClean="0"/>
                <a:t>(</a:t>
              </a:r>
              <a:r>
                <a:rPr lang="en-US" dirty="0" smtClean="0"/>
                <a:t>SD adjusted for </a:t>
              </a:r>
              <a:r>
                <a:rPr lang="en-US" smtClean="0"/>
                <a:t>group size)</a:t>
              </a:r>
              <a:endParaRPr lang="en-US" dirty="0"/>
            </a:p>
          </p:txBody>
        </p:sp>
        <p:cxnSp>
          <p:nvCxnSpPr>
            <p:cNvPr id="160" name="Straight Arrow Connector 159"/>
            <p:cNvCxnSpPr>
              <a:stCxn id="159" idx="1"/>
            </p:cNvCxnSpPr>
            <p:nvPr/>
          </p:nvCxnSpPr>
          <p:spPr>
            <a:xfrm flipH="1" flipV="1">
              <a:off x="5121497" y="2237996"/>
              <a:ext cx="795220" cy="796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847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98058" y="5046623"/>
            <a:ext cx="7315465" cy="1098426"/>
            <a:chOff x="898058" y="5046623"/>
            <a:chExt cx="7315465" cy="1098426"/>
          </a:xfrm>
        </p:grpSpPr>
        <p:sp>
          <p:nvSpPr>
            <p:cNvPr id="23" name="Freeform 22"/>
            <p:cNvSpPr/>
            <p:nvPr/>
          </p:nvSpPr>
          <p:spPr>
            <a:xfrm>
              <a:off x="5788025" y="5046623"/>
              <a:ext cx="1789181" cy="369180"/>
            </a:xfrm>
            <a:custGeom>
              <a:avLst/>
              <a:gdLst>
                <a:gd name="connsiteX0" fmla="*/ 3175 w 1768475"/>
                <a:gd name="connsiteY0" fmla="*/ 368300 h 374650"/>
                <a:gd name="connsiteX1" fmla="*/ 0 w 1768475"/>
                <a:gd name="connsiteY1" fmla="*/ 0 h 374650"/>
                <a:gd name="connsiteX2" fmla="*/ 104775 w 1768475"/>
                <a:gd name="connsiteY2" fmla="*/ 76200 h 374650"/>
                <a:gd name="connsiteX3" fmla="*/ 215900 w 1768475"/>
                <a:gd name="connsiteY3" fmla="*/ 130175 h 374650"/>
                <a:gd name="connsiteX4" fmla="*/ 374650 w 1768475"/>
                <a:gd name="connsiteY4" fmla="*/ 187325 h 374650"/>
                <a:gd name="connsiteX5" fmla="*/ 546100 w 1768475"/>
                <a:gd name="connsiteY5" fmla="*/ 228600 h 374650"/>
                <a:gd name="connsiteX6" fmla="*/ 889000 w 1768475"/>
                <a:gd name="connsiteY6" fmla="*/ 298450 h 374650"/>
                <a:gd name="connsiteX7" fmla="*/ 1127125 w 1768475"/>
                <a:gd name="connsiteY7" fmla="*/ 317500 h 374650"/>
                <a:gd name="connsiteX8" fmla="*/ 1368425 w 1768475"/>
                <a:gd name="connsiteY8" fmla="*/ 320675 h 374650"/>
                <a:gd name="connsiteX9" fmla="*/ 1619250 w 1768475"/>
                <a:gd name="connsiteY9" fmla="*/ 320675 h 374650"/>
                <a:gd name="connsiteX10" fmla="*/ 1765300 w 1768475"/>
                <a:gd name="connsiteY10" fmla="*/ 314325 h 374650"/>
                <a:gd name="connsiteX11" fmla="*/ 1768475 w 1768475"/>
                <a:gd name="connsiteY11" fmla="*/ 374650 h 374650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04775 w 1768475"/>
                <a:gd name="connsiteY2" fmla="*/ 36059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68475"/>
                <a:gd name="connsiteY0" fmla="*/ 328159 h 334509"/>
                <a:gd name="connsiteX1" fmla="*/ 0 w 1768475"/>
                <a:gd name="connsiteY1" fmla="*/ 0 h 334509"/>
                <a:gd name="connsiteX2" fmla="*/ 111107 w 1768475"/>
                <a:gd name="connsiteY2" fmla="*/ 54792 h 334509"/>
                <a:gd name="connsiteX3" fmla="*/ 215900 w 1768475"/>
                <a:gd name="connsiteY3" fmla="*/ 90034 h 334509"/>
                <a:gd name="connsiteX4" fmla="*/ 374650 w 1768475"/>
                <a:gd name="connsiteY4" fmla="*/ 147184 h 334509"/>
                <a:gd name="connsiteX5" fmla="*/ 546100 w 1768475"/>
                <a:gd name="connsiteY5" fmla="*/ 188459 h 334509"/>
                <a:gd name="connsiteX6" fmla="*/ 889000 w 1768475"/>
                <a:gd name="connsiteY6" fmla="*/ 258309 h 334509"/>
                <a:gd name="connsiteX7" fmla="*/ 1127125 w 1768475"/>
                <a:gd name="connsiteY7" fmla="*/ 277359 h 334509"/>
                <a:gd name="connsiteX8" fmla="*/ 1368425 w 1768475"/>
                <a:gd name="connsiteY8" fmla="*/ 280534 h 334509"/>
                <a:gd name="connsiteX9" fmla="*/ 1619250 w 1768475"/>
                <a:gd name="connsiteY9" fmla="*/ 280534 h 334509"/>
                <a:gd name="connsiteX10" fmla="*/ 1765300 w 1768475"/>
                <a:gd name="connsiteY10" fmla="*/ 274184 h 334509"/>
                <a:gd name="connsiteX11" fmla="*/ 1768475 w 1768475"/>
                <a:gd name="connsiteY11" fmla="*/ 334509 h 334509"/>
                <a:gd name="connsiteX0" fmla="*/ 3175 w 1777965"/>
                <a:gd name="connsiteY0" fmla="*/ 328159 h 334509"/>
                <a:gd name="connsiteX1" fmla="*/ 0 w 1777965"/>
                <a:gd name="connsiteY1" fmla="*/ 0 h 334509"/>
                <a:gd name="connsiteX2" fmla="*/ 111107 w 1777965"/>
                <a:gd name="connsiteY2" fmla="*/ 54792 h 334509"/>
                <a:gd name="connsiteX3" fmla="*/ 215900 w 1777965"/>
                <a:gd name="connsiteY3" fmla="*/ 90034 h 334509"/>
                <a:gd name="connsiteX4" fmla="*/ 374650 w 1777965"/>
                <a:gd name="connsiteY4" fmla="*/ 147184 h 334509"/>
                <a:gd name="connsiteX5" fmla="*/ 546100 w 1777965"/>
                <a:gd name="connsiteY5" fmla="*/ 188459 h 334509"/>
                <a:gd name="connsiteX6" fmla="*/ 889000 w 1777965"/>
                <a:gd name="connsiteY6" fmla="*/ 258309 h 334509"/>
                <a:gd name="connsiteX7" fmla="*/ 1127125 w 1777965"/>
                <a:gd name="connsiteY7" fmla="*/ 277359 h 334509"/>
                <a:gd name="connsiteX8" fmla="*/ 1368425 w 1777965"/>
                <a:gd name="connsiteY8" fmla="*/ 280534 h 334509"/>
                <a:gd name="connsiteX9" fmla="*/ 1619250 w 1777965"/>
                <a:gd name="connsiteY9" fmla="*/ 280534 h 334509"/>
                <a:gd name="connsiteX10" fmla="*/ 1777965 w 1777965"/>
                <a:gd name="connsiteY10" fmla="*/ 274184 h 334509"/>
                <a:gd name="connsiteX11" fmla="*/ 1768475 w 1777965"/>
                <a:gd name="connsiteY11" fmla="*/ 334509 h 334509"/>
                <a:gd name="connsiteX0" fmla="*/ 3175 w 1787473"/>
                <a:gd name="connsiteY0" fmla="*/ 328159 h 334509"/>
                <a:gd name="connsiteX1" fmla="*/ 0 w 1787473"/>
                <a:gd name="connsiteY1" fmla="*/ 0 h 334509"/>
                <a:gd name="connsiteX2" fmla="*/ 111107 w 1787473"/>
                <a:gd name="connsiteY2" fmla="*/ 54792 h 334509"/>
                <a:gd name="connsiteX3" fmla="*/ 215900 w 1787473"/>
                <a:gd name="connsiteY3" fmla="*/ 90034 h 334509"/>
                <a:gd name="connsiteX4" fmla="*/ 374650 w 1787473"/>
                <a:gd name="connsiteY4" fmla="*/ 147184 h 334509"/>
                <a:gd name="connsiteX5" fmla="*/ 546100 w 1787473"/>
                <a:gd name="connsiteY5" fmla="*/ 188459 h 334509"/>
                <a:gd name="connsiteX6" fmla="*/ 889000 w 1787473"/>
                <a:gd name="connsiteY6" fmla="*/ 258309 h 334509"/>
                <a:gd name="connsiteX7" fmla="*/ 1127125 w 1787473"/>
                <a:gd name="connsiteY7" fmla="*/ 277359 h 334509"/>
                <a:gd name="connsiteX8" fmla="*/ 1368425 w 1787473"/>
                <a:gd name="connsiteY8" fmla="*/ 280534 h 334509"/>
                <a:gd name="connsiteX9" fmla="*/ 1619250 w 1787473"/>
                <a:gd name="connsiteY9" fmla="*/ 280534 h 334509"/>
                <a:gd name="connsiteX10" fmla="*/ 1777965 w 1787473"/>
                <a:gd name="connsiteY10" fmla="*/ 274184 h 334509"/>
                <a:gd name="connsiteX11" fmla="*/ 1787473 w 1787473"/>
                <a:gd name="connsiteY11" fmla="*/ 334509 h 334509"/>
                <a:gd name="connsiteX0" fmla="*/ 3175 w 1777965"/>
                <a:gd name="connsiteY0" fmla="*/ 328159 h 337185"/>
                <a:gd name="connsiteX1" fmla="*/ 0 w 1777965"/>
                <a:gd name="connsiteY1" fmla="*/ 0 h 337185"/>
                <a:gd name="connsiteX2" fmla="*/ 111107 w 1777965"/>
                <a:gd name="connsiteY2" fmla="*/ 54792 h 337185"/>
                <a:gd name="connsiteX3" fmla="*/ 215900 w 1777965"/>
                <a:gd name="connsiteY3" fmla="*/ 90034 h 337185"/>
                <a:gd name="connsiteX4" fmla="*/ 374650 w 1777965"/>
                <a:gd name="connsiteY4" fmla="*/ 147184 h 337185"/>
                <a:gd name="connsiteX5" fmla="*/ 546100 w 1777965"/>
                <a:gd name="connsiteY5" fmla="*/ 188459 h 337185"/>
                <a:gd name="connsiteX6" fmla="*/ 889000 w 1777965"/>
                <a:gd name="connsiteY6" fmla="*/ 258309 h 337185"/>
                <a:gd name="connsiteX7" fmla="*/ 1127125 w 1777965"/>
                <a:gd name="connsiteY7" fmla="*/ 277359 h 337185"/>
                <a:gd name="connsiteX8" fmla="*/ 1368425 w 1777965"/>
                <a:gd name="connsiteY8" fmla="*/ 280534 h 337185"/>
                <a:gd name="connsiteX9" fmla="*/ 1619250 w 1777965"/>
                <a:gd name="connsiteY9" fmla="*/ 280534 h 337185"/>
                <a:gd name="connsiteX10" fmla="*/ 1777965 w 1777965"/>
                <a:gd name="connsiteY10" fmla="*/ 274184 h 337185"/>
                <a:gd name="connsiteX11" fmla="*/ 1774808 w 1777965"/>
                <a:gd name="connsiteY11" fmla="*/ 337185 h 337185"/>
                <a:gd name="connsiteX0" fmla="*/ 3175 w 1774808"/>
                <a:gd name="connsiteY0" fmla="*/ 328159 h 337185"/>
                <a:gd name="connsiteX1" fmla="*/ 0 w 1774808"/>
                <a:gd name="connsiteY1" fmla="*/ 0 h 337185"/>
                <a:gd name="connsiteX2" fmla="*/ 111107 w 1774808"/>
                <a:gd name="connsiteY2" fmla="*/ 54792 h 337185"/>
                <a:gd name="connsiteX3" fmla="*/ 215900 w 1774808"/>
                <a:gd name="connsiteY3" fmla="*/ 90034 h 337185"/>
                <a:gd name="connsiteX4" fmla="*/ 374650 w 1774808"/>
                <a:gd name="connsiteY4" fmla="*/ 147184 h 337185"/>
                <a:gd name="connsiteX5" fmla="*/ 546100 w 1774808"/>
                <a:gd name="connsiteY5" fmla="*/ 188459 h 337185"/>
                <a:gd name="connsiteX6" fmla="*/ 889000 w 1774808"/>
                <a:gd name="connsiteY6" fmla="*/ 258309 h 337185"/>
                <a:gd name="connsiteX7" fmla="*/ 1127125 w 1774808"/>
                <a:gd name="connsiteY7" fmla="*/ 277359 h 337185"/>
                <a:gd name="connsiteX8" fmla="*/ 1368425 w 1774808"/>
                <a:gd name="connsiteY8" fmla="*/ 280534 h 337185"/>
                <a:gd name="connsiteX9" fmla="*/ 1619250 w 1774808"/>
                <a:gd name="connsiteY9" fmla="*/ 280534 h 337185"/>
                <a:gd name="connsiteX10" fmla="*/ 1771632 w 1774808"/>
                <a:gd name="connsiteY10" fmla="*/ 276860 h 337185"/>
                <a:gd name="connsiteX11" fmla="*/ 1774808 w 1774808"/>
                <a:gd name="connsiteY11" fmla="*/ 337185 h 33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4808" h="337185">
                  <a:moveTo>
                    <a:pt x="3175" y="328159"/>
                  </a:moveTo>
                  <a:cubicBezTo>
                    <a:pt x="2117" y="205392"/>
                    <a:pt x="1058" y="122767"/>
                    <a:pt x="0" y="0"/>
                  </a:cubicBezTo>
                  <a:lnTo>
                    <a:pt x="111107" y="54792"/>
                  </a:lnTo>
                  <a:lnTo>
                    <a:pt x="215900" y="90034"/>
                  </a:lnTo>
                  <a:lnTo>
                    <a:pt x="374650" y="147184"/>
                  </a:lnTo>
                  <a:lnTo>
                    <a:pt x="546100" y="188459"/>
                  </a:lnTo>
                  <a:lnTo>
                    <a:pt x="889000" y="258309"/>
                  </a:lnTo>
                  <a:lnTo>
                    <a:pt x="1127125" y="277359"/>
                  </a:lnTo>
                  <a:lnTo>
                    <a:pt x="1368425" y="280534"/>
                  </a:lnTo>
                  <a:lnTo>
                    <a:pt x="1619250" y="280534"/>
                  </a:lnTo>
                  <a:lnTo>
                    <a:pt x="1771632" y="276860"/>
                  </a:lnTo>
                  <a:lnTo>
                    <a:pt x="1774808" y="33718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98058" y="5744939"/>
              <a:ext cx="73154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Probability that the group mean could </a:t>
              </a:r>
              <a:r>
                <a:rPr lang="en-US" sz="2000" smtClean="0"/>
                <a:t>have appeared randomly</a:t>
              </a:r>
              <a:endParaRPr lang="en-US" sz="2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5982576" y="5444419"/>
              <a:ext cx="176177" cy="29843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46999" y="2110120"/>
            <a:ext cx="5172730" cy="3490580"/>
            <a:chOff x="846999" y="2110120"/>
            <a:chExt cx="5172730" cy="3490580"/>
          </a:xfrm>
        </p:grpSpPr>
        <p:grpSp>
          <p:nvGrpSpPr>
            <p:cNvPr id="9" name="Group 8"/>
            <p:cNvGrpSpPr/>
            <p:nvPr/>
          </p:nvGrpSpPr>
          <p:grpSpPr>
            <a:xfrm>
              <a:off x="1540099" y="2110120"/>
              <a:ext cx="4479630" cy="3490580"/>
              <a:chOff x="1540099" y="2116844"/>
              <a:chExt cx="4479630" cy="3490580"/>
            </a:xfrm>
          </p:grpSpPr>
          <p:sp>
            <p:nvSpPr>
              <p:cNvPr id="163" name="Freeform 162"/>
              <p:cNvSpPr/>
              <p:nvPr/>
            </p:nvSpPr>
            <p:spPr>
              <a:xfrm>
                <a:off x="1540099" y="2116844"/>
                <a:ext cx="4405323" cy="3309517"/>
              </a:xfrm>
              <a:custGeom>
                <a:avLst/>
                <a:gdLst>
                  <a:gd name="connsiteX0" fmla="*/ 0 w 4677833"/>
                  <a:gd name="connsiteY0" fmla="*/ 2827867 h 2832100"/>
                  <a:gd name="connsiteX1" fmla="*/ 0 w 4677833"/>
                  <a:gd name="connsiteY1" fmla="*/ 2781300 h 2832100"/>
                  <a:gd name="connsiteX2" fmla="*/ 156633 w 4677833"/>
                  <a:gd name="connsiteY2" fmla="*/ 2777067 h 2832100"/>
                  <a:gd name="connsiteX3" fmla="*/ 465667 w 4677833"/>
                  <a:gd name="connsiteY3" fmla="*/ 2768600 h 2832100"/>
                  <a:gd name="connsiteX4" fmla="*/ 690033 w 4677833"/>
                  <a:gd name="connsiteY4" fmla="*/ 2755900 h 2832100"/>
                  <a:gd name="connsiteX5" fmla="*/ 956733 w 4677833"/>
                  <a:gd name="connsiteY5" fmla="*/ 2730500 h 2832100"/>
                  <a:gd name="connsiteX6" fmla="*/ 1291167 w 4677833"/>
                  <a:gd name="connsiteY6" fmla="*/ 2679700 h 2832100"/>
                  <a:gd name="connsiteX7" fmla="*/ 1566333 w 4677833"/>
                  <a:gd name="connsiteY7" fmla="*/ 2624667 h 2832100"/>
                  <a:gd name="connsiteX8" fmla="*/ 1773767 w 4677833"/>
                  <a:gd name="connsiteY8" fmla="*/ 2544234 h 2832100"/>
                  <a:gd name="connsiteX9" fmla="*/ 1943100 w 4677833"/>
                  <a:gd name="connsiteY9" fmla="*/ 2451100 h 2832100"/>
                  <a:gd name="connsiteX10" fmla="*/ 2070100 w 4677833"/>
                  <a:gd name="connsiteY10" fmla="*/ 2324100 h 2832100"/>
                  <a:gd name="connsiteX11" fmla="*/ 2205567 w 4677833"/>
                  <a:gd name="connsiteY11" fmla="*/ 2099734 h 2832100"/>
                  <a:gd name="connsiteX12" fmla="*/ 2281767 w 4677833"/>
                  <a:gd name="connsiteY12" fmla="*/ 1926167 h 2832100"/>
                  <a:gd name="connsiteX13" fmla="*/ 2357967 w 4677833"/>
                  <a:gd name="connsiteY13" fmla="*/ 1667934 h 2832100"/>
                  <a:gd name="connsiteX14" fmla="*/ 2455333 w 4677833"/>
                  <a:gd name="connsiteY14" fmla="*/ 1274234 h 2832100"/>
                  <a:gd name="connsiteX15" fmla="*/ 2544233 w 4677833"/>
                  <a:gd name="connsiteY15" fmla="*/ 859367 h 2832100"/>
                  <a:gd name="connsiteX16" fmla="*/ 2595033 w 4677833"/>
                  <a:gd name="connsiteY16" fmla="*/ 651934 h 2832100"/>
                  <a:gd name="connsiteX17" fmla="*/ 2667000 w 4677833"/>
                  <a:gd name="connsiteY17" fmla="*/ 469900 h 2832100"/>
                  <a:gd name="connsiteX18" fmla="*/ 2747433 w 4677833"/>
                  <a:gd name="connsiteY18" fmla="*/ 304800 h 2832100"/>
                  <a:gd name="connsiteX19" fmla="*/ 2882900 w 4677833"/>
                  <a:gd name="connsiteY19" fmla="*/ 139700 h 2832100"/>
                  <a:gd name="connsiteX20" fmla="*/ 2967567 w 4677833"/>
                  <a:gd name="connsiteY20" fmla="*/ 76200 h 2832100"/>
                  <a:gd name="connsiteX21" fmla="*/ 3073400 w 4677833"/>
                  <a:gd name="connsiteY21" fmla="*/ 25400 h 2832100"/>
                  <a:gd name="connsiteX22" fmla="*/ 3170767 w 4677833"/>
                  <a:gd name="connsiteY22" fmla="*/ 0 h 2832100"/>
                  <a:gd name="connsiteX23" fmla="*/ 3268133 w 4677833"/>
                  <a:gd name="connsiteY23" fmla="*/ 21167 h 2832100"/>
                  <a:gd name="connsiteX24" fmla="*/ 3348567 w 4677833"/>
                  <a:gd name="connsiteY24" fmla="*/ 42334 h 2832100"/>
                  <a:gd name="connsiteX25" fmla="*/ 3454400 w 4677833"/>
                  <a:gd name="connsiteY25" fmla="*/ 114300 h 2832100"/>
                  <a:gd name="connsiteX26" fmla="*/ 3585633 w 4677833"/>
                  <a:gd name="connsiteY26" fmla="*/ 249767 h 2832100"/>
                  <a:gd name="connsiteX27" fmla="*/ 3670300 w 4677833"/>
                  <a:gd name="connsiteY27" fmla="*/ 381000 h 2832100"/>
                  <a:gd name="connsiteX28" fmla="*/ 3738033 w 4677833"/>
                  <a:gd name="connsiteY28" fmla="*/ 512234 h 2832100"/>
                  <a:gd name="connsiteX29" fmla="*/ 3784600 w 4677833"/>
                  <a:gd name="connsiteY29" fmla="*/ 635000 h 2832100"/>
                  <a:gd name="connsiteX30" fmla="*/ 3826933 w 4677833"/>
                  <a:gd name="connsiteY30" fmla="*/ 812800 h 2832100"/>
                  <a:gd name="connsiteX31" fmla="*/ 3856567 w 4677833"/>
                  <a:gd name="connsiteY31" fmla="*/ 960967 h 2832100"/>
                  <a:gd name="connsiteX32" fmla="*/ 3907367 w 4677833"/>
                  <a:gd name="connsiteY32" fmla="*/ 1185334 h 2832100"/>
                  <a:gd name="connsiteX33" fmla="*/ 3949700 w 4677833"/>
                  <a:gd name="connsiteY33" fmla="*/ 1384300 h 2832100"/>
                  <a:gd name="connsiteX34" fmla="*/ 4004733 w 4677833"/>
                  <a:gd name="connsiteY34" fmla="*/ 1604434 h 2832100"/>
                  <a:gd name="connsiteX35" fmla="*/ 4055533 w 4677833"/>
                  <a:gd name="connsiteY35" fmla="*/ 1790700 h 2832100"/>
                  <a:gd name="connsiteX36" fmla="*/ 4152900 w 4677833"/>
                  <a:gd name="connsiteY36" fmla="*/ 2044700 h 2832100"/>
                  <a:gd name="connsiteX37" fmla="*/ 4254500 w 4677833"/>
                  <a:gd name="connsiteY37" fmla="*/ 2239434 h 2832100"/>
                  <a:gd name="connsiteX38" fmla="*/ 4368800 w 4677833"/>
                  <a:gd name="connsiteY38" fmla="*/ 2374900 h 2832100"/>
                  <a:gd name="connsiteX39" fmla="*/ 4491567 w 4677833"/>
                  <a:gd name="connsiteY39" fmla="*/ 2476500 h 2832100"/>
                  <a:gd name="connsiteX40" fmla="*/ 4576233 w 4677833"/>
                  <a:gd name="connsiteY40" fmla="*/ 2531534 h 2832100"/>
                  <a:gd name="connsiteX41" fmla="*/ 4677833 w 4677833"/>
                  <a:gd name="connsiteY41" fmla="*/ 2578100 h 2832100"/>
                  <a:gd name="connsiteX42" fmla="*/ 4677833 w 4677833"/>
                  <a:gd name="connsiteY42" fmla="*/ 2832100 h 2832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677833" h="2832100">
                    <a:moveTo>
                      <a:pt x="0" y="2827867"/>
                    </a:moveTo>
                    <a:lnTo>
                      <a:pt x="0" y="2781300"/>
                    </a:lnTo>
                    <a:lnTo>
                      <a:pt x="156633" y="2777067"/>
                    </a:lnTo>
                    <a:lnTo>
                      <a:pt x="465667" y="2768600"/>
                    </a:lnTo>
                    <a:lnTo>
                      <a:pt x="690033" y="2755900"/>
                    </a:lnTo>
                    <a:lnTo>
                      <a:pt x="956733" y="2730500"/>
                    </a:lnTo>
                    <a:lnTo>
                      <a:pt x="1291167" y="2679700"/>
                    </a:lnTo>
                    <a:lnTo>
                      <a:pt x="1566333" y="2624667"/>
                    </a:lnTo>
                    <a:lnTo>
                      <a:pt x="1773767" y="2544234"/>
                    </a:lnTo>
                    <a:lnTo>
                      <a:pt x="1943100" y="2451100"/>
                    </a:lnTo>
                    <a:lnTo>
                      <a:pt x="2070100" y="2324100"/>
                    </a:lnTo>
                    <a:lnTo>
                      <a:pt x="2205567" y="2099734"/>
                    </a:lnTo>
                    <a:lnTo>
                      <a:pt x="2281767" y="1926167"/>
                    </a:lnTo>
                    <a:lnTo>
                      <a:pt x="2357967" y="1667934"/>
                    </a:lnTo>
                    <a:lnTo>
                      <a:pt x="2455333" y="1274234"/>
                    </a:lnTo>
                    <a:lnTo>
                      <a:pt x="2544233" y="859367"/>
                    </a:lnTo>
                    <a:lnTo>
                      <a:pt x="2595033" y="651934"/>
                    </a:lnTo>
                    <a:lnTo>
                      <a:pt x="2667000" y="469900"/>
                    </a:lnTo>
                    <a:lnTo>
                      <a:pt x="2747433" y="304800"/>
                    </a:lnTo>
                    <a:lnTo>
                      <a:pt x="2882900" y="139700"/>
                    </a:lnTo>
                    <a:lnTo>
                      <a:pt x="2967567" y="76200"/>
                    </a:lnTo>
                    <a:lnTo>
                      <a:pt x="3073400" y="25400"/>
                    </a:lnTo>
                    <a:lnTo>
                      <a:pt x="3170767" y="0"/>
                    </a:lnTo>
                    <a:lnTo>
                      <a:pt x="3268133" y="21167"/>
                    </a:lnTo>
                    <a:lnTo>
                      <a:pt x="3348567" y="42334"/>
                    </a:lnTo>
                    <a:lnTo>
                      <a:pt x="3454400" y="114300"/>
                    </a:lnTo>
                    <a:lnTo>
                      <a:pt x="3585633" y="249767"/>
                    </a:lnTo>
                    <a:lnTo>
                      <a:pt x="3670300" y="381000"/>
                    </a:lnTo>
                    <a:lnTo>
                      <a:pt x="3738033" y="512234"/>
                    </a:lnTo>
                    <a:lnTo>
                      <a:pt x="3784600" y="635000"/>
                    </a:lnTo>
                    <a:lnTo>
                      <a:pt x="3826933" y="812800"/>
                    </a:lnTo>
                    <a:lnTo>
                      <a:pt x="3856567" y="960967"/>
                    </a:lnTo>
                    <a:lnTo>
                      <a:pt x="3907367" y="1185334"/>
                    </a:lnTo>
                    <a:lnTo>
                      <a:pt x="3949700" y="1384300"/>
                    </a:lnTo>
                    <a:lnTo>
                      <a:pt x="4004733" y="1604434"/>
                    </a:lnTo>
                    <a:lnTo>
                      <a:pt x="4055533" y="1790700"/>
                    </a:lnTo>
                    <a:lnTo>
                      <a:pt x="4152900" y="2044700"/>
                    </a:lnTo>
                    <a:lnTo>
                      <a:pt x="4254500" y="2239434"/>
                    </a:lnTo>
                    <a:lnTo>
                      <a:pt x="4368800" y="2374900"/>
                    </a:lnTo>
                    <a:lnTo>
                      <a:pt x="4491567" y="2476500"/>
                    </a:lnTo>
                    <a:lnTo>
                      <a:pt x="4576233" y="2531534"/>
                    </a:lnTo>
                    <a:lnTo>
                      <a:pt x="4677833" y="2578100"/>
                    </a:lnTo>
                    <a:lnTo>
                      <a:pt x="4677833" y="2832100"/>
                    </a:ln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791200" y="4874559"/>
                <a:ext cx="228529" cy="7328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5" name="TextBox 164"/>
            <p:cNvSpPr txBox="1"/>
            <p:nvPr/>
          </p:nvSpPr>
          <p:spPr>
            <a:xfrm>
              <a:off x="846999" y="2314036"/>
              <a:ext cx="1554820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Percentage of group means lower than target group score</a:t>
              </a:r>
              <a:endParaRPr lang="en-US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2189128" y="2804971"/>
              <a:ext cx="1475285" cy="708085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4558652" y="1713055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Freeform 160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Sampling Distribution of the Mean</a:t>
            </a:r>
            <a:br>
              <a:rPr lang="en-US" dirty="0" smtClean="0"/>
            </a:br>
            <a:r>
              <a:rPr lang="en-US" sz="3100" dirty="0" smtClean="0"/>
              <a:t>represents distribution of randomly selected groups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782570" y="1759615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03800" y="1930325"/>
            <a:ext cx="3447053" cy="3485807"/>
            <a:chOff x="5003800" y="1950497"/>
            <a:chExt cx="3447053" cy="3485807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5003800" y="2101247"/>
              <a:ext cx="0" cy="3335057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5916717" y="1950497"/>
              <a:ext cx="2534136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Standard </a:t>
              </a:r>
              <a:r>
                <a:rPr lang="en-US" smtClean="0"/>
                <a:t>Error </a:t>
              </a:r>
              <a:br>
                <a:rPr lang="en-US" smtClean="0"/>
              </a:br>
              <a:r>
                <a:rPr lang="en-US" smtClean="0"/>
                <a:t>(</a:t>
              </a:r>
              <a:r>
                <a:rPr lang="en-US" dirty="0" smtClean="0"/>
                <a:t>SD adjusted for </a:t>
              </a:r>
              <a:r>
                <a:rPr lang="en-US" smtClean="0"/>
                <a:t>group size)</a:t>
              </a:r>
              <a:endParaRPr lang="en-US" dirty="0"/>
            </a:p>
          </p:txBody>
        </p:sp>
        <p:cxnSp>
          <p:nvCxnSpPr>
            <p:cNvPr id="160" name="Straight Arrow Connector 159"/>
            <p:cNvCxnSpPr>
              <a:stCxn id="159" idx="1"/>
            </p:cNvCxnSpPr>
            <p:nvPr/>
          </p:nvCxnSpPr>
          <p:spPr>
            <a:xfrm flipH="1" flipV="1">
              <a:off x="5121497" y="2237996"/>
              <a:ext cx="795220" cy="796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636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5788025" y="5046623"/>
            <a:ext cx="1789181" cy="369180"/>
          </a:xfrm>
          <a:custGeom>
            <a:avLst/>
            <a:gdLst>
              <a:gd name="connsiteX0" fmla="*/ 3175 w 1768475"/>
              <a:gd name="connsiteY0" fmla="*/ 368300 h 374650"/>
              <a:gd name="connsiteX1" fmla="*/ 0 w 1768475"/>
              <a:gd name="connsiteY1" fmla="*/ 0 h 374650"/>
              <a:gd name="connsiteX2" fmla="*/ 104775 w 1768475"/>
              <a:gd name="connsiteY2" fmla="*/ 76200 h 374650"/>
              <a:gd name="connsiteX3" fmla="*/ 215900 w 1768475"/>
              <a:gd name="connsiteY3" fmla="*/ 130175 h 374650"/>
              <a:gd name="connsiteX4" fmla="*/ 374650 w 1768475"/>
              <a:gd name="connsiteY4" fmla="*/ 187325 h 374650"/>
              <a:gd name="connsiteX5" fmla="*/ 546100 w 1768475"/>
              <a:gd name="connsiteY5" fmla="*/ 228600 h 374650"/>
              <a:gd name="connsiteX6" fmla="*/ 889000 w 1768475"/>
              <a:gd name="connsiteY6" fmla="*/ 298450 h 374650"/>
              <a:gd name="connsiteX7" fmla="*/ 1127125 w 1768475"/>
              <a:gd name="connsiteY7" fmla="*/ 317500 h 374650"/>
              <a:gd name="connsiteX8" fmla="*/ 1368425 w 1768475"/>
              <a:gd name="connsiteY8" fmla="*/ 320675 h 374650"/>
              <a:gd name="connsiteX9" fmla="*/ 1619250 w 1768475"/>
              <a:gd name="connsiteY9" fmla="*/ 320675 h 374650"/>
              <a:gd name="connsiteX10" fmla="*/ 1765300 w 1768475"/>
              <a:gd name="connsiteY10" fmla="*/ 314325 h 374650"/>
              <a:gd name="connsiteX11" fmla="*/ 1768475 w 1768475"/>
              <a:gd name="connsiteY11" fmla="*/ 374650 h 374650"/>
              <a:gd name="connsiteX0" fmla="*/ 3175 w 1768475"/>
              <a:gd name="connsiteY0" fmla="*/ 328159 h 334509"/>
              <a:gd name="connsiteX1" fmla="*/ 0 w 1768475"/>
              <a:gd name="connsiteY1" fmla="*/ 0 h 334509"/>
              <a:gd name="connsiteX2" fmla="*/ 104775 w 1768475"/>
              <a:gd name="connsiteY2" fmla="*/ 36059 h 334509"/>
              <a:gd name="connsiteX3" fmla="*/ 215900 w 1768475"/>
              <a:gd name="connsiteY3" fmla="*/ 90034 h 334509"/>
              <a:gd name="connsiteX4" fmla="*/ 374650 w 1768475"/>
              <a:gd name="connsiteY4" fmla="*/ 147184 h 334509"/>
              <a:gd name="connsiteX5" fmla="*/ 546100 w 1768475"/>
              <a:gd name="connsiteY5" fmla="*/ 188459 h 334509"/>
              <a:gd name="connsiteX6" fmla="*/ 889000 w 1768475"/>
              <a:gd name="connsiteY6" fmla="*/ 258309 h 334509"/>
              <a:gd name="connsiteX7" fmla="*/ 1127125 w 1768475"/>
              <a:gd name="connsiteY7" fmla="*/ 277359 h 334509"/>
              <a:gd name="connsiteX8" fmla="*/ 1368425 w 1768475"/>
              <a:gd name="connsiteY8" fmla="*/ 280534 h 334509"/>
              <a:gd name="connsiteX9" fmla="*/ 1619250 w 1768475"/>
              <a:gd name="connsiteY9" fmla="*/ 280534 h 334509"/>
              <a:gd name="connsiteX10" fmla="*/ 1765300 w 1768475"/>
              <a:gd name="connsiteY10" fmla="*/ 274184 h 334509"/>
              <a:gd name="connsiteX11" fmla="*/ 1768475 w 1768475"/>
              <a:gd name="connsiteY11" fmla="*/ 334509 h 334509"/>
              <a:gd name="connsiteX0" fmla="*/ 3175 w 1768475"/>
              <a:gd name="connsiteY0" fmla="*/ 328159 h 334509"/>
              <a:gd name="connsiteX1" fmla="*/ 0 w 1768475"/>
              <a:gd name="connsiteY1" fmla="*/ 0 h 334509"/>
              <a:gd name="connsiteX2" fmla="*/ 111107 w 1768475"/>
              <a:gd name="connsiteY2" fmla="*/ 54792 h 334509"/>
              <a:gd name="connsiteX3" fmla="*/ 215900 w 1768475"/>
              <a:gd name="connsiteY3" fmla="*/ 90034 h 334509"/>
              <a:gd name="connsiteX4" fmla="*/ 374650 w 1768475"/>
              <a:gd name="connsiteY4" fmla="*/ 147184 h 334509"/>
              <a:gd name="connsiteX5" fmla="*/ 546100 w 1768475"/>
              <a:gd name="connsiteY5" fmla="*/ 188459 h 334509"/>
              <a:gd name="connsiteX6" fmla="*/ 889000 w 1768475"/>
              <a:gd name="connsiteY6" fmla="*/ 258309 h 334509"/>
              <a:gd name="connsiteX7" fmla="*/ 1127125 w 1768475"/>
              <a:gd name="connsiteY7" fmla="*/ 277359 h 334509"/>
              <a:gd name="connsiteX8" fmla="*/ 1368425 w 1768475"/>
              <a:gd name="connsiteY8" fmla="*/ 280534 h 334509"/>
              <a:gd name="connsiteX9" fmla="*/ 1619250 w 1768475"/>
              <a:gd name="connsiteY9" fmla="*/ 280534 h 334509"/>
              <a:gd name="connsiteX10" fmla="*/ 1765300 w 1768475"/>
              <a:gd name="connsiteY10" fmla="*/ 274184 h 334509"/>
              <a:gd name="connsiteX11" fmla="*/ 1768475 w 1768475"/>
              <a:gd name="connsiteY11" fmla="*/ 334509 h 334509"/>
              <a:gd name="connsiteX0" fmla="*/ 3175 w 1777965"/>
              <a:gd name="connsiteY0" fmla="*/ 328159 h 334509"/>
              <a:gd name="connsiteX1" fmla="*/ 0 w 1777965"/>
              <a:gd name="connsiteY1" fmla="*/ 0 h 334509"/>
              <a:gd name="connsiteX2" fmla="*/ 111107 w 1777965"/>
              <a:gd name="connsiteY2" fmla="*/ 54792 h 334509"/>
              <a:gd name="connsiteX3" fmla="*/ 215900 w 1777965"/>
              <a:gd name="connsiteY3" fmla="*/ 90034 h 334509"/>
              <a:gd name="connsiteX4" fmla="*/ 374650 w 1777965"/>
              <a:gd name="connsiteY4" fmla="*/ 147184 h 334509"/>
              <a:gd name="connsiteX5" fmla="*/ 546100 w 1777965"/>
              <a:gd name="connsiteY5" fmla="*/ 188459 h 334509"/>
              <a:gd name="connsiteX6" fmla="*/ 889000 w 1777965"/>
              <a:gd name="connsiteY6" fmla="*/ 258309 h 334509"/>
              <a:gd name="connsiteX7" fmla="*/ 1127125 w 1777965"/>
              <a:gd name="connsiteY7" fmla="*/ 277359 h 334509"/>
              <a:gd name="connsiteX8" fmla="*/ 1368425 w 1777965"/>
              <a:gd name="connsiteY8" fmla="*/ 280534 h 334509"/>
              <a:gd name="connsiteX9" fmla="*/ 1619250 w 1777965"/>
              <a:gd name="connsiteY9" fmla="*/ 280534 h 334509"/>
              <a:gd name="connsiteX10" fmla="*/ 1777965 w 1777965"/>
              <a:gd name="connsiteY10" fmla="*/ 274184 h 334509"/>
              <a:gd name="connsiteX11" fmla="*/ 1768475 w 1777965"/>
              <a:gd name="connsiteY11" fmla="*/ 334509 h 334509"/>
              <a:gd name="connsiteX0" fmla="*/ 3175 w 1787473"/>
              <a:gd name="connsiteY0" fmla="*/ 328159 h 334509"/>
              <a:gd name="connsiteX1" fmla="*/ 0 w 1787473"/>
              <a:gd name="connsiteY1" fmla="*/ 0 h 334509"/>
              <a:gd name="connsiteX2" fmla="*/ 111107 w 1787473"/>
              <a:gd name="connsiteY2" fmla="*/ 54792 h 334509"/>
              <a:gd name="connsiteX3" fmla="*/ 215900 w 1787473"/>
              <a:gd name="connsiteY3" fmla="*/ 90034 h 334509"/>
              <a:gd name="connsiteX4" fmla="*/ 374650 w 1787473"/>
              <a:gd name="connsiteY4" fmla="*/ 147184 h 334509"/>
              <a:gd name="connsiteX5" fmla="*/ 546100 w 1787473"/>
              <a:gd name="connsiteY5" fmla="*/ 188459 h 334509"/>
              <a:gd name="connsiteX6" fmla="*/ 889000 w 1787473"/>
              <a:gd name="connsiteY6" fmla="*/ 258309 h 334509"/>
              <a:gd name="connsiteX7" fmla="*/ 1127125 w 1787473"/>
              <a:gd name="connsiteY7" fmla="*/ 277359 h 334509"/>
              <a:gd name="connsiteX8" fmla="*/ 1368425 w 1787473"/>
              <a:gd name="connsiteY8" fmla="*/ 280534 h 334509"/>
              <a:gd name="connsiteX9" fmla="*/ 1619250 w 1787473"/>
              <a:gd name="connsiteY9" fmla="*/ 280534 h 334509"/>
              <a:gd name="connsiteX10" fmla="*/ 1777965 w 1787473"/>
              <a:gd name="connsiteY10" fmla="*/ 274184 h 334509"/>
              <a:gd name="connsiteX11" fmla="*/ 1787473 w 1787473"/>
              <a:gd name="connsiteY11" fmla="*/ 334509 h 334509"/>
              <a:gd name="connsiteX0" fmla="*/ 3175 w 1777965"/>
              <a:gd name="connsiteY0" fmla="*/ 328159 h 337185"/>
              <a:gd name="connsiteX1" fmla="*/ 0 w 1777965"/>
              <a:gd name="connsiteY1" fmla="*/ 0 h 337185"/>
              <a:gd name="connsiteX2" fmla="*/ 111107 w 1777965"/>
              <a:gd name="connsiteY2" fmla="*/ 54792 h 337185"/>
              <a:gd name="connsiteX3" fmla="*/ 215900 w 1777965"/>
              <a:gd name="connsiteY3" fmla="*/ 90034 h 337185"/>
              <a:gd name="connsiteX4" fmla="*/ 374650 w 1777965"/>
              <a:gd name="connsiteY4" fmla="*/ 147184 h 337185"/>
              <a:gd name="connsiteX5" fmla="*/ 546100 w 1777965"/>
              <a:gd name="connsiteY5" fmla="*/ 188459 h 337185"/>
              <a:gd name="connsiteX6" fmla="*/ 889000 w 1777965"/>
              <a:gd name="connsiteY6" fmla="*/ 258309 h 337185"/>
              <a:gd name="connsiteX7" fmla="*/ 1127125 w 1777965"/>
              <a:gd name="connsiteY7" fmla="*/ 277359 h 337185"/>
              <a:gd name="connsiteX8" fmla="*/ 1368425 w 1777965"/>
              <a:gd name="connsiteY8" fmla="*/ 280534 h 337185"/>
              <a:gd name="connsiteX9" fmla="*/ 1619250 w 1777965"/>
              <a:gd name="connsiteY9" fmla="*/ 280534 h 337185"/>
              <a:gd name="connsiteX10" fmla="*/ 1777965 w 1777965"/>
              <a:gd name="connsiteY10" fmla="*/ 274184 h 337185"/>
              <a:gd name="connsiteX11" fmla="*/ 1774808 w 1777965"/>
              <a:gd name="connsiteY11" fmla="*/ 337185 h 337185"/>
              <a:gd name="connsiteX0" fmla="*/ 3175 w 1774808"/>
              <a:gd name="connsiteY0" fmla="*/ 328159 h 337185"/>
              <a:gd name="connsiteX1" fmla="*/ 0 w 1774808"/>
              <a:gd name="connsiteY1" fmla="*/ 0 h 337185"/>
              <a:gd name="connsiteX2" fmla="*/ 111107 w 1774808"/>
              <a:gd name="connsiteY2" fmla="*/ 54792 h 337185"/>
              <a:gd name="connsiteX3" fmla="*/ 215900 w 1774808"/>
              <a:gd name="connsiteY3" fmla="*/ 90034 h 337185"/>
              <a:gd name="connsiteX4" fmla="*/ 374650 w 1774808"/>
              <a:gd name="connsiteY4" fmla="*/ 147184 h 337185"/>
              <a:gd name="connsiteX5" fmla="*/ 546100 w 1774808"/>
              <a:gd name="connsiteY5" fmla="*/ 188459 h 337185"/>
              <a:gd name="connsiteX6" fmla="*/ 889000 w 1774808"/>
              <a:gd name="connsiteY6" fmla="*/ 258309 h 337185"/>
              <a:gd name="connsiteX7" fmla="*/ 1127125 w 1774808"/>
              <a:gd name="connsiteY7" fmla="*/ 277359 h 337185"/>
              <a:gd name="connsiteX8" fmla="*/ 1368425 w 1774808"/>
              <a:gd name="connsiteY8" fmla="*/ 280534 h 337185"/>
              <a:gd name="connsiteX9" fmla="*/ 1619250 w 1774808"/>
              <a:gd name="connsiteY9" fmla="*/ 280534 h 337185"/>
              <a:gd name="connsiteX10" fmla="*/ 1771632 w 1774808"/>
              <a:gd name="connsiteY10" fmla="*/ 276860 h 337185"/>
              <a:gd name="connsiteX11" fmla="*/ 1774808 w 1774808"/>
              <a:gd name="connsiteY11" fmla="*/ 337185 h 33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4808" h="337185">
                <a:moveTo>
                  <a:pt x="3175" y="328159"/>
                </a:moveTo>
                <a:cubicBezTo>
                  <a:pt x="2117" y="205392"/>
                  <a:pt x="1058" y="122767"/>
                  <a:pt x="0" y="0"/>
                </a:cubicBezTo>
                <a:lnTo>
                  <a:pt x="111107" y="54792"/>
                </a:lnTo>
                <a:lnTo>
                  <a:pt x="215900" y="90034"/>
                </a:lnTo>
                <a:lnTo>
                  <a:pt x="374650" y="147184"/>
                </a:lnTo>
                <a:lnTo>
                  <a:pt x="546100" y="188459"/>
                </a:lnTo>
                <a:lnTo>
                  <a:pt x="889000" y="258309"/>
                </a:lnTo>
                <a:lnTo>
                  <a:pt x="1127125" y="277359"/>
                </a:lnTo>
                <a:lnTo>
                  <a:pt x="1368425" y="280534"/>
                </a:lnTo>
                <a:lnTo>
                  <a:pt x="1619250" y="280534"/>
                </a:lnTo>
                <a:lnTo>
                  <a:pt x="1771632" y="276860"/>
                </a:lnTo>
                <a:lnTo>
                  <a:pt x="1774808" y="337185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4558652" y="1713055"/>
            <a:ext cx="0" cy="3709801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Freeform 160"/>
          <p:cNvSpPr/>
          <p:nvPr/>
        </p:nvSpPr>
        <p:spPr>
          <a:xfrm>
            <a:off x="1543865" y="2105025"/>
            <a:ext cx="6023852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5791200" y="3730625"/>
            <a:ext cx="0" cy="1679575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itle 4"/>
          <p:cNvSpPr>
            <a:spLocks noGrp="1"/>
          </p:cNvSpPr>
          <p:nvPr>
            <p:ph type="title"/>
          </p:nvPr>
        </p:nvSpPr>
        <p:spPr>
          <a:xfrm>
            <a:off x="489041" y="372655"/>
            <a:ext cx="8154015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Sampling Distribution of the Mean</a:t>
            </a:r>
            <a:br>
              <a:rPr lang="en-US" dirty="0" smtClean="0"/>
            </a:br>
            <a:r>
              <a:rPr lang="en-US" sz="3100" dirty="0" smtClean="0"/>
              <a:t>Reporting the probability a group mean might </a:t>
            </a:r>
            <a:r>
              <a:rPr lang="en-US" sz="3100" smtClean="0"/>
              <a:t>appear randomly based </a:t>
            </a:r>
            <a:r>
              <a:rPr lang="en-US" sz="3100" dirty="0" smtClean="0"/>
              <a:t>on </a:t>
            </a:r>
            <a:r>
              <a:rPr lang="en-US" sz="3100" dirty="0" smtClean="0"/>
              <a:t>something that looks like a </a:t>
            </a:r>
            <a:r>
              <a:rPr lang="en-US" sz="3100" i="1" dirty="0" smtClean="0"/>
              <a:t>z</a:t>
            </a:r>
            <a:r>
              <a:rPr lang="en-US" sz="3100" dirty="0" smtClean="0"/>
              <a:t>-score</a:t>
            </a:r>
            <a:endParaRPr lang="en-US" sz="3100" dirty="0"/>
          </a:p>
        </p:txBody>
      </p:sp>
      <p:sp>
        <p:nvSpPr>
          <p:cNvPr id="168" name="TextBox 167"/>
          <p:cNvSpPr txBox="1"/>
          <p:nvPr/>
        </p:nvSpPr>
        <p:spPr>
          <a:xfrm>
            <a:off x="2782570" y="1759615"/>
            <a:ext cx="13843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</a:t>
            </a:r>
            <a:endParaRPr lang="en-US" dirty="0"/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3474720" y="1950497"/>
            <a:ext cx="1009625" cy="118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205998" y="3757761"/>
            <a:ext cx="1651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of 47 Mean Score</a:t>
            </a:r>
            <a:endParaRPr lang="en-US" dirty="0"/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902493" y="3920780"/>
            <a:ext cx="303506" cy="2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98058" y="5744939"/>
            <a:ext cx="7315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Probability that the group mean could </a:t>
            </a:r>
            <a:r>
              <a:rPr lang="en-US" sz="2000" smtClean="0"/>
              <a:t>have appeared randomly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5003800" y="1930325"/>
            <a:ext cx="3447053" cy="3485807"/>
            <a:chOff x="5003800" y="1950497"/>
            <a:chExt cx="3447053" cy="3485807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5003800" y="2101247"/>
              <a:ext cx="0" cy="3335057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5916717" y="1950497"/>
              <a:ext cx="2534136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Standard </a:t>
              </a:r>
              <a:r>
                <a:rPr lang="en-US" smtClean="0"/>
                <a:t>Error </a:t>
              </a:r>
              <a:br>
                <a:rPr lang="en-US" smtClean="0"/>
              </a:br>
              <a:r>
                <a:rPr lang="en-US" smtClean="0"/>
                <a:t>(</a:t>
              </a:r>
              <a:r>
                <a:rPr lang="en-US" dirty="0" smtClean="0"/>
                <a:t>SD adjusted for </a:t>
              </a:r>
              <a:r>
                <a:rPr lang="en-US" smtClean="0"/>
                <a:t>group size)</a:t>
              </a:r>
              <a:endParaRPr lang="en-US" dirty="0"/>
            </a:p>
          </p:txBody>
        </p:sp>
        <p:cxnSp>
          <p:nvCxnSpPr>
            <p:cNvPr id="160" name="Straight Arrow Connector 159"/>
            <p:cNvCxnSpPr>
              <a:stCxn id="159" idx="1"/>
            </p:cNvCxnSpPr>
            <p:nvPr/>
          </p:nvCxnSpPr>
          <p:spPr>
            <a:xfrm flipH="1" flipV="1">
              <a:off x="5121497" y="2237996"/>
              <a:ext cx="795220" cy="796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5982576" y="5444419"/>
            <a:ext cx="176177" cy="29843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4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PAPresentation" id="{7D2D4AED-CFCF-664C-8D9B-F0626B4A2EDE}" vid="{0E1C3EDF-0A3A-E84A-BF00-8AC9AE70B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3412</TotalTime>
  <Words>696</Words>
  <Application>Microsoft Macintosh PowerPoint</Application>
  <PresentationFormat>On-screen Show (4:3)</PresentationFormat>
  <Paragraphs>139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ＭＳ Ｐゴシック</vt:lpstr>
      <vt:lpstr>Times</vt:lpstr>
      <vt:lpstr>Times</vt:lpstr>
      <vt:lpstr>Arial</vt:lpstr>
      <vt:lpstr>Office Theme</vt:lpstr>
      <vt:lpstr>Inferring Population Parameters</vt:lpstr>
      <vt:lpstr>z-Scores Standardizing scores by reporting them as distance from the mean in units of standard deviation</vt:lpstr>
      <vt:lpstr>PowerPoint Presentation</vt:lpstr>
      <vt:lpstr>Percentile Rank (z-Scores) When the distribution is normal, identification of percent responses lower than a given score</vt:lpstr>
      <vt:lpstr>Sample Mean When a sample group is being compared to the population, use a sampling distribution</vt:lpstr>
      <vt:lpstr>Sample Mean When a sample group is being compared to the population, use a sampling distribution</vt:lpstr>
      <vt:lpstr>Sample Mean When a sample group is being compared to the population, use a sampling distribution</vt:lpstr>
      <vt:lpstr>Sampling Distribution of the Mean represents distribution of randomly selected groups</vt:lpstr>
      <vt:lpstr>Sampling Distribution of the Mean Reporting the probability a group mean might appear randomly based on something that looks like a z-score</vt:lpstr>
      <vt:lpstr>What if you do not know the SD of the population?  A one sample t-test</vt:lpstr>
      <vt:lpstr>One Sample t-Test To do this you need the population mean and  the sample statistics</vt:lpstr>
      <vt:lpstr>An example in Excel  excel file: One Sample</vt:lpstr>
      <vt:lpstr>OK, this was fun but you will almost never encounter a situation where you would do one sample tests.   What we need to figure out is how to compare the means from two groups.</vt:lpstr>
      <vt:lpstr>Central Limit Theorem</vt:lpstr>
      <vt:lpstr>Sampling Distribution of the Mean</vt:lpstr>
      <vt:lpstr>t-Test for Independent Samples</vt:lpstr>
      <vt:lpstr>t-Test for Independent Samples</vt:lpstr>
      <vt:lpstr>Probability Testing</vt:lpstr>
      <vt:lpstr>An example in Excel  Practice Problems: Performance Groups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Carroll</dc:creator>
  <cp:lastModifiedBy>James Carroll</cp:lastModifiedBy>
  <cp:revision>47</cp:revision>
  <dcterms:created xsi:type="dcterms:W3CDTF">2017-09-26T22:17:27Z</dcterms:created>
  <dcterms:modified xsi:type="dcterms:W3CDTF">2017-10-02T15:17:24Z</dcterms:modified>
</cp:coreProperties>
</file>