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351" r:id="rId2"/>
    <p:sldId id="292" r:id="rId3"/>
    <p:sldId id="293" r:id="rId4"/>
    <p:sldId id="294" r:id="rId5"/>
    <p:sldId id="295" r:id="rId6"/>
    <p:sldId id="296" r:id="rId7"/>
    <p:sldId id="297" r:id="rId8"/>
    <p:sldId id="298" r:id="rId9"/>
    <p:sldId id="309" r:id="rId10"/>
    <p:sldId id="310" r:id="rId11"/>
    <p:sldId id="311" r:id="rId12"/>
    <p:sldId id="312" r:id="rId13"/>
    <p:sldId id="319" r:id="rId14"/>
    <p:sldId id="313" r:id="rId15"/>
    <p:sldId id="314" r:id="rId16"/>
    <p:sldId id="321" r:id="rId17"/>
    <p:sldId id="317" r:id="rId18"/>
    <p:sldId id="318" r:id="rId19"/>
    <p:sldId id="330" r:id="rId20"/>
    <p:sldId id="331" r:id="rId21"/>
    <p:sldId id="316" r:id="rId22"/>
    <p:sldId id="323" r:id="rId23"/>
    <p:sldId id="350" r:id="rId24"/>
    <p:sldId id="324" r:id="rId25"/>
    <p:sldId id="299" r:id="rId26"/>
    <p:sldId id="300" r:id="rId27"/>
    <p:sldId id="301" r:id="rId28"/>
    <p:sldId id="352" r:id="rId29"/>
    <p:sldId id="353" r:id="rId30"/>
    <p:sldId id="302" r:id="rId31"/>
    <p:sldId id="303" r:id="rId32"/>
    <p:sldId id="349" r:id="rId33"/>
    <p:sldId id="345" r:id="rId34"/>
    <p:sldId id="346" r:id="rId35"/>
    <p:sldId id="347" r:id="rId36"/>
    <p:sldId id="348" r:id="rId37"/>
    <p:sldId id="328" r:id="rId38"/>
    <p:sldId id="329" r:id="rId39"/>
    <p:sldId id="307" r:id="rId40"/>
    <p:sldId id="35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6" autoAdjust="0"/>
    <p:restoredTop sz="94708"/>
  </p:normalViewPr>
  <p:slideViewPr>
    <p:cSldViewPr snapToGrid="0" snapToObjects="1">
      <p:cViewPr>
        <p:scale>
          <a:sx n="100" d="100"/>
          <a:sy n="100" d="100"/>
        </p:scale>
        <p:origin x="2880" y="10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420752-1FE8-A047-9017-FE1963A62C57}" type="datetimeFigureOut">
              <a:rPr lang="en-US" smtClean="0"/>
              <a:t>10/23/17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083BCC-FAC7-5543-8505-1C0558FB1778}" type="slidenum">
              <a:rPr lang="en-US" smtClean="0"/>
              <a:t>‹#›</a:t>
            </a:fld>
            <a:endParaRPr lang="en-US"/>
          </a:p>
        </p:txBody>
      </p:sp>
    </p:spTree>
    <p:extLst>
      <p:ext uri="{BB962C8B-B14F-4D97-AF65-F5344CB8AC3E}">
        <p14:creationId xmlns:p14="http://schemas.microsoft.com/office/powerpoint/2010/main" val="19892651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a:defRPr>
            </a:lvl1pPr>
          </a:lstStyle>
          <a:p>
            <a:fld id="{961AD51F-2718-3448-A212-F82A4CA3113C}" type="datetimeFigureOut">
              <a:rPr lang="en-US" smtClean="0"/>
              <a:pPr/>
              <a:t>10/23/17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a:defRPr>
            </a:lvl1pPr>
          </a:lstStyle>
          <a:p>
            <a:fld id="{79A54BCB-431A-9041-937A-909CEF15164E}" type="slidenum">
              <a:rPr lang="en-US" smtClean="0"/>
              <a:pPr/>
              <a:t>‹#›</a:t>
            </a:fld>
            <a:endParaRPr lang="en-US" dirty="0"/>
          </a:p>
        </p:txBody>
      </p:sp>
    </p:spTree>
    <p:extLst>
      <p:ext uri="{BB962C8B-B14F-4D97-AF65-F5344CB8AC3E}">
        <p14:creationId xmlns:p14="http://schemas.microsoft.com/office/powerpoint/2010/main" val="29664088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imes"/>
        <a:ea typeface="+mn-ea"/>
        <a:cs typeface="+mn-cs"/>
      </a:defRPr>
    </a:lvl1pPr>
    <a:lvl2pPr marL="457200" algn="l" defTabSz="457200" rtl="0" eaLnBrk="1" latinLnBrk="0" hangingPunct="1">
      <a:defRPr sz="1200" kern="1200">
        <a:solidFill>
          <a:schemeClr val="tx1"/>
        </a:solidFill>
        <a:latin typeface="Times"/>
        <a:ea typeface="+mn-ea"/>
        <a:cs typeface="+mn-cs"/>
      </a:defRPr>
    </a:lvl2pPr>
    <a:lvl3pPr marL="914400" algn="l" defTabSz="457200" rtl="0" eaLnBrk="1" latinLnBrk="0" hangingPunct="1">
      <a:defRPr sz="1200" kern="1200">
        <a:solidFill>
          <a:schemeClr val="tx1"/>
        </a:solidFill>
        <a:latin typeface="Times"/>
        <a:ea typeface="+mn-ea"/>
        <a:cs typeface="+mn-cs"/>
      </a:defRPr>
    </a:lvl3pPr>
    <a:lvl4pPr marL="1371600" algn="l" defTabSz="457200" rtl="0" eaLnBrk="1" latinLnBrk="0" hangingPunct="1">
      <a:defRPr sz="1200" kern="1200">
        <a:solidFill>
          <a:schemeClr val="tx1"/>
        </a:solidFill>
        <a:latin typeface="Times"/>
        <a:ea typeface="+mn-ea"/>
        <a:cs typeface="+mn-cs"/>
      </a:defRPr>
    </a:lvl4pPr>
    <a:lvl5pPr marL="1828800" algn="l" defTabSz="457200" rtl="0" eaLnBrk="1" latinLnBrk="0" hangingPunct="1">
      <a:defRPr sz="1200" kern="1200">
        <a:solidFill>
          <a:schemeClr val="tx1"/>
        </a:solidFill>
        <a:latin typeface="Time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DCC26B8C-5B28-7546-A5EF-5637E4036D7E}" type="slidenum">
              <a:rPr lang="en-US" sz="1200"/>
              <a:pPr/>
              <a:t>2</a:t>
            </a:fld>
            <a:endParaRPr lang="en-US" sz="1200"/>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52596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34</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90751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11</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3296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16</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7222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17</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08347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18</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72252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19</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55651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20</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80242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BEE0E302-39AE-D040-B73F-A4EF37419182}" type="slidenum">
              <a:rPr lang="en-US" sz="1200"/>
              <a:pPr/>
              <a:t>24</a:t>
            </a:fld>
            <a:endParaRPr lang="en-US" sz="1200"/>
          </a:p>
        </p:txBody>
      </p:sp>
      <p:sp>
        <p:nvSpPr>
          <p:cNvPr id="110595" name="Rectangle 2"/>
          <p:cNvSpPr>
            <a:spLocks noGrp="1" noRot="1" noChangeAspect="1" noChangeArrowheads="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7231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EF1098-6E1A-934A-BA0A-6E28685FC25F}" type="slidenum">
              <a:rPr lang="en-US" sz="1200"/>
              <a:pPr/>
              <a:t>27</a:t>
            </a:fld>
            <a:endParaRPr lang="en-US" sz="1200"/>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8854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76C8FD-79E2-1549-A2DE-61B7CD2035DD}" type="datetime1">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39346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9CCB20-761B-F64C-B669-E68C21B0AD22}" type="datetime1">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672270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726EF-5231-734E-9A6C-36788F412C00}" type="datetime1">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74522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4D696-422D-D44E-BDAA-E36FA913F500}" type="datetime1">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154872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462F6-43D6-1E4F-8099-608FE4B12182}" type="datetime1">
              <a:rPr lang="en-US" smtClean="0"/>
              <a:t>10/23/17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20108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07CE5-C194-224D-B019-8984ED9F6BC1}" type="datetime1">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80468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23293-3F6C-DF41-A672-7486416AC2CB}" type="datetime1">
              <a:rPr lang="en-US" smtClean="0"/>
              <a:t>10/23/17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37757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D60E0-287A-224A-8426-1E941A5CC9AB}" type="datetime1">
              <a:rPr lang="en-US" smtClean="0"/>
              <a:t>10/23/17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19108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7D4C8-792C-424B-B08B-826563B6A672}" type="datetime1">
              <a:rPr lang="en-US" smtClean="0"/>
              <a:t>10/23/17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152247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C118B-A80B-3A4D-A120-84B9C31FC5F8}" type="datetime1">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4151048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D33B5-9FF5-2147-8254-CFDD1C82856F}" type="datetime1">
              <a:rPr lang="en-US" smtClean="0"/>
              <a:t>10/23/17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94E1E-219A-A444-A241-FDE36A2374EE}" type="slidenum">
              <a:rPr lang="en-US" smtClean="0"/>
              <a:t>‹#›</a:t>
            </a:fld>
            <a:endParaRPr lang="en-US"/>
          </a:p>
        </p:txBody>
      </p:sp>
    </p:spTree>
    <p:extLst>
      <p:ext uri="{BB962C8B-B14F-4D97-AF65-F5344CB8AC3E}">
        <p14:creationId xmlns:p14="http://schemas.microsoft.com/office/powerpoint/2010/main" val="19623578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a:defRPr>
            </a:lvl1pPr>
          </a:lstStyle>
          <a:p>
            <a:fld id="{8D6F8BD0-113B-2442-AA1A-D5D3B08A46AE}" type="datetime1">
              <a:rPr lang="en-US" smtClean="0"/>
              <a:t>10/23/17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a:defRPr>
            </a:lvl1pPr>
          </a:lstStyle>
          <a:p>
            <a:fld id="{61694E1E-219A-A444-A241-FDE36A2374EE}" type="slidenum">
              <a:rPr lang="en-US" smtClean="0"/>
              <a:pPr/>
              <a:t>‹#›</a:t>
            </a:fld>
            <a:endParaRPr lang="en-US" dirty="0"/>
          </a:p>
        </p:txBody>
      </p:sp>
    </p:spTree>
    <p:extLst>
      <p:ext uri="{BB962C8B-B14F-4D97-AF65-F5344CB8AC3E}">
        <p14:creationId xmlns:p14="http://schemas.microsoft.com/office/powerpoint/2010/main" val="3808365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Time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Comparisons</a:t>
            </a:r>
            <a:endParaRPr lang="en-US" dirty="0"/>
          </a:p>
        </p:txBody>
      </p:sp>
      <p:sp>
        <p:nvSpPr>
          <p:cNvPr id="3" name="Content Placeholder 2"/>
          <p:cNvSpPr>
            <a:spLocks noGrp="1"/>
          </p:cNvSpPr>
          <p:nvPr>
            <p:ph idx="1"/>
          </p:nvPr>
        </p:nvSpPr>
        <p:spPr/>
        <p:txBody>
          <a:bodyPr/>
          <a:lstStyle/>
          <a:p>
            <a:r>
              <a:rPr lang="en-US" dirty="0" smtClean="0"/>
              <a:t>What is the probability that group mean differences occurred by chance?</a:t>
            </a:r>
          </a:p>
          <a:p>
            <a:r>
              <a:rPr lang="en-US" dirty="0" smtClean="0"/>
              <a:t>With Excel (or any statistics program) we computed </a:t>
            </a:r>
            <a:r>
              <a:rPr lang="en-US" i="1" dirty="0" smtClean="0"/>
              <a:t>p</a:t>
            </a:r>
            <a:r>
              <a:rPr lang="en-US" dirty="0" smtClean="0"/>
              <a:t> values to figure this out.</a:t>
            </a:r>
          </a:p>
          <a:p>
            <a:r>
              <a:rPr lang="en-US" dirty="0" smtClean="0"/>
              <a:t>Then we focused on things to pay attention to while making these comparisons.</a:t>
            </a:r>
            <a:endParaRPr lang="en-US" dirty="0"/>
          </a:p>
        </p:txBody>
      </p:sp>
      <p:sp>
        <p:nvSpPr>
          <p:cNvPr id="4" name="Slide Number Placeholder 3"/>
          <p:cNvSpPr>
            <a:spLocks noGrp="1"/>
          </p:cNvSpPr>
          <p:nvPr>
            <p:ph type="sldNum" sz="quarter" idx="12"/>
          </p:nvPr>
        </p:nvSpPr>
        <p:spPr/>
        <p:txBody>
          <a:bodyPr/>
          <a:lstStyle/>
          <a:p>
            <a:fld id="{61694E1E-219A-A444-A241-FDE36A2374EE}" type="slidenum">
              <a:rPr lang="en-US" smtClean="0"/>
              <a:t>1</a:t>
            </a:fld>
            <a:endParaRPr lang="en-US"/>
          </a:p>
        </p:txBody>
      </p:sp>
    </p:spTree>
    <p:extLst>
      <p:ext uri="{BB962C8B-B14F-4D97-AF65-F5344CB8AC3E}">
        <p14:creationId xmlns:p14="http://schemas.microsoft.com/office/powerpoint/2010/main" val="132905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Group Comparisons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9983188"/>
              </p:ext>
            </p:extLst>
          </p:nvPr>
        </p:nvGraphicFramePr>
        <p:xfrm>
          <a:off x="457200" y="1600200"/>
          <a:ext cx="8229600" cy="4389120"/>
        </p:xfrm>
        <a:graphic>
          <a:graphicData uri="http://schemas.openxmlformats.org/drawingml/2006/table">
            <a:tbl>
              <a:tblPr firstRow="1" bandRow="1">
                <a:tableStyleId>{5C22544A-7EE6-4342-B048-85BDC9FD1C3A}</a:tableStyleId>
              </a:tblPr>
              <a:tblGrid>
                <a:gridCol w="2462316"/>
                <a:gridCol w="1305195"/>
                <a:gridCol w="1305195"/>
                <a:gridCol w="1060949"/>
                <a:gridCol w="1038050"/>
                <a:gridCol w="1057895"/>
              </a:tblGrid>
              <a:tr h="370840">
                <a:tc>
                  <a:txBody>
                    <a:bodyPr/>
                    <a:lstStyle/>
                    <a:p>
                      <a:r>
                        <a:rPr lang="en-US" dirty="0" smtClean="0"/>
                        <a:t>Number of Groups to be Compared in the Study</a:t>
                      </a:r>
                      <a:endParaRPr lang="en-US" dirty="0"/>
                    </a:p>
                  </a:txBody>
                  <a:tcPr/>
                </a:tc>
                <a:tc>
                  <a:txBody>
                    <a:bodyPr/>
                    <a:lstStyle/>
                    <a:p>
                      <a:pPr algn="ctr"/>
                      <a:endParaRPr lang="en-US" dirty="0" smtClean="0"/>
                    </a:p>
                    <a:p>
                      <a:pPr algn="ctr"/>
                      <a:r>
                        <a:rPr lang="en-US" dirty="0" smtClean="0"/>
                        <a:t>2</a:t>
                      </a:r>
                      <a:endParaRPr lang="en-US" dirty="0"/>
                    </a:p>
                  </a:txBody>
                  <a:tcPr/>
                </a:tc>
                <a:tc>
                  <a:txBody>
                    <a:bodyPr/>
                    <a:lstStyle/>
                    <a:p>
                      <a:pPr algn="ctr"/>
                      <a:endParaRPr lang="en-US" dirty="0" smtClean="0"/>
                    </a:p>
                    <a:p>
                      <a:pPr algn="ctr"/>
                      <a:r>
                        <a:rPr lang="en-US" dirty="0" smtClean="0"/>
                        <a:t>3</a:t>
                      </a:r>
                      <a:endParaRPr lang="en-US" dirty="0"/>
                    </a:p>
                  </a:txBody>
                  <a:tcPr/>
                </a:tc>
                <a:tc>
                  <a:txBody>
                    <a:bodyPr/>
                    <a:lstStyle/>
                    <a:p>
                      <a:pPr algn="ctr"/>
                      <a:endParaRPr lang="en-US" dirty="0" smtClean="0"/>
                    </a:p>
                    <a:p>
                      <a:pPr algn="ctr"/>
                      <a:r>
                        <a:rPr lang="en-US" dirty="0" smtClean="0"/>
                        <a:t>4</a:t>
                      </a:r>
                      <a:endParaRPr lang="en-US" dirty="0"/>
                    </a:p>
                  </a:txBody>
                  <a:tcPr/>
                </a:tc>
                <a:tc>
                  <a:txBody>
                    <a:bodyPr/>
                    <a:lstStyle/>
                    <a:p>
                      <a:pPr algn="ctr"/>
                      <a:endParaRPr lang="en-US" dirty="0" smtClean="0"/>
                    </a:p>
                    <a:p>
                      <a:pPr algn="ctr"/>
                      <a:r>
                        <a:rPr lang="en-US" dirty="0" smtClean="0"/>
                        <a:t>5</a:t>
                      </a:r>
                      <a:endParaRPr lang="en-US" dirty="0"/>
                    </a:p>
                  </a:txBody>
                  <a:tcPr/>
                </a:tc>
                <a:tc>
                  <a:txBody>
                    <a:bodyPr/>
                    <a:lstStyle/>
                    <a:p>
                      <a:pPr algn="ctr"/>
                      <a:endParaRPr lang="en-US" dirty="0" smtClean="0"/>
                    </a:p>
                    <a:p>
                      <a:pPr algn="ctr"/>
                      <a:r>
                        <a:rPr lang="en-US" dirty="0" smtClean="0"/>
                        <a:t>6</a:t>
                      </a:r>
                      <a:endParaRPr lang="en-US" dirty="0"/>
                    </a:p>
                  </a:txBody>
                  <a:tcPr/>
                </a:tc>
              </a:tr>
              <a:tr h="370840">
                <a:tc>
                  <a:txBody>
                    <a:bodyPr/>
                    <a:lstStyle/>
                    <a:p>
                      <a:endParaRPr lang="en-US" dirty="0" smtClean="0"/>
                    </a:p>
                    <a:p>
                      <a:r>
                        <a:rPr lang="en-US" dirty="0" smtClean="0"/>
                        <a:t>Possible Group Comparisons</a:t>
                      </a:r>
                      <a:endParaRPr lang="en-US" dirty="0"/>
                    </a:p>
                  </a:txBody>
                  <a:tcPr/>
                </a:tc>
                <a:tc>
                  <a:txBody>
                    <a:bodyPr/>
                    <a:lstStyle/>
                    <a:p>
                      <a:r>
                        <a:rPr lang="en-US" dirty="0" smtClean="0"/>
                        <a:t>A-B</a:t>
                      </a:r>
                      <a:endParaRPr lang="en-US" dirty="0"/>
                    </a:p>
                  </a:txBody>
                  <a:tcPr/>
                </a:tc>
                <a:tc>
                  <a:txBody>
                    <a:bodyPr/>
                    <a:lstStyle/>
                    <a:p>
                      <a:r>
                        <a:rPr lang="en-US" dirty="0" smtClean="0"/>
                        <a:t>A-B</a:t>
                      </a:r>
                    </a:p>
                    <a:p>
                      <a:r>
                        <a:rPr lang="en-US" dirty="0" smtClean="0"/>
                        <a:t>A-C</a:t>
                      </a:r>
                    </a:p>
                    <a:p>
                      <a:r>
                        <a:rPr lang="en-US" dirty="0" smtClean="0"/>
                        <a:t>B-C</a:t>
                      </a:r>
                      <a:endParaRPr lang="en-US" dirty="0"/>
                    </a:p>
                  </a:txBody>
                  <a:tcPr/>
                </a:tc>
                <a:tc>
                  <a:txBody>
                    <a:bodyPr/>
                    <a:lstStyle/>
                    <a:p>
                      <a:r>
                        <a:rPr lang="en-US" dirty="0" smtClean="0"/>
                        <a:t>A-B</a:t>
                      </a:r>
                    </a:p>
                    <a:p>
                      <a:r>
                        <a:rPr lang="en-US" dirty="0" smtClean="0"/>
                        <a:t>A-C</a:t>
                      </a:r>
                    </a:p>
                    <a:p>
                      <a:r>
                        <a:rPr lang="en-US" dirty="0" smtClean="0"/>
                        <a:t>A-D</a:t>
                      </a:r>
                    </a:p>
                    <a:p>
                      <a:r>
                        <a:rPr lang="en-US" dirty="0" smtClean="0"/>
                        <a:t>B-C</a:t>
                      </a:r>
                    </a:p>
                    <a:p>
                      <a:r>
                        <a:rPr lang="en-US" dirty="0" smtClean="0"/>
                        <a:t>B-D</a:t>
                      </a:r>
                    </a:p>
                    <a:p>
                      <a:r>
                        <a:rPr lang="en-US" dirty="0" smtClean="0"/>
                        <a:t>C-D</a:t>
                      </a:r>
                      <a:endParaRPr lang="en-US" dirty="0"/>
                    </a:p>
                  </a:txBody>
                  <a:tcPr/>
                </a:tc>
                <a:tc>
                  <a:txBody>
                    <a:bodyPr/>
                    <a:lstStyle/>
                    <a:p>
                      <a:r>
                        <a:rPr lang="en-US" dirty="0" smtClean="0"/>
                        <a:t>A-B</a:t>
                      </a:r>
                    </a:p>
                    <a:p>
                      <a:r>
                        <a:rPr lang="en-US" dirty="0" smtClean="0"/>
                        <a:t>A-C</a:t>
                      </a:r>
                    </a:p>
                    <a:p>
                      <a:r>
                        <a:rPr lang="en-US" dirty="0" smtClean="0"/>
                        <a:t>A-D</a:t>
                      </a:r>
                    </a:p>
                    <a:p>
                      <a:r>
                        <a:rPr lang="en-US" dirty="0" smtClean="0"/>
                        <a:t>A-E</a:t>
                      </a:r>
                    </a:p>
                    <a:p>
                      <a:r>
                        <a:rPr lang="en-US" dirty="0" smtClean="0"/>
                        <a:t>B-C</a:t>
                      </a:r>
                    </a:p>
                    <a:p>
                      <a:r>
                        <a:rPr lang="en-US" dirty="0" smtClean="0"/>
                        <a:t>B-D</a:t>
                      </a:r>
                    </a:p>
                    <a:p>
                      <a:r>
                        <a:rPr lang="en-US" dirty="0" smtClean="0"/>
                        <a:t>B-E</a:t>
                      </a:r>
                    </a:p>
                    <a:p>
                      <a:r>
                        <a:rPr lang="en-US" dirty="0" smtClean="0"/>
                        <a:t>C-D</a:t>
                      </a:r>
                    </a:p>
                    <a:p>
                      <a:r>
                        <a:rPr lang="en-US" dirty="0" smtClean="0"/>
                        <a:t>C-E</a:t>
                      </a:r>
                    </a:p>
                    <a:p>
                      <a:r>
                        <a:rPr lang="en-US" dirty="0" smtClean="0"/>
                        <a:t>D-E</a:t>
                      </a:r>
                      <a:endParaRPr lang="en-US" dirty="0"/>
                    </a:p>
                  </a:txBody>
                  <a:tcPr/>
                </a:tc>
                <a:tc>
                  <a:txBody>
                    <a:bodyPr/>
                    <a:lstStyle/>
                    <a:p>
                      <a:r>
                        <a:rPr lang="en-US" dirty="0" smtClean="0"/>
                        <a:t>A-B	C-D</a:t>
                      </a:r>
                    </a:p>
                    <a:p>
                      <a:r>
                        <a:rPr lang="en-US" dirty="0" smtClean="0"/>
                        <a:t>A-C	C-E</a:t>
                      </a:r>
                    </a:p>
                    <a:p>
                      <a:r>
                        <a:rPr lang="en-US" dirty="0" smtClean="0"/>
                        <a:t>A-D	C-F</a:t>
                      </a:r>
                    </a:p>
                    <a:p>
                      <a:r>
                        <a:rPr lang="en-US" dirty="0" smtClean="0"/>
                        <a:t>A-E	D-E</a:t>
                      </a:r>
                    </a:p>
                    <a:p>
                      <a:r>
                        <a:rPr lang="en-US" dirty="0" smtClean="0"/>
                        <a:t>A-F	D-F</a:t>
                      </a:r>
                    </a:p>
                    <a:p>
                      <a:r>
                        <a:rPr lang="en-US" dirty="0" smtClean="0"/>
                        <a:t>B-C	E-F</a:t>
                      </a:r>
                    </a:p>
                    <a:p>
                      <a:r>
                        <a:rPr lang="en-US" dirty="0" smtClean="0"/>
                        <a:t>B-D</a:t>
                      </a:r>
                    </a:p>
                    <a:p>
                      <a:r>
                        <a:rPr lang="en-US" dirty="0" smtClean="0"/>
                        <a:t>B-E</a:t>
                      </a:r>
                    </a:p>
                    <a:p>
                      <a:r>
                        <a:rPr lang="en-US" dirty="0" smtClean="0"/>
                        <a:t>B-F</a:t>
                      </a:r>
                      <a:endParaRPr lang="en-US" dirty="0"/>
                    </a:p>
                  </a:txBody>
                  <a:tcPr/>
                </a:tc>
              </a:tr>
              <a:tr h="370840">
                <a:tc>
                  <a:txBody>
                    <a:bodyPr/>
                    <a:lstStyle/>
                    <a:p>
                      <a:r>
                        <a:rPr lang="en-US" dirty="0" smtClean="0"/>
                        <a:t>Total Possible Comparisons</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6</a:t>
                      </a:r>
                      <a:endParaRPr lang="en-US" dirty="0"/>
                    </a:p>
                  </a:txBody>
                  <a:tcPr/>
                </a:tc>
                <a:tc>
                  <a:txBody>
                    <a:bodyPr/>
                    <a:lstStyle/>
                    <a:p>
                      <a:pPr algn="ctr"/>
                      <a:r>
                        <a:rPr lang="en-US" dirty="0" smtClean="0"/>
                        <a:t>10</a:t>
                      </a:r>
                      <a:endParaRPr lang="en-US" dirty="0"/>
                    </a:p>
                  </a:txBody>
                  <a:tcPr/>
                </a:tc>
                <a:tc>
                  <a:txBody>
                    <a:bodyPr/>
                    <a:lstStyle/>
                    <a:p>
                      <a:pPr algn="ctr"/>
                      <a:r>
                        <a:rPr lang="en-US" dirty="0" smtClean="0"/>
                        <a:t>15</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61694E1E-219A-A444-A241-FDE36A2374EE}" type="slidenum">
              <a:rPr lang="en-US" smtClean="0"/>
              <a:t>10</a:t>
            </a:fld>
            <a:endParaRPr lang="en-US"/>
          </a:p>
        </p:txBody>
      </p:sp>
    </p:spTree>
    <p:extLst>
      <p:ext uri="{BB962C8B-B14F-4D97-AF65-F5344CB8AC3E}">
        <p14:creationId xmlns:p14="http://schemas.microsoft.com/office/powerpoint/2010/main" val="10527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295400" y="76200"/>
            <a:ext cx="7772400" cy="914400"/>
          </a:xfrm>
        </p:spPr>
        <p:txBody>
          <a:bodyPr/>
          <a:lstStyle/>
          <a:p>
            <a:pPr eaLnBrk="1" hangingPunct="1"/>
            <a:r>
              <a:rPr lang="en-US" sz="3600">
                <a:latin typeface="Times" charset="0"/>
                <a:ea typeface="ＭＳ Ｐゴシック" charset="0"/>
                <a:cs typeface="ＭＳ Ｐゴシック" charset="0"/>
              </a:rPr>
              <a:t>Being Wrong</a:t>
            </a:r>
            <a:endParaRPr lang="en-US">
              <a:latin typeface="Times" charset="0"/>
              <a:ea typeface="ＭＳ Ｐゴシック" charset="0"/>
              <a:cs typeface="ＭＳ Ｐゴシック" charset="0"/>
            </a:endParaRPr>
          </a:p>
        </p:txBody>
      </p:sp>
      <p:sp>
        <p:nvSpPr>
          <p:cNvPr id="109571" name="Content Placeholder 14"/>
          <p:cNvSpPr>
            <a:spLocks noGrp="1"/>
          </p:cNvSpPr>
          <p:nvPr>
            <p:ph idx="1"/>
          </p:nvPr>
        </p:nvSpPr>
        <p:spPr>
          <a:xfrm>
            <a:off x="685800" y="4114800"/>
            <a:ext cx="7772400" cy="2057400"/>
          </a:xfrm>
        </p:spPr>
        <p:txBody>
          <a:bodyPr/>
          <a:lstStyle/>
          <a:p>
            <a:r>
              <a:rPr lang="en-US" sz="2800" dirty="0">
                <a:latin typeface="Times" charset="0"/>
                <a:ea typeface="ＭＳ Ｐゴシック" charset="0"/>
                <a:cs typeface="ＭＳ Ｐゴシック" charset="0"/>
              </a:rPr>
              <a:t>We say that occurring randomly less than 5% of the time is really unlikely so it </a:t>
            </a:r>
            <a:r>
              <a:rPr lang="en-US" sz="2800" dirty="0" smtClean="0">
                <a:latin typeface="Times" charset="0"/>
                <a:ea typeface="ＭＳ Ｐゴシック" charset="0"/>
                <a:cs typeface="ＭＳ Ｐゴシック" charset="0"/>
              </a:rPr>
              <a:t>is not </a:t>
            </a:r>
            <a:r>
              <a:rPr lang="en-US" sz="2800" dirty="0">
                <a:latin typeface="Times" charset="0"/>
                <a:ea typeface="ＭＳ Ｐゴシック" charset="0"/>
                <a:cs typeface="ＭＳ Ｐゴシック" charset="0"/>
              </a:rPr>
              <a:t>random. But, that statement would be wrong 5% of the time. </a:t>
            </a:r>
          </a:p>
          <a:p>
            <a:r>
              <a:rPr lang="en-US" sz="2800" dirty="0">
                <a:latin typeface="Times" charset="0"/>
                <a:ea typeface="ＭＳ Ｐゴシック" charset="0"/>
                <a:cs typeface="ＭＳ Ｐゴシック" charset="0"/>
              </a:rPr>
              <a:t>Type 1 Error: Saying it is not random when it was. </a:t>
            </a:r>
          </a:p>
        </p:txBody>
      </p:sp>
      <p:cxnSp>
        <p:nvCxnSpPr>
          <p:cNvPr id="109579" name="Straight Connector 16"/>
          <p:cNvCxnSpPr>
            <a:cxnSpLocks noChangeShapeType="1"/>
          </p:cNvCxnSpPr>
          <p:nvPr/>
        </p:nvCxnSpPr>
        <p:spPr bwMode="auto">
          <a:xfrm flipV="1">
            <a:off x="6940780" y="856518"/>
            <a:ext cx="0" cy="2973388"/>
          </a:xfrm>
          <a:prstGeom prst="line">
            <a:avLst/>
          </a:prstGeom>
          <a:noFill/>
          <a:ln w="25400">
            <a:solidFill>
              <a:srgbClr val="FF0000"/>
            </a:solidFill>
            <a:round/>
            <a:headEnd/>
            <a:tailEnd/>
          </a:ln>
        </p:spPr>
      </p:cxnSp>
      <p:sp>
        <p:nvSpPr>
          <p:cNvPr id="109580" name="Text Box 13"/>
          <p:cNvSpPr txBox="1">
            <a:spLocks noChangeArrowheads="1"/>
          </p:cNvSpPr>
          <p:nvPr/>
        </p:nvSpPr>
        <p:spPr bwMode="auto">
          <a:xfrm>
            <a:off x="6712180" y="486630"/>
            <a:ext cx="18002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t>Test Group Mean</a:t>
            </a:r>
            <a:endParaRPr lang="en-US" dirty="0"/>
          </a:p>
        </p:txBody>
      </p:sp>
      <p:grpSp>
        <p:nvGrpSpPr>
          <p:cNvPr id="23" name="Group 22"/>
          <p:cNvGrpSpPr/>
          <p:nvPr/>
        </p:nvGrpSpPr>
        <p:grpSpPr>
          <a:xfrm>
            <a:off x="457200" y="940844"/>
            <a:ext cx="7924800" cy="2895600"/>
            <a:chOff x="457200" y="1905000"/>
            <a:chExt cx="7924800" cy="2895600"/>
          </a:xfrm>
        </p:grpSpPr>
        <p:sp>
          <p:nvSpPr>
            <p:cNvPr id="24" name="Line 5"/>
            <p:cNvSpPr>
              <a:spLocks noChangeShapeType="1"/>
            </p:cNvSpPr>
            <p:nvPr/>
          </p:nvSpPr>
          <p:spPr bwMode="auto">
            <a:xfrm>
              <a:off x="4572000" y="1905000"/>
              <a:ext cx="0" cy="2895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
            <p:cNvSpPr>
              <a:spLocks noChangeShapeType="1"/>
            </p:cNvSpPr>
            <p:nvPr/>
          </p:nvSpPr>
          <p:spPr bwMode="auto">
            <a:xfrm>
              <a:off x="457200" y="4800600"/>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9"/>
            <p:cNvSpPr>
              <a:spLocks noChangeShapeType="1"/>
            </p:cNvSpPr>
            <p:nvPr/>
          </p:nvSpPr>
          <p:spPr bwMode="auto">
            <a:xfrm flipV="1">
              <a:off x="6532563" y="2157413"/>
              <a:ext cx="0" cy="26400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 name="Line 11"/>
            <p:cNvSpPr>
              <a:spLocks noChangeShapeType="1"/>
            </p:cNvSpPr>
            <p:nvPr/>
          </p:nvSpPr>
          <p:spPr bwMode="auto">
            <a:xfrm>
              <a:off x="6654800" y="3062288"/>
              <a:ext cx="1552575"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Text Box 13"/>
            <p:cNvSpPr txBox="1">
              <a:spLocks noChangeArrowheads="1"/>
            </p:cNvSpPr>
            <p:nvPr/>
          </p:nvSpPr>
          <p:spPr bwMode="auto">
            <a:xfrm>
              <a:off x="6894513" y="2455863"/>
              <a:ext cx="984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t>5% (.05)</a:t>
              </a:r>
              <a:endParaRPr lang="en-US" dirty="0"/>
            </a:p>
          </p:txBody>
        </p:sp>
        <p:sp>
          <p:nvSpPr>
            <p:cNvPr id="29" name="Freeform 28"/>
            <p:cNvSpPr/>
            <p:nvPr/>
          </p:nvSpPr>
          <p:spPr>
            <a:xfrm>
              <a:off x="1369051" y="1973508"/>
              <a:ext cx="6405825" cy="2765944"/>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61694E1E-219A-A444-A241-FDE36A2374EE}" type="slidenum">
              <a:rPr lang="en-US" smtClean="0"/>
              <a:t>11</a:t>
            </a:fld>
            <a:endParaRPr lang="en-US"/>
          </a:p>
        </p:txBody>
      </p:sp>
    </p:spTree>
    <p:extLst>
      <p:ext uri="{BB962C8B-B14F-4D97-AF65-F5344CB8AC3E}">
        <p14:creationId xmlns:p14="http://schemas.microsoft.com/office/powerpoint/2010/main" val="690543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Error</a:t>
            </a:r>
            <a:endParaRPr lang="en-US" dirty="0"/>
          </a:p>
        </p:txBody>
      </p:sp>
      <p:sp>
        <p:nvSpPr>
          <p:cNvPr id="3" name="Content Placeholder 2"/>
          <p:cNvSpPr>
            <a:spLocks noGrp="1"/>
          </p:cNvSpPr>
          <p:nvPr>
            <p:ph idx="1"/>
          </p:nvPr>
        </p:nvSpPr>
        <p:spPr>
          <a:xfrm>
            <a:off x="457200" y="1612900"/>
            <a:ext cx="8229600" cy="4525963"/>
          </a:xfrm>
        </p:spPr>
        <p:txBody>
          <a:bodyPr>
            <a:normAutofit/>
          </a:bodyPr>
          <a:lstStyle/>
          <a:p>
            <a:r>
              <a:rPr lang="en-US" dirty="0" smtClean="0"/>
              <a:t>If we test a data set for statistically significant differences we know we have the potential to be wrong 5% of the time. (Type I error)</a:t>
            </a:r>
          </a:p>
          <a:p>
            <a:r>
              <a:rPr lang="en-US" dirty="0" smtClean="0"/>
              <a:t>If we test the </a:t>
            </a:r>
            <a:r>
              <a:rPr lang="en-US" i="1" dirty="0" smtClean="0"/>
              <a:t>same</a:t>
            </a:r>
            <a:r>
              <a:rPr lang="en-US" dirty="0" smtClean="0"/>
              <a:t> data set again the potential for a </a:t>
            </a:r>
            <a:r>
              <a:rPr lang="en-US" dirty="0"/>
              <a:t>T</a:t>
            </a:r>
            <a:r>
              <a:rPr lang="en-US" dirty="0" smtClean="0"/>
              <a:t>ype I error increases because we have given ourselves more opportunity to be wrong.</a:t>
            </a:r>
          </a:p>
          <a:p>
            <a:r>
              <a:rPr lang="en-US" dirty="0" smtClean="0"/>
              <a:t>Type I error accumulates with multiple assessments of the same data.</a:t>
            </a:r>
          </a:p>
        </p:txBody>
      </p:sp>
      <p:sp>
        <p:nvSpPr>
          <p:cNvPr id="4" name="Slide Number Placeholder 3"/>
          <p:cNvSpPr>
            <a:spLocks noGrp="1"/>
          </p:cNvSpPr>
          <p:nvPr>
            <p:ph type="sldNum" sz="quarter" idx="12"/>
          </p:nvPr>
        </p:nvSpPr>
        <p:spPr/>
        <p:txBody>
          <a:bodyPr/>
          <a:lstStyle/>
          <a:p>
            <a:fld id="{61694E1E-219A-A444-A241-FDE36A2374EE}" type="slidenum">
              <a:rPr lang="en-US" smtClean="0"/>
              <a:t>12</a:t>
            </a:fld>
            <a:endParaRPr lang="en-US" dirty="0"/>
          </a:p>
        </p:txBody>
      </p:sp>
    </p:spTree>
    <p:extLst>
      <p:ext uri="{BB962C8B-B14F-4D97-AF65-F5344CB8AC3E}">
        <p14:creationId xmlns:p14="http://schemas.microsoft.com/office/powerpoint/2010/main" val="34362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Group Comparisons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6809655"/>
              </p:ext>
            </p:extLst>
          </p:nvPr>
        </p:nvGraphicFramePr>
        <p:xfrm>
          <a:off x="457200" y="1600200"/>
          <a:ext cx="8229600" cy="5029200"/>
        </p:xfrm>
        <a:graphic>
          <a:graphicData uri="http://schemas.openxmlformats.org/drawingml/2006/table">
            <a:tbl>
              <a:tblPr firstRow="1" bandRow="1">
                <a:tableStyleId>{5C22544A-7EE6-4342-B048-85BDC9FD1C3A}</a:tableStyleId>
              </a:tblPr>
              <a:tblGrid>
                <a:gridCol w="2462316"/>
                <a:gridCol w="1305195"/>
                <a:gridCol w="1305195"/>
                <a:gridCol w="1060949"/>
                <a:gridCol w="1038050"/>
                <a:gridCol w="1057895"/>
              </a:tblGrid>
              <a:tr h="370840">
                <a:tc>
                  <a:txBody>
                    <a:bodyPr/>
                    <a:lstStyle/>
                    <a:p>
                      <a:r>
                        <a:rPr lang="en-US" dirty="0" smtClean="0"/>
                        <a:t>Number of Groups to be Compared in the Study</a:t>
                      </a:r>
                      <a:endParaRPr lang="en-US" dirty="0"/>
                    </a:p>
                  </a:txBody>
                  <a:tcPr/>
                </a:tc>
                <a:tc>
                  <a:txBody>
                    <a:bodyPr/>
                    <a:lstStyle/>
                    <a:p>
                      <a:pPr algn="ctr"/>
                      <a:endParaRPr lang="en-US" dirty="0" smtClean="0"/>
                    </a:p>
                    <a:p>
                      <a:pPr algn="ctr"/>
                      <a:r>
                        <a:rPr lang="en-US" dirty="0" smtClean="0"/>
                        <a:t>2</a:t>
                      </a:r>
                      <a:endParaRPr lang="en-US" dirty="0"/>
                    </a:p>
                  </a:txBody>
                  <a:tcPr/>
                </a:tc>
                <a:tc>
                  <a:txBody>
                    <a:bodyPr/>
                    <a:lstStyle/>
                    <a:p>
                      <a:pPr algn="ctr"/>
                      <a:endParaRPr lang="en-US" dirty="0" smtClean="0"/>
                    </a:p>
                    <a:p>
                      <a:pPr algn="ctr"/>
                      <a:r>
                        <a:rPr lang="en-US" dirty="0" smtClean="0"/>
                        <a:t>3</a:t>
                      </a:r>
                      <a:endParaRPr lang="en-US" dirty="0"/>
                    </a:p>
                  </a:txBody>
                  <a:tcPr/>
                </a:tc>
                <a:tc>
                  <a:txBody>
                    <a:bodyPr/>
                    <a:lstStyle/>
                    <a:p>
                      <a:pPr algn="ctr"/>
                      <a:endParaRPr lang="en-US" dirty="0" smtClean="0"/>
                    </a:p>
                    <a:p>
                      <a:pPr algn="ctr"/>
                      <a:r>
                        <a:rPr lang="en-US" dirty="0" smtClean="0"/>
                        <a:t>4</a:t>
                      </a:r>
                      <a:endParaRPr lang="en-US" dirty="0"/>
                    </a:p>
                  </a:txBody>
                  <a:tcPr/>
                </a:tc>
                <a:tc>
                  <a:txBody>
                    <a:bodyPr/>
                    <a:lstStyle/>
                    <a:p>
                      <a:pPr algn="ctr"/>
                      <a:endParaRPr lang="en-US" dirty="0" smtClean="0"/>
                    </a:p>
                    <a:p>
                      <a:pPr algn="ctr"/>
                      <a:r>
                        <a:rPr lang="en-US" dirty="0" smtClean="0"/>
                        <a:t>5</a:t>
                      </a:r>
                      <a:endParaRPr lang="en-US" dirty="0"/>
                    </a:p>
                  </a:txBody>
                  <a:tcPr/>
                </a:tc>
                <a:tc>
                  <a:txBody>
                    <a:bodyPr/>
                    <a:lstStyle/>
                    <a:p>
                      <a:pPr algn="ctr"/>
                      <a:endParaRPr lang="en-US" dirty="0" smtClean="0"/>
                    </a:p>
                    <a:p>
                      <a:pPr algn="ctr"/>
                      <a:r>
                        <a:rPr lang="en-US" dirty="0" smtClean="0"/>
                        <a:t>6</a:t>
                      </a:r>
                      <a:endParaRPr lang="en-US" dirty="0"/>
                    </a:p>
                  </a:txBody>
                  <a:tcPr/>
                </a:tc>
              </a:tr>
              <a:tr h="370840">
                <a:tc>
                  <a:txBody>
                    <a:bodyPr/>
                    <a:lstStyle/>
                    <a:p>
                      <a:endParaRPr lang="en-US" dirty="0" smtClean="0"/>
                    </a:p>
                    <a:p>
                      <a:r>
                        <a:rPr lang="en-US" dirty="0" smtClean="0"/>
                        <a:t>Possible Group Comparisons</a:t>
                      </a:r>
                      <a:endParaRPr lang="en-US" dirty="0"/>
                    </a:p>
                  </a:txBody>
                  <a:tcPr/>
                </a:tc>
                <a:tc>
                  <a:txBody>
                    <a:bodyPr/>
                    <a:lstStyle/>
                    <a:p>
                      <a:r>
                        <a:rPr lang="en-US" dirty="0" smtClean="0"/>
                        <a:t>A-B</a:t>
                      </a:r>
                      <a:endParaRPr lang="en-US" dirty="0"/>
                    </a:p>
                  </a:txBody>
                  <a:tcPr/>
                </a:tc>
                <a:tc>
                  <a:txBody>
                    <a:bodyPr/>
                    <a:lstStyle/>
                    <a:p>
                      <a:r>
                        <a:rPr lang="en-US" dirty="0" smtClean="0"/>
                        <a:t>A-B</a:t>
                      </a:r>
                    </a:p>
                    <a:p>
                      <a:r>
                        <a:rPr lang="en-US" dirty="0" smtClean="0"/>
                        <a:t>A-C</a:t>
                      </a:r>
                    </a:p>
                    <a:p>
                      <a:r>
                        <a:rPr lang="en-US" dirty="0" smtClean="0"/>
                        <a:t>B-C</a:t>
                      </a:r>
                      <a:endParaRPr lang="en-US" dirty="0"/>
                    </a:p>
                  </a:txBody>
                  <a:tcPr/>
                </a:tc>
                <a:tc>
                  <a:txBody>
                    <a:bodyPr/>
                    <a:lstStyle/>
                    <a:p>
                      <a:r>
                        <a:rPr lang="en-US" dirty="0" smtClean="0"/>
                        <a:t>A-B</a:t>
                      </a:r>
                    </a:p>
                    <a:p>
                      <a:r>
                        <a:rPr lang="en-US" dirty="0" smtClean="0"/>
                        <a:t>A-C</a:t>
                      </a:r>
                    </a:p>
                    <a:p>
                      <a:r>
                        <a:rPr lang="en-US" dirty="0" smtClean="0"/>
                        <a:t>A-D</a:t>
                      </a:r>
                    </a:p>
                    <a:p>
                      <a:r>
                        <a:rPr lang="en-US" dirty="0" smtClean="0"/>
                        <a:t>B-C</a:t>
                      </a:r>
                    </a:p>
                    <a:p>
                      <a:r>
                        <a:rPr lang="en-US" dirty="0" smtClean="0"/>
                        <a:t>B-D</a:t>
                      </a:r>
                    </a:p>
                    <a:p>
                      <a:r>
                        <a:rPr lang="en-US" dirty="0" smtClean="0"/>
                        <a:t>C-D</a:t>
                      </a:r>
                      <a:endParaRPr lang="en-US" dirty="0"/>
                    </a:p>
                  </a:txBody>
                  <a:tcPr/>
                </a:tc>
                <a:tc>
                  <a:txBody>
                    <a:bodyPr/>
                    <a:lstStyle/>
                    <a:p>
                      <a:r>
                        <a:rPr lang="en-US" dirty="0" smtClean="0"/>
                        <a:t>A-B</a:t>
                      </a:r>
                    </a:p>
                    <a:p>
                      <a:r>
                        <a:rPr lang="en-US" dirty="0" smtClean="0"/>
                        <a:t>A-C</a:t>
                      </a:r>
                    </a:p>
                    <a:p>
                      <a:r>
                        <a:rPr lang="en-US" dirty="0" smtClean="0"/>
                        <a:t>A-D</a:t>
                      </a:r>
                    </a:p>
                    <a:p>
                      <a:r>
                        <a:rPr lang="en-US" dirty="0" smtClean="0"/>
                        <a:t>A-E</a:t>
                      </a:r>
                    </a:p>
                    <a:p>
                      <a:r>
                        <a:rPr lang="en-US" dirty="0" smtClean="0"/>
                        <a:t>B-C</a:t>
                      </a:r>
                    </a:p>
                    <a:p>
                      <a:r>
                        <a:rPr lang="en-US" dirty="0" smtClean="0"/>
                        <a:t>B-D</a:t>
                      </a:r>
                    </a:p>
                    <a:p>
                      <a:r>
                        <a:rPr lang="en-US" dirty="0" smtClean="0"/>
                        <a:t>B-E</a:t>
                      </a:r>
                    </a:p>
                    <a:p>
                      <a:r>
                        <a:rPr lang="en-US" dirty="0" smtClean="0"/>
                        <a:t>C-D</a:t>
                      </a:r>
                    </a:p>
                    <a:p>
                      <a:r>
                        <a:rPr lang="en-US" dirty="0" smtClean="0"/>
                        <a:t>C-E</a:t>
                      </a:r>
                    </a:p>
                    <a:p>
                      <a:r>
                        <a:rPr lang="en-US" dirty="0" smtClean="0"/>
                        <a:t>D-E</a:t>
                      </a:r>
                      <a:endParaRPr lang="en-US" dirty="0"/>
                    </a:p>
                  </a:txBody>
                  <a:tcPr/>
                </a:tc>
                <a:tc>
                  <a:txBody>
                    <a:bodyPr/>
                    <a:lstStyle/>
                    <a:p>
                      <a:r>
                        <a:rPr lang="en-US" dirty="0" smtClean="0"/>
                        <a:t>A-B	C-D</a:t>
                      </a:r>
                    </a:p>
                    <a:p>
                      <a:r>
                        <a:rPr lang="en-US" dirty="0" smtClean="0"/>
                        <a:t>A-C	C-E</a:t>
                      </a:r>
                    </a:p>
                    <a:p>
                      <a:r>
                        <a:rPr lang="en-US" dirty="0" smtClean="0"/>
                        <a:t>A-D	C-F</a:t>
                      </a:r>
                    </a:p>
                    <a:p>
                      <a:r>
                        <a:rPr lang="en-US" dirty="0" smtClean="0"/>
                        <a:t>A-E	D-E</a:t>
                      </a:r>
                    </a:p>
                    <a:p>
                      <a:r>
                        <a:rPr lang="en-US" dirty="0" smtClean="0"/>
                        <a:t>A-F	D-F</a:t>
                      </a:r>
                    </a:p>
                    <a:p>
                      <a:r>
                        <a:rPr lang="en-US" dirty="0" smtClean="0"/>
                        <a:t>B-C	E-F</a:t>
                      </a:r>
                    </a:p>
                    <a:p>
                      <a:r>
                        <a:rPr lang="en-US" dirty="0" smtClean="0"/>
                        <a:t>B-D</a:t>
                      </a:r>
                    </a:p>
                    <a:p>
                      <a:r>
                        <a:rPr lang="en-US" dirty="0" smtClean="0"/>
                        <a:t>B-E</a:t>
                      </a:r>
                    </a:p>
                    <a:p>
                      <a:r>
                        <a:rPr lang="en-US" dirty="0" smtClean="0"/>
                        <a:t>B-F</a:t>
                      </a:r>
                      <a:endParaRPr lang="en-US" dirty="0"/>
                    </a:p>
                  </a:txBody>
                  <a:tcPr/>
                </a:tc>
              </a:tr>
              <a:tr h="370840">
                <a:tc>
                  <a:txBody>
                    <a:bodyPr/>
                    <a:lstStyle/>
                    <a:p>
                      <a:r>
                        <a:rPr lang="en-US" dirty="0" smtClean="0"/>
                        <a:t>Total Possible Comparisons</a:t>
                      </a:r>
                      <a:endParaRPr lang="en-US" dirty="0"/>
                    </a:p>
                  </a:txBody>
                  <a:tcPr/>
                </a:tc>
                <a:tc>
                  <a:txBody>
                    <a:bodyPr/>
                    <a:lstStyle/>
                    <a:p>
                      <a:pPr algn="ctr"/>
                      <a:r>
                        <a:rPr lang="en-US" dirty="0" smtClean="0"/>
                        <a:t>1</a:t>
                      </a:r>
                      <a:endParaRPr lang="en-US" dirty="0"/>
                    </a:p>
                  </a:txBody>
                  <a:tcPr/>
                </a:tc>
                <a:tc>
                  <a:txBody>
                    <a:bodyPr/>
                    <a:lstStyle/>
                    <a:p>
                      <a:pPr algn="ctr"/>
                      <a:r>
                        <a:rPr lang="en-US" dirty="0" smtClean="0"/>
                        <a:t>3</a:t>
                      </a:r>
                      <a:endParaRPr lang="en-US" dirty="0"/>
                    </a:p>
                  </a:txBody>
                  <a:tcPr/>
                </a:tc>
                <a:tc>
                  <a:txBody>
                    <a:bodyPr/>
                    <a:lstStyle/>
                    <a:p>
                      <a:pPr algn="ctr"/>
                      <a:r>
                        <a:rPr lang="en-US" dirty="0" smtClean="0"/>
                        <a:t>6</a:t>
                      </a:r>
                      <a:endParaRPr lang="en-US" dirty="0"/>
                    </a:p>
                  </a:txBody>
                  <a:tcPr/>
                </a:tc>
                <a:tc>
                  <a:txBody>
                    <a:bodyPr/>
                    <a:lstStyle/>
                    <a:p>
                      <a:pPr algn="ctr"/>
                      <a:r>
                        <a:rPr lang="en-US" dirty="0" smtClean="0"/>
                        <a:t>10</a:t>
                      </a:r>
                      <a:endParaRPr lang="en-US" dirty="0"/>
                    </a:p>
                  </a:txBody>
                  <a:tcPr/>
                </a:tc>
                <a:tc>
                  <a:txBody>
                    <a:bodyPr/>
                    <a:lstStyle/>
                    <a:p>
                      <a:pPr algn="ctr"/>
                      <a:r>
                        <a:rPr lang="en-US" dirty="0" smtClean="0"/>
                        <a:t>15</a:t>
                      </a:r>
                      <a:endParaRPr lang="en-US" dirty="0"/>
                    </a:p>
                  </a:txBody>
                  <a:tcPr/>
                </a:tc>
              </a:tr>
              <a:tr h="370840">
                <a:tc>
                  <a:txBody>
                    <a:bodyPr/>
                    <a:lstStyle/>
                    <a:p>
                      <a:r>
                        <a:rPr lang="en-US" dirty="0" smtClean="0"/>
                        <a:t>Maximum Probability of a Type I Error</a:t>
                      </a:r>
                      <a:endParaRPr lang="en-US" dirty="0"/>
                    </a:p>
                  </a:txBody>
                  <a:tcPr/>
                </a:tc>
                <a:tc>
                  <a:txBody>
                    <a:bodyPr/>
                    <a:lstStyle/>
                    <a:p>
                      <a:pPr algn="ctr"/>
                      <a:r>
                        <a:rPr lang="en-US" dirty="0" smtClean="0"/>
                        <a:t>.05</a:t>
                      </a:r>
                      <a:endParaRPr lang="en-US" dirty="0"/>
                    </a:p>
                  </a:txBody>
                  <a:tcPr/>
                </a:tc>
                <a:tc>
                  <a:txBody>
                    <a:bodyPr/>
                    <a:lstStyle/>
                    <a:p>
                      <a:pPr algn="ctr"/>
                      <a:r>
                        <a:rPr lang="en-US" dirty="0" smtClean="0"/>
                        <a:t>.15</a:t>
                      </a:r>
                      <a:endParaRPr lang="en-US" dirty="0"/>
                    </a:p>
                  </a:txBody>
                  <a:tcPr/>
                </a:tc>
                <a:tc>
                  <a:txBody>
                    <a:bodyPr/>
                    <a:lstStyle/>
                    <a:p>
                      <a:pPr algn="ctr"/>
                      <a:r>
                        <a:rPr lang="en-US" dirty="0" smtClean="0"/>
                        <a:t>.30</a:t>
                      </a:r>
                      <a:endParaRPr lang="en-US" dirty="0"/>
                    </a:p>
                  </a:txBody>
                  <a:tcPr/>
                </a:tc>
                <a:tc>
                  <a:txBody>
                    <a:bodyPr/>
                    <a:lstStyle/>
                    <a:p>
                      <a:pPr algn="ctr"/>
                      <a:r>
                        <a:rPr lang="en-US" dirty="0" smtClean="0"/>
                        <a:t>.50</a:t>
                      </a:r>
                      <a:endParaRPr lang="en-US" dirty="0"/>
                    </a:p>
                  </a:txBody>
                  <a:tcPr/>
                </a:tc>
                <a:tc>
                  <a:txBody>
                    <a:bodyPr/>
                    <a:lstStyle/>
                    <a:p>
                      <a:pPr algn="ctr"/>
                      <a:r>
                        <a:rPr lang="en-US" dirty="0" smtClean="0"/>
                        <a:t>.75</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61694E1E-219A-A444-A241-FDE36A2374EE}" type="slidenum">
              <a:rPr lang="en-US" smtClean="0"/>
              <a:t>13</a:t>
            </a:fld>
            <a:endParaRPr lang="en-US"/>
          </a:p>
        </p:txBody>
      </p:sp>
    </p:spTree>
    <p:extLst>
      <p:ext uri="{BB962C8B-B14F-4D97-AF65-F5344CB8AC3E}">
        <p14:creationId xmlns:p14="http://schemas.microsoft.com/office/powerpoint/2010/main" val="2121920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Error</a:t>
            </a:r>
            <a:endParaRPr lang="en-US" dirty="0"/>
          </a:p>
        </p:txBody>
      </p:sp>
      <p:sp>
        <p:nvSpPr>
          <p:cNvPr id="3" name="Content Placeholder 2"/>
          <p:cNvSpPr>
            <a:spLocks noGrp="1"/>
          </p:cNvSpPr>
          <p:nvPr>
            <p:ph idx="1"/>
          </p:nvPr>
        </p:nvSpPr>
        <p:spPr/>
        <p:txBody>
          <a:bodyPr>
            <a:normAutofit/>
          </a:bodyPr>
          <a:lstStyle/>
          <a:p>
            <a:r>
              <a:rPr lang="en-US" dirty="0" smtClean="0"/>
              <a:t>Very quickly the probability of a Type I error gets unacceptably large. </a:t>
            </a:r>
          </a:p>
          <a:p>
            <a:r>
              <a:rPr lang="en-US" dirty="0" smtClean="0"/>
              <a:t>One way to solve this is to reduce the alpha level because that reduces the probability of a Type I error for any given comparison. Accumulation of error would be slower.</a:t>
            </a:r>
          </a:p>
          <a:p>
            <a:r>
              <a:rPr lang="en-US" dirty="0" smtClean="0"/>
              <a:t>But, you would also reduce the probability of discovering statistically significant differences.</a:t>
            </a:r>
          </a:p>
        </p:txBody>
      </p:sp>
      <p:sp>
        <p:nvSpPr>
          <p:cNvPr id="4" name="Slide Number Placeholder 3"/>
          <p:cNvSpPr>
            <a:spLocks noGrp="1"/>
          </p:cNvSpPr>
          <p:nvPr>
            <p:ph type="sldNum" sz="quarter" idx="12"/>
          </p:nvPr>
        </p:nvSpPr>
        <p:spPr/>
        <p:txBody>
          <a:bodyPr/>
          <a:lstStyle/>
          <a:p>
            <a:fld id="{61694E1E-219A-A444-A241-FDE36A2374EE}" type="slidenum">
              <a:rPr lang="en-US" smtClean="0"/>
              <a:t>14</a:t>
            </a:fld>
            <a:endParaRPr lang="en-US"/>
          </a:p>
        </p:txBody>
      </p:sp>
    </p:spTree>
    <p:extLst>
      <p:ext uri="{BB962C8B-B14F-4D97-AF65-F5344CB8AC3E}">
        <p14:creationId xmlns:p14="http://schemas.microsoft.com/office/powerpoint/2010/main" val="328623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Out of This Problem</a:t>
            </a:r>
            <a:endParaRPr lang="en-US" dirty="0"/>
          </a:p>
        </p:txBody>
      </p:sp>
      <p:sp>
        <p:nvSpPr>
          <p:cNvPr id="3" name="Content Placeholder 2"/>
          <p:cNvSpPr>
            <a:spLocks noGrp="1"/>
          </p:cNvSpPr>
          <p:nvPr>
            <p:ph idx="1"/>
          </p:nvPr>
        </p:nvSpPr>
        <p:spPr/>
        <p:txBody>
          <a:bodyPr>
            <a:normAutofit/>
          </a:bodyPr>
          <a:lstStyle/>
          <a:p>
            <a:r>
              <a:rPr lang="en-US" dirty="0" smtClean="0"/>
              <a:t>Remember that </a:t>
            </a:r>
            <a:r>
              <a:rPr lang="en-US" i="1" dirty="0" smtClean="0"/>
              <a:t>SD</a:t>
            </a:r>
            <a:r>
              <a:rPr lang="en-US" dirty="0" smtClean="0"/>
              <a:t> is the average distance of all of the scores from the mean?</a:t>
            </a:r>
          </a:p>
          <a:p>
            <a:r>
              <a:rPr lang="en-US" dirty="0" smtClean="0"/>
              <a:t>We got to it by adding up the squared differences of each score.</a:t>
            </a:r>
          </a:p>
          <a:p>
            <a:r>
              <a:rPr lang="en-US" dirty="0" smtClean="0"/>
              <a:t>The average of the squared differences is called the </a:t>
            </a:r>
            <a:r>
              <a:rPr lang="en-US" i="1" dirty="0" smtClean="0"/>
              <a:t>variance</a:t>
            </a:r>
            <a:r>
              <a:rPr lang="en-US" dirty="0" smtClean="0"/>
              <a:t> of the sample.</a:t>
            </a:r>
          </a:p>
          <a:p>
            <a:r>
              <a:rPr lang="en-US" dirty="0" smtClean="0"/>
              <a:t>The </a:t>
            </a:r>
            <a:r>
              <a:rPr lang="en-US" i="1" dirty="0" smtClean="0"/>
              <a:t>SD</a:t>
            </a:r>
            <a:r>
              <a:rPr lang="en-US" dirty="0" smtClean="0"/>
              <a:t> is the square root of the variance so they are closely related.</a:t>
            </a:r>
          </a:p>
        </p:txBody>
      </p:sp>
      <p:sp>
        <p:nvSpPr>
          <p:cNvPr id="4" name="Slide Number Placeholder 3"/>
          <p:cNvSpPr>
            <a:spLocks noGrp="1"/>
          </p:cNvSpPr>
          <p:nvPr>
            <p:ph type="sldNum" sz="quarter" idx="12"/>
          </p:nvPr>
        </p:nvSpPr>
        <p:spPr/>
        <p:txBody>
          <a:bodyPr/>
          <a:lstStyle/>
          <a:p>
            <a:fld id="{61694E1E-219A-A444-A241-FDE36A2374EE}" type="slidenum">
              <a:rPr lang="en-US" smtClean="0"/>
              <a:t>15</a:t>
            </a:fld>
            <a:endParaRPr lang="en-US"/>
          </a:p>
        </p:txBody>
      </p:sp>
    </p:spTree>
    <p:extLst>
      <p:ext uri="{BB962C8B-B14F-4D97-AF65-F5344CB8AC3E}">
        <p14:creationId xmlns:p14="http://schemas.microsoft.com/office/powerpoint/2010/main" val="14535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94952"/>
            <a:ext cx="7772400" cy="914400"/>
          </a:xfrm>
        </p:spPr>
        <p:txBody>
          <a:bodyPr/>
          <a:lstStyle/>
          <a:p>
            <a:pPr eaLnBrk="1" hangingPunct="1"/>
            <a:r>
              <a:rPr lang="en-US" sz="3600" dirty="0" smtClean="0">
                <a:latin typeface="Times" charset="0"/>
                <a:ea typeface="ＭＳ Ｐゴシック" charset="0"/>
                <a:cs typeface="ＭＳ Ｐゴシック" charset="0"/>
              </a:rPr>
              <a:t>Variance</a:t>
            </a:r>
            <a:endParaRPr lang="en-US" dirty="0">
              <a:latin typeface="Times" charset="0"/>
              <a:ea typeface="ＭＳ Ｐゴシック" charset="0"/>
              <a:cs typeface="ＭＳ Ｐゴシック" charset="0"/>
            </a:endParaRPr>
          </a:p>
        </p:txBody>
      </p:sp>
      <p:sp>
        <p:nvSpPr>
          <p:cNvPr id="109571" name="Content Placeholder 14"/>
          <p:cNvSpPr>
            <a:spLocks noGrp="1"/>
          </p:cNvSpPr>
          <p:nvPr>
            <p:ph idx="1"/>
          </p:nvPr>
        </p:nvSpPr>
        <p:spPr>
          <a:xfrm>
            <a:off x="685800" y="4114800"/>
            <a:ext cx="7772400" cy="2057400"/>
          </a:xfrm>
        </p:spPr>
        <p:txBody>
          <a:bodyPr>
            <a:normAutofit lnSpcReduction="10000"/>
          </a:bodyPr>
          <a:lstStyle/>
          <a:p>
            <a:r>
              <a:rPr lang="en-US" sz="2800" dirty="0" smtClean="0">
                <a:latin typeface="Times" charset="0"/>
                <a:ea typeface="ＭＳ Ｐゴシック" charset="0"/>
                <a:cs typeface="ＭＳ Ｐゴシック" charset="0"/>
              </a:rPr>
              <a:t>Variance: The summary of the group is the mean. The distance that everyone is from the mean happened for unknown reasons. Variance is error in the model. If everyone had the same score there would be no error in the measurement.</a:t>
            </a:r>
            <a:endParaRPr lang="en-US" sz="2800" dirty="0">
              <a:latin typeface="Times" charset="0"/>
              <a:ea typeface="ＭＳ Ｐゴシック" charset="0"/>
              <a:cs typeface="ＭＳ Ｐゴシック" charset="0"/>
            </a:endParaRPr>
          </a:p>
        </p:txBody>
      </p:sp>
      <p:sp>
        <p:nvSpPr>
          <p:cNvPr id="24" name="Line 5"/>
          <p:cNvSpPr>
            <a:spLocks noChangeShapeType="1"/>
          </p:cNvSpPr>
          <p:nvPr/>
        </p:nvSpPr>
        <p:spPr bwMode="auto">
          <a:xfrm>
            <a:off x="4572000" y="940844"/>
            <a:ext cx="0" cy="2895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Freeform 28"/>
          <p:cNvSpPr/>
          <p:nvPr/>
        </p:nvSpPr>
        <p:spPr>
          <a:xfrm>
            <a:off x="1369051" y="1009352"/>
            <a:ext cx="6405825" cy="2765944"/>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1694E1E-219A-A444-A241-FDE36A2374EE}" type="slidenum">
              <a:rPr lang="en-US" smtClean="0"/>
              <a:t>16</a:t>
            </a:fld>
            <a:endParaRPr lang="en-US"/>
          </a:p>
        </p:txBody>
      </p:sp>
    </p:spTree>
    <p:extLst>
      <p:ext uri="{BB962C8B-B14F-4D97-AF65-F5344CB8AC3E}">
        <p14:creationId xmlns:p14="http://schemas.microsoft.com/office/powerpoint/2010/main" val="3172604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96766"/>
            <a:ext cx="7772400" cy="914400"/>
          </a:xfrm>
        </p:spPr>
        <p:txBody>
          <a:bodyPr/>
          <a:lstStyle/>
          <a:p>
            <a:pPr eaLnBrk="1" hangingPunct="1"/>
            <a:r>
              <a:rPr lang="en-US" sz="3600" dirty="0" smtClean="0">
                <a:latin typeface="Times" charset="0"/>
                <a:ea typeface="ＭＳ Ｐゴシック" charset="0"/>
                <a:cs typeface="ＭＳ Ｐゴシック" charset="0"/>
              </a:rPr>
              <a:t>Comparison of Three Sets of Scores</a:t>
            </a:r>
            <a:endParaRPr lang="en-US" dirty="0">
              <a:latin typeface="Times" charset="0"/>
              <a:ea typeface="ＭＳ Ｐゴシック" charset="0"/>
              <a:cs typeface="ＭＳ Ｐゴシック" charset="0"/>
            </a:endParaRPr>
          </a:p>
        </p:txBody>
      </p:sp>
      <p:sp>
        <p:nvSpPr>
          <p:cNvPr id="109571" name="Content Placeholder 14"/>
          <p:cNvSpPr>
            <a:spLocks noGrp="1"/>
          </p:cNvSpPr>
          <p:nvPr>
            <p:ph idx="1"/>
          </p:nvPr>
        </p:nvSpPr>
        <p:spPr>
          <a:xfrm>
            <a:off x="685800" y="4114800"/>
            <a:ext cx="7772400" cy="2057400"/>
          </a:xfrm>
        </p:spPr>
        <p:txBody>
          <a:bodyPr/>
          <a:lstStyle/>
          <a:p>
            <a:r>
              <a:rPr lang="en-US" sz="2800" dirty="0" smtClean="0">
                <a:latin typeface="Times" charset="0"/>
                <a:ea typeface="ＭＳ Ｐゴシック" charset="0"/>
                <a:cs typeface="ＭＳ Ｐゴシック" charset="0"/>
              </a:rPr>
              <a:t>Figure out what the total variance is inside of all of the distributions.</a:t>
            </a:r>
          </a:p>
          <a:p>
            <a:r>
              <a:rPr lang="en-US" sz="2800" dirty="0" smtClean="0">
                <a:latin typeface="Times" charset="0"/>
                <a:ea typeface="ＭＳ Ｐゴシック" charset="0"/>
                <a:cs typeface="ＭＳ Ｐゴシック" charset="0"/>
              </a:rPr>
              <a:t>The is called </a:t>
            </a:r>
            <a:r>
              <a:rPr lang="en-US" sz="2800" i="1" dirty="0" smtClean="0">
                <a:latin typeface="Times" charset="0"/>
                <a:ea typeface="ＭＳ Ｐゴシック" charset="0"/>
                <a:cs typeface="ＭＳ Ｐゴシック" charset="0"/>
              </a:rPr>
              <a:t>within </a:t>
            </a:r>
            <a:r>
              <a:rPr lang="en-US" sz="2800" i="1" dirty="0">
                <a:latin typeface="Times" charset="0"/>
                <a:ea typeface="ＭＳ Ｐゴシック" charset="0"/>
                <a:cs typeface="ＭＳ Ｐゴシック" charset="0"/>
              </a:rPr>
              <a:t>g</a:t>
            </a:r>
            <a:r>
              <a:rPr lang="en-US" sz="2800" i="1" dirty="0" smtClean="0">
                <a:latin typeface="Times" charset="0"/>
                <a:ea typeface="ＭＳ Ｐゴシック" charset="0"/>
                <a:cs typeface="ＭＳ Ｐゴシック" charset="0"/>
              </a:rPr>
              <a:t>roup variance </a:t>
            </a:r>
            <a:r>
              <a:rPr lang="en-US" sz="2800" dirty="0" smtClean="0">
                <a:latin typeface="Times" charset="0"/>
                <a:ea typeface="ＭＳ Ｐゴシック" charset="0"/>
                <a:cs typeface="ＭＳ Ｐゴシック" charset="0"/>
              </a:rPr>
              <a:t>and it represents random error in the model.</a:t>
            </a:r>
          </a:p>
        </p:txBody>
      </p:sp>
      <p:sp>
        <p:nvSpPr>
          <p:cNvPr id="25"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Freeform 12"/>
          <p:cNvSpPr/>
          <p:nvPr/>
        </p:nvSpPr>
        <p:spPr>
          <a:xfrm>
            <a:off x="2446737" y="2349714"/>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818666" y="2078774"/>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3317594" y="2426418"/>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Freeform 1"/>
          <p:cNvSpPr/>
          <p:nvPr/>
        </p:nvSpPr>
        <p:spPr>
          <a:xfrm>
            <a:off x="2446508" y="2335007"/>
            <a:ext cx="3385481" cy="1493296"/>
          </a:xfrm>
          <a:custGeom>
            <a:avLst/>
            <a:gdLst>
              <a:gd name="connsiteX0" fmla="*/ 3660 w 3385481"/>
              <a:gd name="connsiteY0" fmla="*/ 1474996 h 1478656"/>
              <a:gd name="connsiteX1" fmla="*/ 0 w 3385481"/>
              <a:gd name="connsiteY1" fmla="*/ 1423755 h 1478656"/>
              <a:gd name="connsiteX2" fmla="*/ 197639 w 3385481"/>
              <a:gd name="connsiteY2" fmla="*/ 1427415 h 1478656"/>
              <a:gd name="connsiteX3" fmla="*/ 461157 w 3385481"/>
              <a:gd name="connsiteY3" fmla="*/ 1409115 h 1478656"/>
              <a:gd name="connsiteX4" fmla="*/ 680756 w 3385481"/>
              <a:gd name="connsiteY4" fmla="*/ 1379835 h 1478656"/>
              <a:gd name="connsiteX5" fmla="*/ 841795 w 3385481"/>
              <a:gd name="connsiteY5" fmla="*/ 1343234 h 1478656"/>
              <a:gd name="connsiteX6" fmla="*/ 973554 w 3385481"/>
              <a:gd name="connsiteY6" fmla="*/ 1288334 h 1478656"/>
              <a:gd name="connsiteX7" fmla="*/ 1097994 w 3385481"/>
              <a:gd name="connsiteY7" fmla="*/ 1178533 h 1478656"/>
              <a:gd name="connsiteX8" fmla="*/ 1178513 w 3385481"/>
              <a:gd name="connsiteY8" fmla="*/ 1013831 h 1478656"/>
              <a:gd name="connsiteX9" fmla="*/ 1237073 w 3385481"/>
              <a:gd name="connsiteY9" fmla="*/ 808869 h 1478656"/>
              <a:gd name="connsiteX10" fmla="*/ 1280993 w 3385481"/>
              <a:gd name="connsiteY10" fmla="*/ 622207 h 1478656"/>
              <a:gd name="connsiteX11" fmla="*/ 1328572 w 3385481"/>
              <a:gd name="connsiteY11" fmla="*/ 395284 h 1478656"/>
              <a:gd name="connsiteX12" fmla="*/ 1416412 w 3385481"/>
              <a:gd name="connsiteY12" fmla="*/ 172022 h 1478656"/>
              <a:gd name="connsiteX13" fmla="*/ 1507911 w 3385481"/>
              <a:gd name="connsiteY13" fmla="*/ 43920 h 1478656"/>
              <a:gd name="connsiteX14" fmla="*/ 1636011 w 3385481"/>
              <a:gd name="connsiteY14" fmla="*/ 0 h 1478656"/>
              <a:gd name="connsiteX15" fmla="*/ 1745810 w 3385481"/>
              <a:gd name="connsiteY15" fmla="*/ 10980 h 1478656"/>
              <a:gd name="connsiteX16" fmla="*/ 1851949 w 3385481"/>
              <a:gd name="connsiteY16" fmla="*/ 109801 h 1478656"/>
              <a:gd name="connsiteX17" fmla="*/ 1925149 w 3385481"/>
              <a:gd name="connsiteY17" fmla="*/ 234242 h 1478656"/>
              <a:gd name="connsiteX18" fmla="*/ 1994689 w 3385481"/>
              <a:gd name="connsiteY18" fmla="*/ 450185 h 1478656"/>
              <a:gd name="connsiteX19" fmla="*/ 2038608 w 3385481"/>
              <a:gd name="connsiteY19" fmla="*/ 669787 h 1478656"/>
              <a:gd name="connsiteX20" fmla="*/ 2082528 w 3385481"/>
              <a:gd name="connsiteY20" fmla="*/ 830829 h 1478656"/>
              <a:gd name="connsiteX21" fmla="*/ 2126448 w 3385481"/>
              <a:gd name="connsiteY21" fmla="*/ 984551 h 1478656"/>
              <a:gd name="connsiteX22" fmla="*/ 2225267 w 3385481"/>
              <a:gd name="connsiteY22" fmla="*/ 1167553 h 1478656"/>
              <a:gd name="connsiteX23" fmla="*/ 2357026 w 3385481"/>
              <a:gd name="connsiteY23" fmla="*/ 1299314 h 1478656"/>
              <a:gd name="connsiteX24" fmla="*/ 2580285 w 3385481"/>
              <a:gd name="connsiteY24" fmla="*/ 1383495 h 1478656"/>
              <a:gd name="connsiteX25" fmla="*/ 2777924 w 3385481"/>
              <a:gd name="connsiteY25" fmla="*/ 1412775 h 1478656"/>
              <a:gd name="connsiteX26" fmla="*/ 3045103 w 3385481"/>
              <a:gd name="connsiteY26" fmla="*/ 1434735 h 1478656"/>
              <a:gd name="connsiteX27" fmla="*/ 3176862 w 3385481"/>
              <a:gd name="connsiteY27" fmla="*/ 1431075 h 1478656"/>
              <a:gd name="connsiteX28" fmla="*/ 3385481 w 3385481"/>
              <a:gd name="connsiteY28" fmla="*/ 1427415 h 1478656"/>
              <a:gd name="connsiteX29" fmla="*/ 3385481 w 3385481"/>
              <a:gd name="connsiteY29" fmla="*/ 1478656 h 1478656"/>
              <a:gd name="connsiteX30" fmla="*/ 3385481 w 3385481"/>
              <a:gd name="connsiteY30" fmla="*/ 1478656 h 1478656"/>
              <a:gd name="connsiteX0" fmla="*/ 3660 w 3385481"/>
              <a:gd name="connsiteY0" fmla="*/ 1489636 h 1493296"/>
              <a:gd name="connsiteX1" fmla="*/ 0 w 3385481"/>
              <a:gd name="connsiteY1" fmla="*/ 1438395 h 1493296"/>
              <a:gd name="connsiteX2" fmla="*/ 197639 w 3385481"/>
              <a:gd name="connsiteY2" fmla="*/ 1442055 h 1493296"/>
              <a:gd name="connsiteX3" fmla="*/ 461157 w 3385481"/>
              <a:gd name="connsiteY3" fmla="*/ 1423755 h 1493296"/>
              <a:gd name="connsiteX4" fmla="*/ 680756 w 3385481"/>
              <a:gd name="connsiteY4" fmla="*/ 1394475 h 1493296"/>
              <a:gd name="connsiteX5" fmla="*/ 841795 w 3385481"/>
              <a:gd name="connsiteY5" fmla="*/ 1357874 h 1493296"/>
              <a:gd name="connsiteX6" fmla="*/ 973554 w 3385481"/>
              <a:gd name="connsiteY6" fmla="*/ 1302974 h 1493296"/>
              <a:gd name="connsiteX7" fmla="*/ 1097994 w 3385481"/>
              <a:gd name="connsiteY7" fmla="*/ 1193173 h 1493296"/>
              <a:gd name="connsiteX8" fmla="*/ 1178513 w 3385481"/>
              <a:gd name="connsiteY8" fmla="*/ 1028471 h 1493296"/>
              <a:gd name="connsiteX9" fmla="*/ 1237073 w 3385481"/>
              <a:gd name="connsiteY9" fmla="*/ 823509 h 1493296"/>
              <a:gd name="connsiteX10" fmla="*/ 1280993 w 3385481"/>
              <a:gd name="connsiteY10" fmla="*/ 636847 h 1493296"/>
              <a:gd name="connsiteX11" fmla="*/ 1328572 w 3385481"/>
              <a:gd name="connsiteY11" fmla="*/ 409924 h 1493296"/>
              <a:gd name="connsiteX12" fmla="*/ 1416412 w 3385481"/>
              <a:gd name="connsiteY12" fmla="*/ 186662 h 1493296"/>
              <a:gd name="connsiteX13" fmla="*/ 1507911 w 3385481"/>
              <a:gd name="connsiteY13" fmla="*/ 58560 h 1493296"/>
              <a:gd name="connsiteX14" fmla="*/ 1636011 w 3385481"/>
              <a:gd name="connsiteY14" fmla="*/ 0 h 1493296"/>
              <a:gd name="connsiteX15" fmla="*/ 1745810 w 3385481"/>
              <a:gd name="connsiteY15" fmla="*/ 25620 h 1493296"/>
              <a:gd name="connsiteX16" fmla="*/ 1851949 w 3385481"/>
              <a:gd name="connsiteY16" fmla="*/ 124441 h 1493296"/>
              <a:gd name="connsiteX17" fmla="*/ 1925149 w 3385481"/>
              <a:gd name="connsiteY17" fmla="*/ 248882 h 1493296"/>
              <a:gd name="connsiteX18" fmla="*/ 1994689 w 3385481"/>
              <a:gd name="connsiteY18" fmla="*/ 464825 h 1493296"/>
              <a:gd name="connsiteX19" fmla="*/ 2038608 w 3385481"/>
              <a:gd name="connsiteY19" fmla="*/ 684427 h 1493296"/>
              <a:gd name="connsiteX20" fmla="*/ 2082528 w 3385481"/>
              <a:gd name="connsiteY20" fmla="*/ 845469 h 1493296"/>
              <a:gd name="connsiteX21" fmla="*/ 2126448 w 3385481"/>
              <a:gd name="connsiteY21" fmla="*/ 999191 h 1493296"/>
              <a:gd name="connsiteX22" fmla="*/ 2225267 w 3385481"/>
              <a:gd name="connsiteY22" fmla="*/ 1182193 h 1493296"/>
              <a:gd name="connsiteX23" fmla="*/ 2357026 w 3385481"/>
              <a:gd name="connsiteY23" fmla="*/ 1313954 h 1493296"/>
              <a:gd name="connsiteX24" fmla="*/ 2580285 w 3385481"/>
              <a:gd name="connsiteY24" fmla="*/ 1398135 h 1493296"/>
              <a:gd name="connsiteX25" fmla="*/ 2777924 w 3385481"/>
              <a:gd name="connsiteY25" fmla="*/ 1427415 h 1493296"/>
              <a:gd name="connsiteX26" fmla="*/ 3045103 w 3385481"/>
              <a:gd name="connsiteY26" fmla="*/ 1449375 h 1493296"/>
              <a:gd name="connsiteX27" fmla="*/ 3176862 w 3385481"/>
              <a:gd name="connsiteY27" fmla="*/ 1445715 h 1493296"/>
              <a:gd name="connsiteX28" fmla="*/ 3385481 w 3385481"/>
              <a:gd name="connsiteY28" fmla="*/ 1442055 h 1493296"/>
              <a:gd name="connsiteX29" fmla="*/ 3385481 w 3385481"/>
              <a:gd name="connsiteY29" fmla="*/ 1493296 h 1493296"/>
              <a:gd name="connsiteX30" fmla="*/ 3385481 w 3385481"/>
              <a:gd name="connsiteY30" fmla="*/ 1493296 h 1493296"/>
              <a:gd name="connsiteX0" fmla="*/ 3660 w 3385481"/>
              <a:gd name="connsiteY0" fmla="*/ 1489636 h 1493296"/>
              <a:gd name="connsiteX1" fmla="*/ 0 w 3385481"/>
              <a:gd name="connsiteY1" fmla="*/ 1438395 h 1493296"/>
              <a:gd name="connsiteX2" fmla="*/ 197639 w 3385481"/>
              <a:gd name="connsiteY2" fmla="*/ 1442055 h 1493296"/>
              <a:gd name="connsiteX3" fmla="*/ 461157 w 3385481"/>
              <a:gd name="connsiteY3" fmla="*/ 1423755 h 1493296"/>
              <a:gd name="connsiteX4" fmla="*/ 680756 w 3385481"/>
              <a:gd name="connsiteY4" fmla="*/ 1394475 h 1493296"/>
              <a:gd name="connsiteX5" fmla="*/ 841795 w 3385481"/>
              <a:gd name="connsiteY5" fmla="*/ 1357874 h 1493296"/>
              <a:gd name="connsiteX6" fmla="*/ 973554 w 3385481"/>
              <a:gd name="connsiteY6" fmla="*/ 1302974 h 1493296"/>
              <a:gd name="connsiteX7" fmla="*/ 1097994 w 3385481"/>
              <a:gd name="connsiteY7" fmla="*/ 1193173 h 1493296"/>
              <a:gd name="connsiteX8" fmla="*/ 1178513 w 3385481"/>
              <a:gd name="connsiteY8" fmla="*/ 1028471 h 1493296"/>
              <a:gd name="connsiteX9" fmla="*/ 1237073 w 3385481"/>
              <a:gd name="connsiteY9" fmla="*/ 823509 h 1493296"/>
              <a:gd name="connsiteX10" fmla="*/ 1280993 w 3385481"/>
              <a:gd name="connsiteY10" fmla="*/ 636847 h 1493296"/>
              <a:gd name="connsiteX11" fmla="*/ 1328572 w 3385481"/>
              <a:gd name="connsiteY11" fmla="*/ 409924 h 1493296"/>
              <a:gd name="connsiteX12" fmla="*/ 1416412 w 3385481"/>
              <a:gd name="connsiteY12" fmla="*/ 186662 h 1493296"/>
              <a:gd name="connsiteX13" fmla="*/ 1511571 w 3385481"/>
              <a:gd name="connsiteY13" fmla="*/ 69540 h 1493296"/>
              <a:gd name="connsiteX14" fmla="*/ 1636011 w 3385481"/>
              <a:gd name="connsiteY14" fmla="*/ 0 h 1493296"/>
              <a:gd name="connsiteX15" fmla="*/ 1745810 w 3385481"/>
              <a:gd name="connsiteY15" fmla="*/ 25620 h 1493296"/>
              <a:gd name="connsiteX16" fmla="*/ 1851949 w 3385481"/>
              <a:gd name="connsiteY16" fmla="*/ 124441 h 1493296"/>
              <a:gd name="connsiteX17" fmla="*/ 1925149 w 3385481"/>
              <a:gd name="connsiteY17" fmla="*/ 248882 h 1493296"/>
              <a:gd name="connsiteX18" fmla="*/ 1994689 w 3385481"/>
              <a:gd name="connsiteY18" fmla="*/ 464825 h 1493296"/>
              <a:gd name="connsiteX19" fmla="*/ 2038608 w 3385481"/>
              <a:gd name="connsiteY19" fmla="*/ 684427 h 1493296"/>
              <a:gd name="connsiteX20" fmla="*/ 2082528 w 3385481"/>
              <a:gd name="connsiteY20" fmla="*/ 845469 h 1493296"/>
              <a:gd name="connsiteX21" fmla="*/ 2126448 w 3385481"/>
              <a:gd name="connsiteY21" fmla="*/ 999191 h 1493296"/>
              <a:gd name="connsiteX22" fmla="*/ 2225267 w 3385481"/>
              <a:gd name="connsiteY22" fmla="*/ 1182193 h 1493296"/>
              <a:gd name="connsiteX23" fmla="*/ 2357026 w 3385481"/>
              <a:gd name="connsiteY23" fmla="*/ 1313954 h 1493296"/>
              <a:gd name="connsiteX24" fmla="*/ 2580285 w 3385481"/>
              <a:gd name="connsiteY24" fmla="*/ 1398135 h 1493296"/>
              <a:gd name="connsiteX25" fmla="*/ 2777924 w 3385481"/>
              <a:gd name="connsiteY25" fmla="*/ 1427415 h 1493296"/>
              <a:gd name="connsiteX26" fmla="*/ 3045103 w 3385481"/>
              <a:gd name="connsiteY26" fmla="*/ 1449375 h 1493296"/>
              <a:gd name="connsiteX27" fmla="*/ 3176862 w 3385481"/>
              <a:gd name="connsiteY27" fmla="*/ 1445715 h 1493296"/>
              <a:gd name="connsiteX28" fmla="*/ 3385481 w 3385481"/>
              <a:gd name="connsiteY28" fmla="*/ 1442055 h 1493296"/>
              <a:gd name="connsiteX29" fmla="*/ 3385481 w 3385481"/>
              <a:gd name="connsiteY29" fmla="*/ 1493296 h 1493296"/>
              <a:gd name="connsiteX30" fmla="*/ 3385481 w 3385481"/>
              <a:gd name="connsiteY30" fmla="*/ 1493296 h 14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85481" h="1493296">
                <a:moveTo>
                  <a:pt x="3660" y="1489636"/>
                </a:moveTo>
                <a:lnTo>
                  <a:pt x="0" y="1438395"/>
                </a:lnTo>
                <a:lnTo>
                  <a:pt x="197639" y="1442055"/>
                </a:lnTo>
                <a:lnTo>
                  <a:pt x="461157" y="1423755"/>
                </a:lnTo>
                <a:lnTo>
                  <a:pt x="680756" y="1394475"/>
                </a:lnTo>
                <a:lnTo>
                  <a:pt x="841795" y="1357874"/>
                </a:lnTo>
                <a:lnTo>
                  <a:pt x="973554" y="1302974"/>
                </a:lnTo>
                <a:lnTo>
                  <a:pt x="1097994" y="1193173"/>
                </a:lnTo>
                <a:lnTo>
                  <a:pt x="1178513" y="1028471"/>
                </a:lnTo>
                <a:lnTo>
                  <a:pt x="1237073" y="823509"/>
                </a:lnTo>
                <a:lnTo>
                  <a:pt x="1280993" y="636847"/>
                </a:lnTo>
                <a:lnTo>
                  <a:pt x="1328572" y="409924"/>
                </a:lnTo>
                <a:lnTo>
                  <a:pt x="1416412" y="186662"/>
                </a:lnTo>
                <a:lnTo>
                  <a:pt x="1511571" y="69540"/>
                </a:lnTo>
                <a:lnTo>
                  <a:pt x="1636011" y="0"/>
                </a:lnTo>
                <a:lnTo>
                  <a:pt x="1745810" y="25620"/>
                </a:lnTo>
                <a:lnTo>
                  <a:pt x="1851949" y="124441"/>
                </a:lnTo>
                <a:lnTo>
                  <a:pt x="1925149" y="248882"/>
                </a:lnTo>
                <a:lnTo>
                  <a:pt x="1994689" y="464825"/>
                </a:lnTo>
                <a:lnTo>
                  <a:pt x="2038608" y="684427"/>
                </a:lnTo>
                <a:lnTo>
                  <a:pt x="2082528" y="845469"/>
                </a:lnTo>
                <a:lnTo>
                  <a:pt x="2126448" y="999191"/>
                </a:lnTo>
                <a:lnTo>
                  <a:pt x="2225267" y="1182193"/>
                </a:lnTo>
                <a:lnTo>
                  <a:pt x="2357026" y="1313954"/>
                </a:lnTo>
                <a:lnTo>
                  <a:pt x="2580285" y="1398135"/>
                </a:lnTo>
                <a:lnTo>
                  <a:pt x="2777924" y="1427415"/>
                </a:lnTo>
                <a:lnTo>
                  <a:pt x="3045103" y="1449375"/>
                </a:lnTo>
                <a:lnTo>
                  <a:pt x="3176862" y="1445715"/>
                </a:lnTo>
                <a:lnTo>
                  <a:pt x="3385481" y="1442055"/>
                </a:lnTo>
                <a:lnTo>
                  <a:pt x="3385481" y="1493296"/>
                </a:lnTo>
                <a:lnTo>
                  <a:pt x="3385481" y="1493296"/>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a:off x="2818666" y="2078774"/>
            <a:ext cx="3323261" cy="1764139"/>
          </a:xfrm>
          <a:custGeom>
            <a:avLst/>
            <a:gdLst>
              <a:gd name="connsiteX0" fmla="*/ 0 w 3323261"/>
              <a:gd name="connsiteY0" fmla="*/ 1756819 h 1756819"/>
              <a:gd name="connsiteX1" fmla="*/ 3660 w 3323261"/>
              <a:gd name="connsiteY1" fmla="*/ 1701918 h 1756819"/>
              <a:gd name="connsiteX2" fmla="*/ 362338 w 3323261"/>
              <a:gd name="connsiteY2" fmla="*/ 1694598 h 1756819"/>
              <a:gd name="connsiteX3" fmla="*/ 658796 w 3323261"/>
              <a:gd name="connsiteY3" fmla="*/ 1654338 h 1756819"/>
              <a:gd name="connsiteX4" fmla="*/ 929634 w 3323261"/>
              <a:gd name="connsiteY4" fmla="*/ 1566497 h 1756819"/>
              <a:gd name="connsiteX5" fmla="*/ 1039434 w 3323261"/>
              <a:gd name="connsiteY5" fmla="*/ 1478656 h 1756819"/>
              <a:gd name="connsiteX6" fmla="*/ 1116293 w 3323261"/>
              <a:gd name="connsiteY6" fmla="*/ 1350555 h 1756819"/>
              <a:gd name="connsiteX7" fmla="*/ 1185833 w 3323261"/>
              <a:gd name="connsiteY7" fmla="*/ 1185853 h 1756819"/>
              <a:gd name="connsiteX8" fmla="*/ 1259033 w 3323261"/>
              <a:gd name="connsiteY8" fmla="*/ 838149 h 1756819"/>
              <a:gd name="connsiteX9" fmla="*/ 1302952 w 3323261"/>
              <a:gd name="connsiteY9" fmla="*/ 574626 h 1756819"/>
              <a:gd name="connsiteX10" fmla="*/ 1365172 w 3323261"/>
              <a:gd name="connsiteY10" fmla="*/ 336723 h 1756819"/>
              <a:gd name="connsiteX11" fmla="*/ 1431052 w 3323261"/>
              <a:gd name="connsiteY11" fmla="*/ 175682 h 1756819"/>
              <a:gd name="connsiteX12" fmla="*/ 1489611 w 3323261"/>
              <a:gd name="connsiteY12" fmla="*/ 80521 h 1756819"/>
              <a:gd name="connsiteX13" fmla="*/ 1584771 w 3323261"/>
              <a:gd name="connsiteY13" fmla="*/ 10980 h 1756819"/>
              <a:gd name="connsiteX14" fmla="*/ 1639670 w 3323261"/>
              <a:gd name="connsiteY14" fmla="*/ 0 h 1756819"/>
              <a:gd name="connsiteX15" fmla="*/ 1731170 w 3323261"/>
              <a:gd name="connsiteY15" fmla="*/ 21960 h 1756819"/>
              <a:gd name="connsiteX16" fmla="*/ 1833649 w 3323261"/>
              <a:gd name="connsiteY16" fmla="*/ 106141 h 1756819"/>
              <a:gd name="connsiteX17" fmla="*/ 1895869 w 3323261"/>
              <a:gd name="connsiteY17" fmla="*/ 212282 h 1756819"/>
              <a:gd name="connsiteX18" fmla="*/ 1939789 w 3323261"/>
              <a:gd name="connsiteY18" fmla="*/ 344043 h 1756819"/>
              <a:gd name="connsiteX19" fmla="*/ 1987368 w 3323261"/>
              <a:gd name="connsiteY19" fmla="*/ 538026 h 1756819"/>
              <a:gd name="connsiteX20" fmla="*/ 2049588 w 3323261"/>
              <a:gd name="connsiteY20" fmla="*/ 863769 h 1756819"/>
              <a:gd name="connsiteX21" fmla="*/ 2082528 w 3323261"/>
              <a:gd name="connsiteY21" fmla="*/ 1028471 h 1756819"/>
              <a:gd name="connsiteX22" fmla="*/ 2126448 w 3323261"/>
              <a:gd name="connsiteY22" fmla="*/ 1174873 h 1756819"/>
              <a:gd name="connsiteX23" fmla="*/ 2188667 w 3323261"/>
              <a:gd name="connsiteY23" fmla="*/ 1350555 h 1756819"/>
              <a:gd name="connsiteX24" fmla="*/ 2280167 w 3323261"/>
              <a:gd name="connsiteY24" fmla="*/ 1489636 h 1756819"/>
              <a:gd name="connsiteX25" fmla="*/ 2404606 w 3323261"/>
              <a:gd name="connsiteY25" fmla="*/ 1577477 h 1756819"/>
              <a:gd name="connsiteX26" fmla="*/ 2532705 w 3323261"/>
              <a:gd name="connsiteY26" fmla="*/ 1625058 h 1756819"/>
              <a:gd name="connsiteX27" fmla="*/ 2660805 w 3323261"/>
              <a:gd name="connsiteY27" fmla="*/ 1657998 h 1756819"/>
              <a:gd name="connsiteX28" fmla="*/ 2840144 w 3323261"/>
              <a:gd name="connsiteY28" fmla="*/ 1687278 h 1756819"/>
              <a:gd name="connsiteX29" fmla="*/ 3089022 w 3323261"/>
              <a:gd name="connsiteY29" fmla="*/ 1698258 h 1756819"/>
              <a:gd name="connsiteX30" fmla="*/ 3323261 w 3323261"/>
              <a:gd name="connsiteY30" fmla="*/ 1701918 h 1756819"/>
              <a:gd name="connsiteX31" fmla="*/ 3323261 w 3323261"/>
              <a:gd name="connsiteY31" fmla="*/ 1749499 h 1756819"/>
              <a:gd name="connsiteX32" fmla="*/ 3323261 w 3323261"/>
              <a:gd name="connsiteY32" fmla="*/ 1749499 h 1756819"/>
              <a:gd name="connsiteX0" fmla="*/ 0 w 3323261"/>
              <a:gd name="connsiteY0" fmla="*/ 1756819 h 1764139"/>
              <a:gd name="connsiteX1" fmla="*/ 3660 w 3323261"/>
              <a:gd name="connsiteY1" fmla="*/ 1701918 h 1764139"/>
              <a:gd name="connsiteX2" fmla="*/ 362338 w 3323261"/>
              <a:gd name="connsiteY2" fmla="*/ 1694598 h 1764139"/>
              <a:gd name="connsiteX3" fmla="*/ 658796 w 3323261"/>
              <a:gd name="connsiteY3" fmla="*/ 1654338 h 1764139"/>
              <a:gd name="connsiteX4" fmla="*/ 929634 w 3323261"/>
              <a:gd name="connsiteY4" fmla="*/ 1566497 h 1764139"/>
              <a:gd name="connsiteX5" fmla="*/ 1039434 w 3323261"/>
              <a:gd name="connsiteY5" fmla="*/ 1478656 h 1764139"/>
              <a:gd name="connsiteX6" fmla="*/ 1116293 w 3323261"/>
              <a:gd name="connsiteY6" fmla="*/ 1350555 h 1764139"/>
              <a:gd name="connsiteX7" fmla="*/ 1185833 w 3323261"/>
              <a:gd name="connsiteY7" fmla="*/ 1185853 h 1764139"/>
              <a:gd name="connsiteX8" fmla="*/ 1259033 w 3323261"/>
              <a:gd name="connsiteY8" fmla="*/ 838149 h 1764139"/>
              <a:gd name="connsiteX9" fmla="*/ 1302952 w 3323261"/>
              <a:gd name="connsiteY9" fmla="*/ 574626 h 1764139"/>
              <a:gd name="connsiteX10" fmla="*/ 1365172 w 3323261"/>
              <a:gd name="connsiteY10" fmla="*/ 336723 h 1764139"/>
              <a:gd name="connsiteX11" fmla="*/ 1431052 w 3323261"/>
              <a:gd name="connsiteY11" fmla="*/ 175682 h 1764139"/>
              <a:gd name="connsiteX12" fmla="*/ 1489611 w 3323261"/>
              <a:gd name="connsiteY12" fmla="*/ 80521 h 1764139"/>
              <a:gd name="connsiteX13" fmla="*/ 1584771 w 3323261"/>
              <a:gd name="connsiteY13" fmla="*/ 10980 h 1764139"/>
              <a:gd name="connsiteX14" fmla="*/ 1639670 w 3323261"/>
              <a:gd name="connsiteY14" fmla="*/ 0 h 1764139"/>
              <a:gd name="connsiteX15" fmla="*/ 1731170 w 3323261"/>
              <a:gd name="connsiteY15" fmla="*/ 21960 h 1764139"/>
              <a:gd name="connsiteX16" fmla="*/ 1833649 w 3323261"/>
              <a:gd name="connsiteY16" fmla="*/ 106141 h 1764139"/>
              <a:gd name="connsiteX17" fmla="*/ 1895869 w 3323261"/>
              <a:gd name="connsiteY17" fmla="*/ 212282 h 1764139"/>
              <a:gd name="connsiteX18" fmla="*/ 1939789 w 3323261"/>
              <a:gd name="connsiteY18" fmla="*/ 344043 h 1764139"/>
              <a:gd name="connsiteX19" fmla="*/ 1987368 w 3323261"/>
              <a:gd name="connsiteY19" fmla="*/ 538026 h 1764139"/>
              <a:gd name="connsiteX20" fmla="*/ 2049588 w 3323261"/>
              <a:gd name="connsiteY20" fmla="*/ 863769 h 1764139"/>
              <a:gd name="connsiteX21" fmla="*/ 2082528 w 3323261"/>
              <a:gd name="connsiteY21" fmla="*/ 1028471 h 1764139"/>
              <a:gd name="connsiteX22" fmla="*/ 2126448 w 3323261"/>
              <a:gd name="connsiteY22" fmla="*/ 1174873 h 1764139"/>
              <a:gd name="connsiteX23" fmla="*/ 2188667 w 3323261"/>
              <a:gd name="connsiteY23" fmla="*/ 1350555 h 1764139"/>
              <a:gd name="connsiteX24" fmla="*/ 2280167 w 3323261"/>
              <a:gd name="connsiteY24" fmla="*/ 1489636 h 1764139"/>
              <a:gd name="connsiteX25" fmla="*/ 2404606 w 3323261"/>
              <a:gd name="connsiteY25" fmla="*/ 1577477 h 1764139"/>
              <a:gd name="connsiteX26" fmla="*/ 2532705 w 3323261"/>
              <a:gd name="connsiteY26" fmla="*/ 1625058 h 1764139"/>
              <a:gd name="connsiteX27" fmla="*/ 2660805 w 3323261"/>
              <a:gd name="connsiteY27" fmla="*/ 1657998 h 1764139"/>
              <a:gd name="connsiteX28" fmla="*/ 2840144 w 3323261"/>
              <a:gd name="connsiteY28" fmla="*/ 1687278 h 1764139"/>
              <a:gd name="connsiteX29" fmla="*/ 3089022 w 3323261"/>
              <a:gd name="connsiteY29" fmla="*/ 1698258 h 1764139"/>
              <a:gd name="connsiteX30" fmla="*/ 3323261 w 3323261"/>
              <a:gd name="connsiteY30" fmla="*/ 1701918 h 1764139"/>
              <a:gd name="connsiteX31" fmla="*/ 3323261 w 3323261"/>
              <a:gd name="connsiteY31" fmla="*/ 1749499 h 1764139"/>
              <a:gd name="connsiteX32" fmla="*/ 3323261 w 3323261"/>
              <a:gd name="connsiteY32" fmla="*/ 1764139 h 176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23261" h="1764139">
                <a:moveTo>
                  <a:pt x="0" y="1756819"/>
                </a:moveTo>
                <a:lnTo>
                  <a:pt x="3660" y="1701918"/>
                </a:lnTo>
                <a:lnTo>
                  <a:pt x="362338" y="1694598"/>
                </a:lnTo>
                <a:lnTo>
                  <a:pt x="658796" y="1654338"/>
                </a:lnTo>
                <a:lnTo>
                  <a:pt x="929634" y="1566497"/>
                </a:lnTo>
                <a:lnTo>
                  <a:pt x="1039434" y="1478656"/>
                </a:lnTo>
                <a:lnTo>
                  <a:pt x="1116293" y="1350555"/>
                </a:lnTo>
                <a:lnTo>
                  <a:pt x="1185833" y="1185853"/>
                </a:lnTo>
                <a:lnTo>
                  <a:pt x="1259033" y="838149"/>
                </a:lnTo>
                <a:lnTo>
                  <a:pt x="1302952" y="574626"/>
                </a:lnTo>
                <a:lnTo>
                  <a:pt x="1365172" y="336723"/>
                </a:lnTo>
                <a:lnTo>
                  <a:pt x="1431052" y="175682"/>
                </a:lnTo>
                <a:lnTo>
                  <a:pt x="1489611" y="80521"/>
                </a:lnTo>
                <a:lnTo>
                  <a:pt x="1584771" y="10980"/>
                </a:lnTo>
                <a:lnTo>
                  <a:pt x="1639670" y="0"/>
                </a:lnTo>
                <a:lnTo>
                  <a:pt x="1731170" y="21960"/>
                </a:lnTo>
                <a:lnTo>
                  <a:pt x="1833649" y="106141"/>
                </a:lnTo>
                <a:lnTo>
                  <a:pt x="1895869" y="212282"/>
                </a:lnTo>
                <a:lnTo>
                  <a:pt x="1939789" y="344043"/>
                </a:lnTo>
                <a:lnTo>
                  <a:pt x="1987368" y="538026"/>
                </a:lnTo>
                <a:lnTo>
                  <a:pt x="2049588" y="863769"/>
                </a:lnTo>
                <a:lnTo>
                  <a:pt x="2082528" y="1028471"/>
                </a:lnTo>
                <a:lnTo>
                  <a:pt x="2126448" y="1174873"/>
                </a:lnTo>
                <a:lnTo>
                  <a:pt x="2188667" y="1350555"/>
                </a:lnTo>
                <a:lnTo>
                  <a:pt x="2280167" y="1489636"/>
                </a:lnTo>
                <a:lnTo>
                  <a:pt x="2404606" y="1577477"/>
                </a:lnTo>
                <a:lnTo>
                  <a:pt x="2532705" y="1625058"/>
                </a:lnTo>
                <a:lnTo>
                  <a:pt x="2660805" y="1657998"/>
                </a:lnTo>
                <a:lnTo>
                  <a:pt x="2840144" y="1687278"/>
                </a:lnTo>
                <a:lnTo>
                  <a:pt x="3089022" y="1698258"/>
                </a:lnTo>
                <a:lnTo>
                  <a:pt x="3323261" y="1701918"/>
                </a:lnTo>
                <a:lnTo>
                  <a:pt x="3323261" y="1749499"/>
                </a:lnTo>
                <a:lnTo>
                  <a:pt x="3323261" y="1764139"/>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3315941" y="2422946"/>
            <a:ext cx="3638019" cy="1409116"/>
          </a:xfrm>
          <a:custGeom>
            <a:avLst/>
            <a:gdLst>
              <a:gd name="connsiteX0" fmla="*/ 0 w 3638019"/>
              <a:gd name="connsiteY0" fmla="*/ 1409116 h 1409116"/>
              <a:gd name="connsiteX1" fmla="*/ 0 w 3638019"/>
              <a:gd name="connsiteY1" fmla="*/ 1357875 h 1409116"/>
              <a:gd name="connsiteX2" fmla="*/ 215939 w 3638019"/>
              <a:gd name="connsiteY2" fmla="*/ 1357875 h 1409116"/>
              <a:gd name="connsiteX3" fmla="*/ 497757 w 3638019"/>
              <a:gd name="connsiteY3" fmla="*/ 1343235 h 1409116"/>
              <a:gd name="connsiteX4" fmla="*/ 819835 w 3638019"/>
              <a:gd name="connsiteY4" fmla="*/ 1295655 h 1409116"/>
              <a:gd name="connsiteX5" fmla="*/ 1028454 w 3638019"/>
              <a:gd name="connsiteY5" fmla="*/ 1240754 h 1409116"/>
              <a:gd name="connsiteX6" fmla="*/ 1108974 w 3638019"/>
              <a:gd name="connsiteY6" fmla="*/ 1193174 h 1409116"/>
              <a:gd name="connsiteX7" fmla="*/ 1178513 w 3638019"/>
              <a:gd name="connsiteY7" fmla="*/ 1134613 h 1409116"/>
              <a:gd name="connsiteX8" fmla="*/ 1251713 w 3638019"/>
              <a:gd name="connsiteY8" fmla="*/ 1028472 h 1409116"/>
              <a:gd name="connsiteX9" fmla="*/ 1321252 w 3638019"/>
              <a:gd name="connsiteY9" fmla="*/ 889390 h 1409116"/>
              <a:gd name="connsiteX10" fmla="*/ 1368832 w 3638019"/>
              <a:gd name="connsiteY10" fmla="*/ 688088 h 1409116"/>
              <a:gd name="connsiteX11" fmla="*/ 1434712 w 3638019"/>
              <a:gd name="connsiteY11" fmla="*/ 431885 h 1409116"/>
              <a:gd name="connsiteX12" fmla="*/ 1482291 w 3638019"/>
              <a:gd name="connsiteY12" fmla="*/ 285484 h 1409116"/>
              <a:gd name="connsiteX13" fmla="*/ 1529871 w 3638019"/>
              <a:gd name="connsiteY13" fmla="*/ 175682 h 1409116"/>
              <a:gd name="connsiteX14" fmla="*/ 1632351 w 3638019"/>
              <a:gd name="connsiteY14" fmla="*/ 62221 h 1409116"/>
              <a:gd name="connsiteX15" fmla="*/ 1727510 w 3638019"/>
              <a:gd name="connsiteY15" fmla="*/ 10981 h 1409116"/>
              <a:gd name="connsiteX16" fmla="*/ 1811690 w 3638019"/>
              <a:gd name="connsiteY16" fmla="*/ 0 h 1409116"/>
              <a:gd name="connsiteX17" fmla="*/ 1925149 w 3638019"/>
              <a:gd name="connsiteY17" fmla="*/ 29281 h 1409116"/>
              <a:gd name="connsiteX18" fmla="*/ 2023968 w 3638019"/>
              <a:gd name="connsiteY18" fmla="*/ 106142 h 1409116"/>
              <a:gd name="connsiteX19" fmla="*/ 2108148 w 3638019"/>
              <a:gd name="connsiteY19" fmla="*/ 234243 h 1409116"/>
              <a:gd name="connsiteX20" fmla="*/ 2163048 w 3638019"/>
              <a:gd name="connsiteY20" fmla="*/ 369665 h 1409116"/>
              <a:gd name="connsiteX21" fmla="*/ 2217947 w 3638019"/>
              <a:gd name="connsiteY21" fmla="*/ 596587 h 1409116"/>
              <a:gd name="connsiteX22" fmla="*/ 2294807 w 3638019"/>
              <a:gd name="connsiteY22" fmla="*/ 863770 h 1409116"/>
              <a:gd name="connsiteX23" fmla="*/ 2357026 w 3638019"/>
              <a:gd name="connsiteY23" fmla="*/ 1010172 h 1409116"/>
              <a:gd name="connsiteX24" fmla="*/ 2426566 w 3638019"/>
              <a:gd name="connsiteY24" fmla="*/ 1108993 h 1409116"/>
              <a:gd name="connsiteX25" fmla="*/ 2510746 w 3638019"/>
              <a:gd name="connsiteY25" fmla="*/ 1196834 h 1409116"/>
              <a:gd name="connsiteX26" fmla="*/ 2613225 w 3638019"/>
              <a:gd name="connsiteY26" fmla="*/ 1251734 h 1409116"/>
              <a:gd name="connsiteX27" fmla="*/ 2796224 w 3638019"/>
              <a:gd name="connsiteY27" fmla="*/ 1306635 h 1409116"/>
              <a:gd name="connsiteX28" fmla="*/ 2931643 w 3638019"/>
              <a:gd name="connsiteY28" fmla="*/ 1332255 h 1409116"/>
              <a:gd name="connsiteX29" fmla="*/ 3085362 w 3638019"/>
              <a:gd name="connsiteY29" fmla="*/ 1346895 h 1409116"/>
              <a:gd name="connsiteX30" fmla="*/ 3257381 w 3638019"/>
              <a:gd name="connsiteY30" fmla="*/ 1354215 h 1409116"/>
              <a:gd name="connsiteX31" fmla="*/ 3451360 w 3638019"/>
              <a:gd name="connsiteY31" fmla="*/ 1357875 h 1409116"/>
              <a:gd name="connsiteX32" fmla="*/ 3638019 w 3638019"/>
              <a:gd name="connsiteY32" fmla="*/ 1354215 h 1409116"/>
              <a:gd name="connsiteX33" fmla="*/ 3634359 w 3638019"/>
              <a:gd name="connsiteY33" fmla="*/ 1409116 h 1409116"/>
              <a:gd name="connsiteX34" fmla="*/ 3634359 w 3638019"/>
              <a:gd name="connsiteY34" fmla="*/ 1409116 h 14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8019" h="1409116">
                <a:moveTo>
                  <a:pt x="0" y="1409116"/>
                </a:moveTo>
                <a:lnTo>
                  <a:pt x="0" y="1357875"/>
                </a:lnTo>
                <a:lnTo>
                  <a:pt x="215939" y="1357875"/>
                </a:lnTo>
                <a:lnTo>
                  <a:pt x="497757" y="1343235"/>
                </a:lnTo>
                <a:lnTo>
                  <a:pt x="819835" y="1295655"/>
                </a:lnTo>
                <a:lnTo>
                  <a:pt x="1028454" y="1240754"/>
                </a:lnTo>
                <a:lnTo>
                  <a:pt x="1108974" y="1193174"/>
                </a:lnTo>
                <a:lnTo>
                  <a:pt x="1178513" y="1134613"/>
                </a:lnTo>
                <a:lnTo>
                  <a:pt x="1251713" y="1028472"/>
                </a:lnTo>
                <a:lnTo>
                  <a:pt x="1321252" y="889390"/>
                </a:lnTo>
                <a:lnTo>
                  <a:pt x="1368832" y="688088"/>
                </a:lnTo>
                <a:lnTo>
                  <a:pt x="1434712" y="431885"/>
                </a:lnTo>
                <a:lnTo>
                  <a:pt x="1482291" y="285484"/>
                </a:lnTo>
                <a:lnTo>
                  <a:pt x="1529871" y="175682"/>
                </a:lnTo>
                <a:lnTo>
                  <a:pt x="1632351" y="62221"/>
                </a:lnTo>
                <a:lnTo>
                  <a:pt x="1727510" y="10981"/>
                </a:lnTo>
                <a:lnTo>
                  <a:pt x="1811690" y="0"/>
                </a:lnTo>
                <a:lnTo>
                  <a:pt x="1925149" y="29281"/>
                </a:lnTo>
                <a:lnTo>
                  <a:pt x="2023968" y="106142"/>
                </a:lnTo>
                <a:lnTo>
                  <a:pt x="2108148" y="234243"/>
                </a:lnTo>
                <a:lnTo>
                  <a:pt x="2163048" y="369665"/>
                </a:lnTo>
                <a:lnTo>
                  <a:pt x="2217947" y="596587"/>
                </a:lnTo>
                <a:lnTo>
                  <a:pt x="2294807" y="863770"/>
                </a:lnTo>
                <a:lnTo>
                  <a:pt x="2357026" y="1010172"/>
                </a:lnTo>
                <a:lnTo>
                  <a:pt x="2426566" y="1108993"/>
                </a:lnTo>
                <a:lnTo>
                  <a:pt x="2510746" y="1196834"/>
                </a:lnTo>
                <a:lnTo>
                  <a:pt x="2613225" y="1251734"/>
                </a:lnTo>
                <a:lnTo>
                  <a:pt x="2796224" y="1306635"/>
                </a:lnTo>
                <a:lnTo>
                  <a:pt x="2931643" y="1332255"/>
                </a:lnTo>
                <a:lnTo>
                  <a:pt x="3085362" y="1346895"/>
                </a:lnTo>
                <a:lnTo>
                  <a:pt x="3257381" y="1354215"/>
                </a:lnTo>
                <a:lnTo>
                  <a:pt x="3451360" y="1357875"/>
                </a:lnTo>
                <a:lnTo>
                  <a:pt x="3638019" y="1354215"/>
                </a:lnTo>
                <a:lnTo>
                  <a:pt x="3634359" y="1409116"/>
                </a:lnTo>
                <a:lnTo>
                  <a:pt x="3634359" y="1409116"/>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p:cNvGrpSpPr/>
          <p:nvPr/>
        </p:nvGrpSpPr>
        <p:grpSpPr>
          <a:xfrm>
            <a:off x="457200" y="2078774"/>
            <a:ext cx="8550607" cy="1764139"/>
            <a:chOff x="457200" y="2078774"/>
            <a:chExt cx="8550607" cy="1764139"/>
          </a:xfrm>
        </p:grpSpPr>
        <p:grpSp>
          <p:nvGrpSpPr>
            <p:cNvPr id="12" name="Group 11"/>
            <p:cNvGrpSpPr/>
            <p:nvPr/>
          </p:nvGrpSpPr>
          <p:grpSpPr>
            <a:xfrm>
              <a:off x="457200" y="2078774"/>
              <a:ext cx="7924800" cy="1764139"/>
              <a:chOff x="457200" y="2078774"/>
              <a:chExt cx="7924800" cy="1764139"/>
            </a:xfrm>
          </p:grpSpPr>
          <p:sp>
            <p:nvSpPr>
              <p:cNvPr id="19"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Freeform 19"/>
              <p:cNvSpPr/>
              <p:nvPr/>
            </p:nvSpPr>
            <p:spPr>
              <a:xfrm>
                <a:off x="2446737" y="2349714"/>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2818666" y="2078774"/>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317594" y="2426418"/>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430226" y="2343148"/>
                <a:ext cx="3385481" cy="1493296"/>
              </a:xfrm>
              <a:custGeom>
                <a:avLst/>
                <a:gdLst>
                  <a:gd name="connsiteX0" fmla="*/ 3660 w 3385481"/>
                  <a:gd name="connsiteY0" fmla="*/ 1474996 h 1478656"/>
                  <a:gd name="connsiteX1" fmla="*/ 0 w 3385481"/>
                  <a:gd name="connsiteY1" fmla="*/ 1423755 h 1478656"/>
                  <a:gd name="connsiteX2" fmla="*/ 197639 w 3385481"/>
                  <a:gd name="connsiteY2" fmla="*/ 1427415 h 1478656"/>
                  <a:gd name="connsiteX3" fmla="*/ 461157 w 3385481"/>
                  <a:gd name="connsiteY3" fmla="*/ 1409115 h 1478656"/>
                  <a:gd name="connsiteX4" fmla="*/ 680756 w 3385481"/>
                  <a:gd name="connsiteY4" fmla="*/ 1379835 h 1478656"/>
                  <a:gd name="connsiteX5" fmla="*/ 841795 w 3385481"/>
                  <a:gd name="connsiteY5" fmla="*/ 1343234 h 1478656"/>
                  <a:gd name="connsiteX6" fmla="*/ 973554 w 3385481"/>
                  <a:gd name="connsiteY6" fmla="*/ 1288334 h 1478656"/>
                  <a:gd name="connsiteX7" fmla="*/ 1097994 w 3385481"/>
                  <a:gd name="connsiteY7" fmla="*/ 1178533 h 1478656"/>
                  <a:gd name="connsiteX8" fmla="*/ 1178513 w 3385481"/>
                  <a:gd name="connsiteY8" fmla="*/ 1013831 h 1478656"/>
                  <a:gd name="connsiteX9" fmla="*/ 1237073 w 3385481"/>
                  <a:gd name="connsiteY9" fmla="*/ 808869 h 1478656"/>
                  <a:gd name="connsiteX10" fmla="*/ 1280993 w 3385481"/>
                  <a:gd name="connsiteY10" fmla="*/ 622207 h 1478656"/>
                  <a:gd name="connsiteX11" fmla="*/ 1328572 w 3385481"/>
                  <a:gd name="connsiteY11" fmla="*/ 395284 h 1478656"/>
                  <a:gd name="connsiteX12" fmla="*/ 1416412 w 3385481"/>
                  <a:gd name="connsiteY12" fmla="*/ 172022 h 1478656"/>
                  <a:gd name="connsiteX13" fmla="*/ 1507911 w 3385481"/>
                  <a:gd name="connsiteY13" fmla="*/ 43920 h 1478656"/>
                  <a:gd name="connsiteX14" fmla="*/ 1636011 w 3385481"/>
                  <a:gd name="connsiteY14" fmla="*/ 0 h 1478656"/>
                  <a:gd name="connsiteX15" fmla="*/ 1745810 w 3385481"/>
                  <a:gd name="connsiteY15" fmla="*/ 10980 h 1478656"/>
                  <a:gd name="connsiteX16" fmla="*/ 1851949 w 3385481"/>
                  <a:gd name="connsiteY16" fmla="*/ 109801 h 1478656"/>
                  <a:gd name="connsiteX17" fmla="*/ 1925149 w 3385481"/>
                  <a:gd name="connsiteY17" fmla="*/ 234242 h 1478656"/>
                  <a:gd name="connsiteX18" fmla="*/ 1994689 w 3385481"/>
                  <a:gd name="connsiteY18" fmla="*/ 450185 h 1478656"/>
                  <a:gd name="connsiteX19" fmla="*/ 2038608 w 3385481"/>
                  <a:gd name="connsiteY19" fmla="*/ 669787 h 1478656"/>
                  <a:gd name="connsiteX20" fmla="*/ 2082528 w 3385481"/>
                  <a:gd name="connsiteY20" fmla="*/ 830829 h 1478656"/>
                  <a:gd name="connsiteX21" fmla="*/ 2126448 w 3385481"/>
                  <a:gd name="connsiteY21" fmla="*/ 984551 h 1478656"/>
                  <a:gd name="connsiteX22" fmla="*/ 2225267 w 3385481"/>
                  <a:gd name="connsiteY22" fmla="*/ 1167553 h 1478656"/>
                  <a:gd name="connsiteX23" fmla="*/ 2357026 w 3385481"/>
                  <a:gd name="connsiteY23" fmla="*/ 1299314 h 1478656"/>
                  <a:gd name="connsiteX24" fmla="*/ 2580285 w 3385481"/>
                  <a:gd name="connsiteY24" fmla="*/ 1383495 h 1478656"/>
                  <a:gd name="connsiteX25" fmla="*/ 2777924 w 3385481"/>
                  <a:gd name="connsiteY25" fmla="*/ 1412775 h 1478656"/>
                  <a:gd name="connsiteX26" fmla="*/ 3045103 w 3385481"/>
                  <a:gd name="connsiteY26" fmla="*/ 1434735 h 1478656"/>
                  <a:gd name="connsiteX27" fmla="*/ 3176862 w 3385481"/>
                  <a:gd name="connsiteY27" fmla="*/ 1431075 h 1478656"/>
                  <a:gd name="connsiteX28" fmla="*/ 3385481 w 3385481"/>
                  <a:gd name="connsiteY28" fmla="*/ 1427415 h 1478656"/>
                  <a:gd name="connsiteX29" fmla="*/ 3385481 w 3385481"/>
                  <a:gd name="connsiteY29" fmla="*/ 1478656 h 1478656"/>
                  <a:gd name="connsiteX30" fmla="*/ 3385481 w 3385481"/>
                  <a:gd name="connsiteY30" fmla="*/ 1478656 h 1478656"/>
                  <a:gd name="connsiteX0" fmla="*/ 3660 w 3385481"/>
                  <a:gd name="connsiteY0" fmla="*/ 1489636 h 1493296"/>
                  <a:gd name="connsiteX1" fmla="*/ 0 w 3385481"/>
                  <a:gd name="connsiteY1" fmla="*/ 1438395 h 1493296"/>
                  <a:gd name="connsiteX2" fmla="*/ 197639 w 3385481"/>
                  <a:gd name="connsiteY2" fmla="*/ 1442055 h 1493296"/>
                  <a:gd name="connsiteX3" fmla="*/ 461157 w 3385481"/>
                  <a:gd name="connsiteY3" fmla="*/ 1423755 h 1493296"/>
                  <a:gd name="connsiteX4" fmla="*/ 680756 w 3385481"/>
                  <a:gd name="connsiteY4" fmla="*/ 1394475 h 1493296"/>
                  <a:gd name="connsiteX5" fmla="*/ 841795 w 3385481"/>
                  <a:gd name="connsiteY5" fmla="*/ 1357874 h 1493296"/>
                  <a:gd name="connsiteX6" fmla="*/ 973554 w 3385481"/>
                  <a:gd name="connsiteY6" fmla="*/ 1302974 h 1493296"/>
                  <a:gd name="connsiteX7" fmla="*/ 1097994 w 3385481"/>
                  <a:gd name="connsiteY7" fmla="*/ 1193173 h 1493296"/>
                  <a:gd name="connsiteX8" fmla="*/ 1178513 w 3385481"/>
                  <a:gd name="connsiteY8" fmla="*/ 1028471 h 1493296"/>
                  <a:gd name="connsiteX9" fmla="*/ 1237073 w 3385481"/>
                  <a:gd name="connsiteY9" fmla="*/ 823509 h 1493296"/>
                  <a:gd name="connsiteX10" fmla="*/ 1280993 w 3385481"/>
                  <a:gd name="connsiteY10" fmla="*/ 636847 h 1493296"/>
                  <a:gd name="connsiteX11" fmla="*/ 1328572 w 3385481"/>
                  <a:gd name="connsiteY11" fmla="*/ 409924 h 1493296"/>
                  <a:gd name="connsiteX12" fmla="*/ 1416412 w 3385481"/>
                  <a:gd name="connsiteY12" fmla="*/ 186662 h 1493296"/>
                  <a:gd name="connsiteX13" fmla="*/ 1507911 w 3385481"/>
                  <a:gd name="connsiteY13" fmla="*/ 58560 h 1493296"/>
                  <a:gd name="connsiteX14" fmla="*/ 1636011 w 3385481"/>
                  <a:gd name="connsiteY14" fmla="*/ 0 h 1493296"/>
                  <a:gd name="connsiteX15" fmla="*/ 1745810 w 3385481"/>
                  <a:gd name="connsiteY15" fmla="*/ 25620 h 1493296"/>
                  <a:gd name="connsiteX16" fmla="*/ 1851949 w 3385481"/>
                  <a:gd name="connsiteY16" fmla="*/ 124441 h 1493296"/>
                  <a:gd name="connsiteX17" fmla="*/ 1925149 w 3385481"/>
                  <a:gd name="connsiteY17" fmla="*/ 248882 h 1493296"/>
                  <a:gd name="connsiteX18" fmla="*/ 1994689 w 3385481"/>
                  <a:gd name="connsiteY18" fmla="*/ 464825 h 1493296"/>
                  <a:gd name="connsiteX19" fmla="*/ 2038608 w 3385481"/>
                  <a:gd name="connsiteY19" fmla="*/ 684427 h 1493296"/>
                  <a:gd name="connsiteX20" fmla="*/ 2082528 w 3385481"/>
                  <a:gd name="connsiteY20" fmla="*/ 845469 h 1493296"/>
                  <a:gd name="connsiteX21" fmla="*/ 2126448 w 3385481"/>
                  <a:gd name="connsiteY21" fmla="*/ 999191 h 1493296"/>
                  <a:gd name="connsiteX22" fmla="*/ 2225267 w 3385481"/>
                  <a:gd name="connsiteY22" fmla="*/ 1182193 h 1493296"/>
                  <a:gd name="connsiteX23" fmla="*/ 2357026 w 3385481"/>
                  <a:gd name="connsiteY23" fmla="*/ 1313954 h 1493296"/>
                  <a:gd name="connsiteX24" fmla="*/ 2580285 w 3385481"/>
                  <a:gd name="connsiteY24" fmla="*/ 1398135 h 1493296"/>
                  <a:gd name="connsiteX25" fmla="*/ 2777924 w 3385481"/>
                  <a:gd name="connsiteY25" fmla="*/ 1427415 h 1493296"/>
                  <a:gd name="connsiteX26" fmla="*/ 3045103 w 3385481"/>
                  <a:gd name="connsiteY26" fmla="*/ 1449375 h 1493296"/>
                  <a:gd name="connsiteX27" fmla="*/ 3176862 w 3385481"/>
                  <a:gd name="connsiteY27" fmla="*/ 1445715 h 1493296"/>
                  <a:gd name="connsiteX28" fmla="*/ 3385481 w 3385481"/>
                  <a:gd name="connsiteY28" fmla="*/ 1442055 h 1493296"/>
                  <a:gd name="connsiteX29" fmla="*/ 3385481 w 3385481"/>
                  <a:gd name="connsiteY29" fmla="*/ 1493296 h 1493296"/>
                  <a:gd name="connsiteX30" fmla="*/ 3385481 w 3385481"/>
                  <a:gd name="connsiteY30" fmla="*/ 1493296 h 1493296"/>
                  <a:gd name="connsiteX0" fmla="*/ 3660 w 3385481"/>
                  <a:gd name="connsiteY0" fmla="*/ 1489636 h 1493296"/>
                  <a:gd name="connsiteX1" fmla="*/ 0 w 3385481"/>
                  <a:gd name="connsiteY1" fmla="*/ 1438395 h 1493296"/>
                  <a:gd name="connsiteX2" fmla="*/ 197639 w 3385481"/>
                  <a:gd name="connsiteY2" fmla="*/ 1442055 h 1493296"/>
                  <a:gd name="connsiteX3" fmla="*/ 461157 w 3385481"/>
                  <a:gd name="connsiteY3" fmla="*/ 1423755 h 1493296"/>
                  <a:gd name="connsiteX4" fmla="*/ 680756 w 3385481"/>
                  <a:gd name="connsiteY4" fmla="*/ 1394475 h 1493296"/>
                  <a:gd name="connsiteX5" fmla="*/ 841795 w 3385481"/>
                  <a:gd name="connsiteY5" fmla="*/ 1357874 h 1493296"/>
                  <a:gd name="connsiteX6" fmla="*/ 973554 w 3385481"/>
                  <a:gd name="connsiteY6" fmla="*/ 1302974 h 1493296"/>
                  <a:gd name="connsiteX7" fmla="*/ 1097994 w 3385481"/>
                  <a:gd name="connsiteY7" fmla="*/ 1193173 h 1493296"/>
                  <a:gd name="connsiteX8" fmla="*/ 1178513 w 3385481"/>
                  <a:gd name="connsiteY8" fmla="*/ 1028471 h 1493296"/>
                  <a:gd name="connsiteX9" fmla="*/ 1237073 w 3385481"/>
                  <a:gd name="connsiteY9" fmla="*/ 823509 h 1493296"/>
                  <a:gd name="connsiteX10" fmla="*/ 1280993 w 3385481"/>
                  <a:gd name="connsiteY10" fmla="*/ 636847 h 1493296"/>
                  <a:gd name="connsiteX11" fmla="*/ 1328572 w 3385481"/>
                  <a:gd name="connsiteY11" fmla="*/ 409924 h 1493296"/>
                  <a:gd name="connsiteX12" fmla="*/ 1416412 w 3385481"/>
                  <a:gd name="connsiteY12" fmla="*/ 186662 h 1493296"/>
                  <a:gd name="connsiteX13" fmla="*/ 1511571 w 3385481"/>
                  <a:gd name="connsiteY13" fmla="*/ 69540 h 1493296"/>
                  <a:gd name="connsiteX14" fmla="*/ 1636011 w 3385481"/>
                  <a:gd name="connsiteY14" fmla="*/ 0 h 1493296"/>
                  <a:gd name="connsiteX15" fmla="*/ 1745810 w 3385481"/>
                  <a:gd name="connsiteY15" fmla="*/ 25620 h 1493296"/>
                  <a:gd name="connsiteX16" fmla="*/ 1851949 w 3385481"/>
                  <a:gd name="connsiteY16" fmla="*/ 124441 h 1493296"/>
                  <a:gd name="connsiteX17" fmla="*/ 1925149 w 3385481"/>
                  <a:gd name="connsiteY17" fmla="*/ 248882 h 1493296"/>
                  <a:gd name="connsiteX18" fmla="*/ 1994689 w 3385481"/>
                  <a:gd name="connsiteY18" fmla="*/ 464825 h 1493296"/>
                  <a:gd name="connsiteX19" fmla="*/ 2038608 w 3385481"/>
                  <a:gd name="connsiteY19" fmla="*/ 684427 h 1493296"/>
                  <a:gd name="connsiteX20" fmla="*/ 2082528 w 3385481"/>
                  <a:gd name="connsiteY20" fmla="*/ 845469 h 1493296"/>
                  <a:gd name="connsiteX21" fmla="*/ 2126448 w 3385481"/>
                  <a:gd name="connsiteY21" fmla="*/ 999191 h 1493296"/>
                  <a:gd name="connsiteX22" fmla="*/ 2225267 w 3385481"/>
                  <a:gd name="connsiteY22" fmla="*/ 1182193 h 1493296"/>
                  <a:gd name="connsiteX23" fmla="*/ 2357026 w 3385481"/>
                  <a:gd name="connsiteY23" fmla="*/ 1313954 h 1493296"/>
                  <a:gd name="connsiteX24" fmla="*/ 2580285 w 3385481"/>
                  <a:gd name="connsiteY24" fmla="*/ 1398135 h 1493296"/>
                  <a:gd name="connsiteX25" fmla="*/ 2777924 w 3385481"/>
                  <a:gd name="connsiteY25" fmla="*/ 1427415 h 1493296"/>
                  <a:gd name="connsiteX26" fmla="*/ 3045103 w 3385481"/>
                  <a:gd name="connsiteY26" fmla="*/ 1449375 h 1493296"/>
                  <a:gd name="connsiteX27" fmla="*/ 3176862 w 3385481"/>
                  <a:gd name="connsiteY27" fmla="*/ 1445715 h 1493296"/>
                  <a:gd name="connsiteX28" fmla="*/ 3385481 w 3385481"/>
                  <a:gd name="connsiteY28" fmla="*/ 1442055 h 1493296"/>
                  <a:gd name="connsiteX29" fmla="*/ 3385481 w 3385481"/>
                  <a:gd name="connsiteY29" fmla="*/ 1493296 h 1493296"/>
                  <a:gd name="connsiteX30" fmla="*/ 3385481 w 3385481"/>
                  <a:gd name="connsiteY30" fmla="*/ 1493296 h 14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85481" h="1493296">
                    <a:moveTo>
                      <a:pt x="3660" y="1489636"/>
                    </a:moveTo>
                    <a:lnTo>
                      <a:pt x="0" y="1438395"/>
                    </a:lnTo>
                    <a:lnTo>
                      <a:pt x="197639" y="1442055"/>
                    </a:lnTo>
                    <a:lnTo>
                      <a:pt x="461157" y="1423755"/>
                    </a:lnTo>
                    <a:lnTo>
                      <a:pt x="680756" y="1394475"/>
                    </a:lnTo>
                    <a:lnTo>
                      <a:pt x="841795" y="1357874"/>
                    </a:lnTo>
                    <a:lnTo>
                      <a:pt x="973554" y="1302974"/>
                    </a:lnTo>
                    <a:lnTo>
                      <a:pt x="1097994" y="1193173"/>
                    </a:lnTo>
                    <a:lnTo>
                      <a:pt x="1178513" y="1028471"/>
                    </a:lnTo>
                    <a:lnTo>
                      <a:pt x="1237073" y="823509"/>
                    </a:lnTo>
                    <a:lnTo>
                      <a:pt x="1280993" y="636847"/>
                    </a:lnTo>
                    <a:lnTo>
                      <a:pt x="1328572" y="409924"/>
                    </a:lnTo>
                    <a:lnTo>
                      <a:pt x="1416412" y="186662"/>
                    </a:lnTo>
                    <a:lnTo>
                      <a:pt x="1511571" y="69540"/>
                    </a:lnTo>
                    <a:lnTo>
                      <a:pt x="1636011" y="0"/>
                    </a:lnTo>
                    <a:lnTo>
                      <a:pt x="1745810" y="25620"/>
                    </a:lnTo>
                    <a:lnTo>
                      <a:pt x="1851949" y="124441"/>
                    </a:lnTo>
                    <a:lnTo>
                      <a:pt x="1925149" y="248882"/>
                    </a:lnTo>
                    <a:lnTo>
                      <a:pt x="1994689" y="464825"/>
                    </a:lnTo>
                    <a:lnTo>
                      <a:pt x="2038608" y="684427"/>
                    </a:lnTo>
                    <a:lnTo>
                      <a:pt x="2082528" y="845469"/>
                    </a:lnTo>
                    <a:lnTo>
                      <a:pt x="2126448" y="999191"/>
                    </a:lnTo>
                    <a:lnTo>
                      <a:pt x="2225267" y="1182193"/>
                    </a:lnTo>
                    <a:lnTo>
                      <a:pt x="2357026" y="1313954"/>
                    </a:lnTo>
                    <a:lnTo>
                      <a:pt x="2580285" y="1398135"/>
                    </a:lnTo>
                    <a:lnTo>
                      <a:pt x="2777924" y="1427415"/>
                    </a:lnTo>
                    <a:lnTo>
                      <a:pt x="3045103" y="1449375"/>
                    </a:lnTo>
                    <a:lnTo>
                      <a:pt x="3176862" y="1445715"/>
                    </a:lnTo>
                    <a:lnTo>
                      <a:pt x="3385481" y="1442055"/>
                    </a:lnTo>
                    <a:lnTo>
                      <a:pt x="3385481" y="1493296"/>
                    </a:lnTo>
                    <a:lnTo>
                      <a:pt x="3385481" y="1493296"/>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2818666" y="2078774"/>
                <a:ext cx="3323261" cy="1764139"/>
              </a:xfrm>
              <a:custGeom>
                <a:avLst/>
                <a:gdLst>
                  <a:gd name="connsiteX0" fmla="*/ 0 w 3323261"/>
                  <a:gd name="connsiteY0" fmla="*/ 1756819 h 1756819"/>
                  <a:gd name="connsiteX1" fmla="*/ 3660 w 3323261"/>
                  <a:gd name="connsiteY1" fmla="*/ 1701918 h 1756819"/>
                  <a:gd name="connsiteX2" fmla="*/ 362338 w 3323261"/>
                  <a:gd name="connsiteY2" fmla="*/ 1694598 h 1756819"/>
                  <a:gd name="connsiteX3" fmla="*/ 658796 w 3323261"/>
                  <a:gd name="connsiteY3" fmla="*/ 1654338 h 1756819"/>
                  <a:gd name="connsiteX4" fmla="*/ 929634 w 3323261"/>
                  <a:gd name="connsiteY4" fmla="*/ 1566497 h 1756819"/>
                  <a:gd name="connsiteX5" fmla="*/ 1039434 w 3323261"/>
                  <a:gd name="connsiteY5" fmla="*/ 1478656 h 1756819"/>
                  <a:gd name="connsiteX6" fmla="*/ 1116293 w 3323261"/>
                  <a:gd name="connsiteY6" fmla="*/ 1350555 h 1756819"/>
                  <a:gd name="connsiteX7" fmla="*/ 1185833 w 3323261"/>
                  <a:gd name="connsiteY7" fmla="*/ 1185853 h 1756819"/>
                  <a:gd name="connsiteX8" fmla="*/ 1259033 w 3323261"/>
                  <a:gd name="connsiteY8" fmla="*/ 838149 h 1756819"/>
                  <a:gd name="connsiteX9" fmla="*/ 1302952 w 3323261"/>
                  <a:gd name="connsiteY9" fmla="*/ 574626 h 1756819"/>
                  <a:gd name="connsiteX10" fmla="*/ 1365172 w 3323261"/>
                  <a:gd name="connsiteY10" fmla="*/ 336723 h 1756819"/>
                  <a:gd name="connsiteX11" fmla="*/ 1431052 w 3323261"/>
                  <a:gd name="connsiteY11" fmla="*/ 175682 h 1756819"/>
                  <a:gd name="connsiteX12" fmla="*/ 1489611 w 3323261"/>
                  <a:gd name="connsiteY12" fmla="*/ 80521 h 1756819"/>
                  <a:gd name="connsiteX13" fmla="*/ 1584771 w 3323261"/>
                  <a:gd name="connsiteY13" fmla="*/ 10980 h 1756819"/>
                  <a:gd name="connsiteX14" fmla="*/ 1639670 w 3323261"/>
                  <a:gd name="connsiteY14" fmla="*/ 0 h 1756819"/>
                  <a:gd name="connsiteX15" fmla="*/ 1731170 w 3323261"/>
                  <a:gd name="connsiteY15" fmla="*/ 21960 h 1756819"/>
                  <a:gd name="connsiteX16" fmla="*/ 1833649 w 3323261"/>
                  <a:gd name="connsiteY16" fmla="*/ 106141 h 1756819"/>
                  <a:gd name="connsiteX17" fmla="*/ 1895869 w 3323261"/>
                  <a:gd name="connsiteY17" fmla="*/ 212282 h 1756819"/>
                  <a:gd name="connsiteX18" fmla="*/ 1939789 w 3323261"/>
                  <a:gd name="connsiteY18" fmla="*/ 344043 h 1756819"/>
                  <a:gd name="connsiteX19" fmla="*/ 1987368 w 3323261"/>
                  <a:gd name="connsiteY19" fmla="*/ 538026 h 1756819"/>
                  <a:gd name="connsiteX20" fmla="*/ 2049588 w 3323261"/>
                  <a:gd name="connsiteY20" fmla="*/ 863769 h 1756819"/>
                  <a:gd name="connsiteX21" fmla="*/ 2082528 w 3323261"/>
                  <a:gd name="connsiteY21" fmla="*/ 1028471 h 1756819"/>
                  <a:gd name="connsiteX22" fmla="*/ 2126448 w 3323261"/>
                  <a:gd name="connsiteY22" fmla="*/ 1174873 h 1756819"/>
                  <a:gd name="connsiteX23" fmla="*/ 2188667 w 3323261"/>
                  <a:gd name="connsiteY23" fmla="*/ 1350555 h 1756819"/>
                  <a:gd name="connsiteX24" fmla="*/ 2280167 w 3323261"/>
                  <a:gd name="connsiteY24" fmla="*/ 1489636 h 1756819"/>
                  <a:gd name="connsiteX25" fmla="*/ 2404606 w 3323261"/>
                  <a:gd name="connsiteY25" fmla="*/ 1577477 h 1756819"/>
                  <a:gd name="connsiteX26" fmla="*/ 2532705 w 3323261"/>
                  <a:gd name="connsiteY26" fmla="*/ 1625058 h 1756819"/>
                  <a:gd name="connsiteX27" fmla="*/ 2660805 w 3323261"/>
                  <a:gd name="connsiteY27" fmla="*/ 1657998 h 1756819"/>
                  <a:gd name="connsiteX28" fmla="*/ 2840144 w 3323261"/>
                  <a:gd name="connsiteY28" fmla="*/ 1687278 h 1756819"/>
                  <a:gd name="connsiteX29" fmla="*/ 3089022 w 3323261"/>
                  <a:gd name="connsiteY29" fmla="*/ 1698258 h 1756819"/>
                  <a:gd name="connsiteX30" fmla="*/ 3323261 w 3323261"/>
                  <a:gd name="connsiteY30" fmla="*/ 1701918 h 1756819"/>
                  <a:gd name="connsiteX31" fmla="*/ 3323261 w 3323261"/>
                  <a:gd name="connsiteY31" fmla="*/ 1749499 h 1756819"/>
                  <a:gd name="connsiteX32" fmla="*/ 3323261 w 3323261"/>
                  <a:gd name="connsiteY32" fmla="*/ 1749499 h 1756819"/>
                  <a:gd name="connsiteX0" fmla="*/ 0 w 3323261"/>
                  <a:gd name="connsiteY0" fmla="*/ 1756819 h 1764139"/>
                  <a:gd name="connsiteX1" fmla="*/ 3660 w 3323261"/>
                  <a:gd name="connsiteY1" fmla="*/ 1701918 h 1764139"/>
                  <a:gd name="connsiteX2" fmla="*/ 362338 w 3323261"/>
                  <a:gd name="connsiteY2" fmla="*/ 1694598 h 1764139"/>
                  <a:gd name="connsiteX3" fmla="*/ 658796 w 3323261"/>
                  <a:gd name="connsiteY3" fmla="*/ 1654338 h 1764139"/>
                  <a:gd name="connsiteX4" fmla="*/ 929634 w 3323261"/>
                  <a:gd name="connsiteY4" fmla="*/ 1566497 h 1764139"/>
                  <a:gd name="connsiteX5" fmla="*/ 1039434 w 3323261"/>
                  <a:gd name="connsiteY5" fmla="*/ 1478656 h 1764139"/>
                  <a:gd name="connsiteX6" fmla="*/ 1116293 w 3323261"/>
                  <a:gd name="connsiteY6" fmla="*/ 1350555 h 1764139"/>
                  <a:gd name="connsiteX7" fmla="*/ 1185833 w 3323261"/>
                  <a:gd name="connsiteY7" fmla="*/ 1185853 h 1764139"/>
                  <a:gd name="connsiteX8" fmla="*/ 1259033 w 3323261"/>
                  <a:gd name="connsiteY8" fmla="*/ 838149 h 1764139"/>
                  <a:gd name="connsiteX9" fmla="*/ 1302952 w 3323261"/>
                  <a:gd name="connsiteY9" fmla="*/ 574626 h 1764139"/>
                  <a:gd name="connsiteX10" fmla="*/ 1365172 w 3323261"/>
                  <a:gd name="connsiteY10" fmla="*/ 336723 h 1764139"/>
                  <a:gd name="connsiteX11" fmla="*/ 1431052 w 3323261"/>
                  <a:gd name="connsiteY11" fmla="*/ 175682 h 1764139"/>
                  <a:gd name="connsiteX12" fmla="*/ 1489611 w 3323261"/>
                  <a:gd name="connsiteY12" fmla="*/ 80521 h 1764139"/>
                  <a:gd name="connsiteX13" fmla="*/ 1584771 w 3323261"/>
                  <a:gd name="connsiteY13" fmla="*/ 10980 h 1764139"/>
                  <a:gd name="connsiteX14" fmla="*/ 1639670 w 3323261"/>
                  <a:gd name="connsiteY14" fmla="*/ 0 h 1764139"/>
                  <a:gd name="connsiteX15" fmla="*/ 1731170 w 3323261"/>
                  <a:gd name="connsiteY15" fmla="*/ 21960 h 1764139"/>
                  <a:gd name="connsiteX16" fmla="*/ 1833649 w 3323261"/>
                  <a:gd name="connsiteY16" fmla="*/ 106141 h 1764139"/>
                  <a:gd name="connsiteX17" fmla="*/ 1895869 w 3323261"/>
                  <a:gd name="connsiteY17" fmla="*/ 212282 h 1764139"/>
                  <a:gd name="connsiteX18" fmla="*/ 1939789 w 3323261"/>
                  <a:gd name="connsiteY18" fmla="*/ 344043 h 1764139"/>
                  <a:gd name="connsiteX19" fmla="*/ 1987368 w 3323261"/>
                  <a:gd name="connsiteY19" fmla="*/ 538026 h 1764139"/>
                  <a:gd name="connsiteX20" fmla="*/ 2049588 w 3323261"/>
                  <a:gd name="connsiteY20" fmla="*/ 863769 h 1764139"/>
                  <a:gd name="connsiteX21" fmla="*/ 2082528 w 3323261"/>
                  <a:gd name="connsiteY21" fmla="*/ 1028471 h 1764139"/>
                  <a:gd name="connsiteX22" fmla="*/ 2126448 w 3323261"/>
                  <a:gd name="connsiteY22" fmla="*/ 1174873 h 1764139"/>
                  <a:gd name="connsiteX23" fmla="*/ 2188667 w 3323261"/>
                  <a:gd name="connsiteY23" fmla="*/ 1350555 h 1764139"/>
                  <a:gd name="connsiteX24" fmla="*/ 2280167 w 3323261"/>
                  <a:gd name="connsiteY24" fmla="*/ 1489636 h 1764139"/>
                  <a:gd name="connsiteX25" fmla="*/ 2404606 w 3323261"/>
                  <a:gd name="connsiteY25" fmla="*/ 1577477 h 1764139"/>
                  <a:gd name="connsiteX26" fmla="*/ 2532705 w 3323261"/>
                  <a:gd name="connsiteY26" fmla="*/ 1625058 h 1764139"/>
                  <a:gd name="connsiteX27" fmla="*/ 2660805 w 3323261"/>
                  <a:gd name="connsiteY27" fmla="*/ 1657998 h 1764139"/>
                  <a:gd name="connsiteX28" fmla="*/ 2840144 w 3323261"/>
                  <a:gd name="connsiteY28" fmla="*/ 1687278 h 1764139"/>
                  <a:gd name="connsiteX29" fmla="*/ 3089022 w 3323261"/>
                  <a:gd name="connsiteY29" fmla="*/ 1698258 h 1764139"/>
                  <a:gd name="connsiteX30" fmla="*/ 3323261 w 3323261"/>
                  <a:gd name="connsiteY30" fmla="*/ 1701918 h 1764139"/>
                  <a:gd name="connsiteX31" fmla="*/ 3323261 w 3323261"/>
                  <a:gd name="connsiteY31" fmla="*/ 1749499 h 1764139"/>
                  <a:gd name="connsiteX32" fmla="*/ 3323261 w 3323261"/>
                  <a:gd name="connsiteY32" fmla="*/ 1764139 h 176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23261" h="1764139">
                    <a:moveTo>
                      <a:pt x="0" y="1756819"/>
                    </a:moveTo>
                    <a:lnTo>
                      <a:pt x="3660" y="1701918"/>
                    </a:lnTo>
                    <a:lnTo>
                      <a:pt x="362338" y="1694598"/>
                    </a:lnTo>
                    <a:lnTo>
                      <a:pt x="658796" y="1654338"/>
                    </a:lnTo>
                    <a:lnTo>
                      <a:pt x="929634" y="1566497"/>
                    </a:lnTo>
                    <a:lnTo>
                      <a:pt x="1039434" y="1478656"/>
                    </a:lnTo>
                    <a:lnTo>
                      <a:pt x="1116293" y="1350555"/>
                    </a:lnTo>
                    <a:lnTo>
                      <a:pt x="1185833" y="1185853"/>
                    </a:lnTo>
                    <a:lnTo>
                      <a:pt x="1259033" y="838149"/>
                    </a:lnTo>
                    <a:lnTo>
                      <a:pt x="1302952" y="574626"/>
                    </a:lnTo>
                    <a:lnTo>
                      <a:pt x="1365172" y="336723"/>
                    </a:lnTo>
                    <a:lnTo>
                      <a:pt x="1431052" y="175682"/>
                    </a:lnTo>
                    <a:lnTo>
                      <a:pt x="1489611" y="80521"/>
                    </a:lnTo>
                    <a:lnTo>
                      <a:pt x="1584771" y="10980"/>
                    </a:lnTo>
                    <a:lnTo>
                      <a:pt x="1639670" y="0"/>
                    </a:lnTo>
                    <a:lnTo>
                      <a:pt x="1731170" y="21960"/>
                    </a:lnTo>
                    <a:lnTo>
                      <a:pt x="1833649" y="106141"/>
                    </a:lnTo>
                    <a:lnTo>
                      <a:pt x="1895869" y="212282"/>
                    </a:lnTo>
                    <a:lnTo>
                      <a:pt x="1939789" y="344043"/>
                    </a:lnTo>
                    <a:lnTo>
                      <a:pt x="1987368" y="538026"/>
                    </a:lnTo>
                    <a:lnTo>
                      <a:pt x="2049588" y="863769"/>
                    </a:lnTo>
                    <a:lnTo>
                      <a:pt x="2082528" y="1028471"/>
                    </a:lnTo>
                    <a:lnTo>
                      <a:pt x="2126448" y="1174873"/>
                    </a:lnTo>
                    <a:lnTo>
                      <a:pt x="2188667" y="1350555"/>
                    </a:lnTo>
                    <a:lnTo>
                      <a:pt x="2280167" y="1489636"/>
                    </a:lnTo>
                    <a:lnTo>
                      <a:pt x="2404606" y="1577477"/>
                    </a:lnTo>
                    <a:lnTo>
                      <a:pt x="2532705" y="1625058"/>
                    </a:lnTo>
                    <a:lnTo>
                      <a:pt x="2660805" y="1657998"/>
                    </a:lnTo>
                    <a:lnTo>
                      <a:pt x="2840144" y="1687278"/>
                    </a:lnTo>
                    <a:lnTo>
                      <a:pt x="3089022" y="1698258"/>
                    </a:lnTo>
                    <a:lnTo>
                      <a:pt x="3323261" y="1701918"/>
                    </a:lnTo>
                    <a:lnTo>
                      <a:pt x="3323261" y="1749499"/>
                    </a:lnTo>
                    <a:lnTo>
                      <a:pt x="3323261" y="1764139"/>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3315941" y="2422946"/>
                <a:ext cx="3638019" cy="1409116"/>
              </a:xfrm>
              <a:custGeom>
                <a:avLst/>
                <a:gdLst>
                  <a:gd name="connsiteX0" fmla="*/ 0 w 3638019"/>
                  <a:gd name="connsiteY0" fmla="*/ 1409116 h 1409116"/>
                  <a:gd name="connsiteX1" fmla="*/ 0 w 3638019"/>
                  <a:gd name="connsiteY1" fmla="*/ 1357875 h 1409116"/>
                  <a:gd name="connsiteX2" fmla="*/ 215939 w 3638019"/>
                  <a:gd name="connsiteY2" fmla="*/ 1357875 h 1409116"/>
                  <a:gd name="connsiteX3" fmla="*/ 497757 w 3638019"/>
                  <a:gd name="connsiteY3" fmla="*/ 1343235 h 1409116"/>
                  <a:gd name="connsiteX4" fmla="*/ 819835 w 3638019"/>
                  <a:gd name="connsiteY4" fmla="*/ 1295655 h 1409116"/>
                  <a:gd name="connsiteX5" fmla="*/ 1028454 w 3638019"/>
                  <a:gd name="connsiteY5" fmla="*/ 1240754 h 1409116"/>
                  <a:gd name="connsiteX6" fmla="*/ 1108974 w 3638019"/>
                  <a:gd name="connsiteY6" fmla="*/ 1193174 h 1409116"/>
                  <a:gd name="connsiteX7" fmla="*/ 1178513 w 3638019"/>
                  <a:gd name="connsiteY7" fmla="*/ 1134613 h 1409116"/>
                  <a:gd name="connsiteX8" fmla="*/ 1251713 w 3638019"/>
                  <a:gd name="connsiteY8" fmla="*/ 1028472 h 1409116"/>
                  <a:gd name="connsiteX9" fmla="*/ 1321252 w 3638019"/>
                  <a:gd name="connsiteY9" fmla="*/ 889390 h 1409116"/>
                  <a:gd name="connsiteX10" fmla="*/ 1368832 w 3638019"/>
                  <a:gd name="connsiteY10" fmla="*/ 688088 h 1409116"/>
                  <a:gd name="connsiteX11" fmla="*/ 1434712 w 3638019"/>
                  <a:gd name="connsiteY11" fmla="*/ 431885 h 1409116"/>
                  <a:gd name="connsiteX12" fmla="*/ 1482291 w 3638019"/>
                  <a:gd name="connsiteY12" fmla="*/ 285484 h 1409116"/>
                  <a:gd name="connsiteX13" fmla="*/ 1529871 w 3638019"/>
                  <a:gd name="connsiteY13" fmla="*/ 175682 h 1409116"/>
                  <a:gd name="connsiteX14" fmla="*/ 1632351 w 3638019"/>
                  <a:gd name="connsiteY14" fmla="*/ 62221 h 1409116"/>
                  <a:gd name="connsiteX15" fmla="*/ 1727510 w 3638019"/>
                  <a:gd name="connsiteY15" fmla="*/ 10981 h 1409116"/>
                  <a:gd name="connsiteX16" fmla="*/ 1811690 w 3638019"/>
                  <a:gd name="connsiteY16" fmla="*/ 0 h 1409116"/>
                  <a:gd name="connsiteX17" fmla="*/ 1925149 w 3638019"/>
                  <a:gd name="connsiteY17" fmla="*/ 29281 h 1409116"/>
                  <a:gd name="connsiteX18" fmla="*/ 2023968 w 3638019"/>
                  <a:gd name="connsiteY18" fmla="*/ 106142 h 1409116"/>
                  <a:gd name="connsiteX19" fmla="*/ 2108148 w 3638019"/>
                  <a:gd name="connsiteY19" fmla="*/ 234243 h 1409116"/>
                  <a:gd name="connsiteX20" fmla="*/ 2163048 w 3638019"/>
                  <a:gd name="connsiteY20" fmla="*/ 369665 h 1409116"/>
                  <a:gd name="connsiteX21" fmla="*/ 2217947 w 3638019"/>
                  <a:gd name="connsiteY21" fmla="*/ 596587 h 1409116"/>
                  <a:gd name="connsiteX22" fmla="*/ 2294807 w 3638019"/>
                  <a:gd name="connsiteY22" fmla="*/ 863770 h 1409116"/>
                  <a:gd name="connsiteX23" fmla="*/ 2357026 w 3638019"/>
                  <a:gd name="connsiteY23" fmla="*/ 1010172 h 1409116"/>
                  <a:gd name="connsiteX24" fmla="*/ 2426566 w 3638019"/>
                  <a:gd name="connsiteY24" fmla="*/ 1108993 h 1409116"/>
                  <a:gd name="connsiteX25" fmla="*/ 2510746 w 3638019"/>
                  <a:gd name="connsiteY25" fmla="*/ 1196834 h 1409116"/>
                  <a:gd name="connsiteX26" fmla="*/ 2613225 w 3638019"/>
                  <a:gd name="connsiteY26" fmla="*/ 1251734 h 1409116"/>
                  <a:gd name="connsiteX27" fmla="*/ 2796224 w 3638019"/>
                  <a:gd name="connsiteY27" fmla="*/ 1306635 h 1409116"/>
                  <a:gd name="connsiteX28" fmla="*/ 2931643 w 3638019"/>
                  <a:gd name="connsiteY28" fmla="*/ 1332255 h 1409116"/>
                  <a:gd name="connsiteX29" fmla="*/ 3085362 w 3638019"/>
                  <a:gd name="connsiteY29" fmla="*/ 1346895 h 1409116"/>
                  <a:gd name="connsiteX30" fmla="*/ 3257381 w 3638019"/>
                  <a:gd name="connsiteY30" fmla="*/ 1354215 h 1409116"/>
                  <a:gd name="connsiteX31" fmla="*/ 3451360 w 3638019"/>
                  <a:gd name="connsiteY31" fmla="*/ 1357875 h 1409116"/>
                  <a:gd name="connsiteX32" fmla="*/ 3638019 w 3638019"/>
                  <a:gd name="connsiteY32" fmla="*/ 1354215 h 1409116"/>
                  <a:gd name="connsiteX33" fmla="*/ 3634359 w 3638019"/>
                  <a:gd name="connsiteY33" fmla="*/ 1409116 h 1409116"/>
                  <a:gd name="connsiteX34" fmla="*/ 3634359 w 3638019"/>
                  <a:gd name="connsiteY34" fmla="*/ 1409116 h 14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8019" h="1409116">
                    <a:moveTo>
                      <a:pt x="0" y="1409116"/>
                    </a:moveTo>
                    <a:lnTo>
                      <a:pt x="0" y="1357875"/>
                    </a:lnTo>
                    <a:lnTo>
                      <a:pt x="215939" y="1357875"/>
                    </a:lnTo>
                    <a:lnTo>
                      <a:pt x="497757" y="1343235"/>
                    </a:lnTo>
                    <a:lnTo>
                      <a:pt x="819835" y="1295655"/>
                    </a:lnTo>
                    <a:lnTo>
                      <a:pt x="1028454" y="1240754"/>
                    </a:lnTo>
                    <a:lnTo>
                      <a:pt x="1108974" y="1193174"/>
                    </a:lnTo>
                    <a:lnTo>
                      <a:pt x="1178513" y="1134613"/>
                    </a:lnTo>
                    <a:lnTo>
                      <a:pt x="1251713" y="1028472"/>
                    </a:lnTo>
                    <a:lnTo>
                      <a:pt x="1321252" y="889390"/>
                    </a:lnTo>
                    <a:lnTo>
                      <a:pt x="1368832" y="688088"/>
                    </a:lnTo>
                    <a:lnTo>
                      <a:pt x="1434712" y="431885"/>
                    </a:lnTo>
                    <a:lnTo>
                      <a:pt x="1482291" y="285484"/>
                    </a:lnTo>
                    <a:lnTo>
                      <a:pt x="1529871" y="175682"/>
                    </a:lnTo>
                    <a:lnTo>
                      <a:pt x="1632351" y="62221"/>
                    </a:lnTo>
                    <a:lnTo>
                      <a:pt x="1727510" y="10981"/>
                    </a:lnTo>
                    <a:lnTo>
                      <a:pt x="1811690" y="0"/>
                    </a:lnTo>
                    <a:lnTo>
                      <a:pt x="1925149" y="29281"/>
                    </a:lnTo>
                    <a:lnTo>
                      <a:pt x="2023968" y="106142"/>
                    </a:lnTo>
                    <a:lnTo>
                      <a:pt x="2108148" y="234243"/>
                    </a:lnTo>
                    <a:lnTo>
                      <a:pt x="2163048" y="369665"/>
                    </a:lnTo>
                    <a:lnTo>
                      <a:pt x="2217947" y="596587"/>
                    </a:lnTo>
                    <a:lnTo>
                      <a:pt x="2294807" y="863770"/>
                    </a:lnTo>
                    <a:lnTo>
                      <a:pt x="2357026" y="1010172"/>
                    </a:lnTo>
                    <a:lnTo>
                      <a:pt x="2426566" y="1108993"/>
                    </a:lnTo>
                    <a:lnTo>
                      <a:pt x="2510746" y="1196834"/>
                    </a:lnTo>
                    <a:lnTo>
                      <a:pt x="2613225" y="1251734"/>
                    </a:lnTo>
                    <a:lnTo>
                      <a:pt x="2796224" y="1306635"/>
                    </a:lnTo>
                    <a:lnTo>
                      <a:pt x="2931643" y="1332255"/>
                    </a:lnTo>
                    <a:lnTo>
                      <a:pt x="3085362" y="1346895"/>
                    </a:lnTo>
                    <a:lnTo>
                      <a:pt x="3257381" y="1354215"/>
                    </a:lnTo>
                    <a:lnTo>
                      <a:pt x="3451360" y="1357875"/>
                    </a:lnTo>
                    <a:lnTo>
                      <a:pt x="3638019" y="1354215"/>
                    </a:lnTo>
                    <a:lnTo>
                      <a:pt x="3634359" y="1409116"/>
                    </a:lnTo>
                    <a:lnTo>
                      <a:pt x="3634359" y="1409116"/>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TextBox 15"/>
            <p:cNvSpPr txBox="1"/>
            <p:nvPr/>
          </p:nvSpPr>
          <p:spPr>
            <a:xfrm>
              <a:off x="6715511" y="2753744"/>
              <a:ext cx="2292296" cy="646331"/>
            </a:xfrm>
            <a:prstGeom prst="rect">
              <a:avLst/>
            </a:prstGeom>
            <a:noFill/>
          </p:spPr>
          <p:txBody>
            <a:bodyPr wrap="square" rtlCol="0">
              <a:spAutoFit/>
            </a:bodyPr>
            <a:lstStyle/>
            <a:p>
              <a:r>
                <a:rPr lang="en-US" dirty="0" smtClean="0"/>
                <a:t>Within group variance</a:t>
              </a:r>
              <a:br>
                <a:rPr lang="en-US" dirty="0" smtClean="0"/>
              </a:br>
              <a:r>
                <a:rPr lang="en-US" dirty="0" smtClean="0"/>
                <a:t>(error within groups)</a:t>
              </a:r>
              <a:endParaRPr lang="en-US" dirty="0"/>
            </a:p>
          </p:txBody>
        </p:sp>
        <p:cxnSp>
          <p:nvCxnSpPr>
            <p:cNvPr id="17" name="Straight Connector 16"/>
            <p:cNvCxnSpPr/>
            <p:nvPr/>
          </p:nvCxnSpPr>
          <p:spPr>
            <a:xfrm flipH="1">
              <a:off x="5524048" y="2977062"/>
              <a:ext cx="11311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031326" y="2977062"/>
              <a:ext cx="502562"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2"/>
          </p:nvPr>
        </p:nvSpPr>
        <p:spPr/>
        <p:txBody>
          <a:bodyPr/>
          <a:lstStyle/>
          <a:p>
            <a:fld id="{61694E1E-219A-A444-A241-FDE36A2374EE}" type="slidenum">
              <a:rPr lang="en-US" smtClean="0"/>
              <a:t>17</a:t>
            </a:fld>
            <a:endParaRPr lang="en-US"/>
          </a:p>
        </p:txBody>
      </p:sp>
    </p:spTree>
    <p:extLst>
      <p:ext uri="{BB962C8B-B14F-4D97-AF65-F5344CB8AC3E}">
        <p14:creationId xmlns:p14="http://schemas.microsoft.com/office/powerpoint/2010/main" val="4442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96766"/>
            <a:ext cx="7772400" cy="914400"/>
          </a:xfrm>
        </p:spPr>
        <p:txBody>
          <a:bodyPr/>
          <a:lstStyle/>
          <a:p>
            <a:pPr eaLnBrk="1" hangingPunct="1"/>
            <a:r>
              <a:rPr lang="en-US" sz="3600" dirty="0" smtClean="0">
                <a:latin typeface="Times" charset="0"/>
                <a:ea typeface="ＭＳ Ｐゴシック" charset="0"/>
                <a:cs typeface="ＭＳ Ｐゴシック" charset="0"/>
              </a:rPr>
              <a:t>Comparing Variance</a:t>
            </a:r>
            <a:endParaRPr lang="en-US" dirty="0">
              <a:latin typeface="Times" charset="0"/>
              <a:ea typeface="ＭＳ Ｐゴシック" charset="0"/>
              <a:cs typeface="ＭＳ Ｐゴシック" charset="0"/>
            </a:endParaRPr>
          </a:p>
        </p:txBody>
      </p:sp>
      <p:sp>
        <p:nvSpPr>
          <p:cNvPr id="109571" name="Content Placeholder 14"/>
          <p:cNvSpPr>
            <a:spLocks noGrp="1"/>
          </p:cNvSpPr>
          <p:nvPr>
            <p:ph idx="1"/>
          </p:nvPr>
        </p:nvSpPr>
        <p:spPr>
          <a:xfrm>
            <a:off x="254000" y="3949700"/>
            <a:ext cx="8534400" cy="3530600"/>
          </a:xfrm>
        </p:spPr>
        <p:txBody>
          <a:bodyPr>
            <a:normAutofit/>
          </a:bodyPr>
          <a:lstStyle/>
          <a:p>
            <a:r>
              <a:rPr lang="en-US" sz="2800" dirty="0" smtClean="0">
                <a:latin typeface="Times" charset="0"/>
                <a:ea typeface="ＭＳ Ｐゴシック" charset="0"/>
                <a:cs typeface="ＭＳ Ｐゴシック" charset="0"/>
              </a:rPr>
              <a:t>Then take all of the scores together and make a new distribution with its own mean and standard error.</a:t>
            </a:r>
          </a:p>
          <a:p>
            <a:r>
              <a:rPr lang="en-US" sz="2800" dirty="0" smtClean="0">
                <a:latin typeface="Times" charset="0"/>
                <a:ea typeface="ＭＳ Ｐゴシック" charset="0"/>
                <a:cs typeface="ＭＳ Ｐゴシック" charset="0"/>
              </a:rPr>
              <a:t>This represents all of the random error </a:t>
            </a:r>
            <a:r>
              <a:rPr lang="en-US" sz="2800" dirty="0" smtClean="0">
                <a:solidFill>
                  <a:srgbClr val="FF0000"/>
                </a:solidFill>
                <a:latin typeface="Times" charset="0"/>
                <a:ea typeface="ＭＳ Ｐゴシック" charset="0"/>
                <a:cs typeface="ＭＳ Ｐゴシック" charset="0"/>
              </a:rPr>
              <a:t>plus the variance from the differences in the groups.</a:t>
            </a:r>
            <a:endParaRPr lang="en-US" sz="2800" dirty="0">
              <a:latin typeface="Times" charset="0"/>
              <a:ea typeface="ＭＳ Ｐゴシック" charset="0"/>
              <a:cs typeface="ＭＳ Ｐゴシック" charset="0"/>
            </a:endParaRPr>
          </a:p>
          <a:p>
            <a:r>
              <a:rPr lang="en-US" sz="2800" dirty="0" smtClean="0">
                <a:latin typeface="Times" charset="0"/>
                <a:ea typeface="ＭＳ Ｐゴシック" charset="0"/>
                <a:cs typeface="ＭＳ Ｐゴシック" charset="0"/>
              </a:rPr>
              <a:t>The differences in the groups is there because of the independent variable—your intervention.</a:t>
            </a:r>
          </a:p>
          <a:p>
            <a:endParaRPr lang="en-US" sz="2800" dirty="0" smtClean="0">
              <a:latin typeface="Times" charset="0"/>
              <a:ea typeface="ＭＳ Ｐゴシック" charset="0"/>
              <a:cs typeface="ＭＳ Ｐゴシック" charset="0"/>
            </a:endParaRPr>
          </a:p>
          <a:p>
            <a:pPr marL="0" indent="0">
              <a:buNone/>
            </a:pPr>
            <a:endParaRPr lang="en-US" sz="2800" dirty="0">
              <a:latin typeface="Times" charset="0"/>
              <a:ea typeface="ＭＳ Ｐゴシック" charset="0"/>
              <a:cs typeface="ＭＳ Ｐゴシック" charset="0"/>
            </a:endParaRPr>
          </a:p>
        </p:txBody>
      </p:sp>
      <p:sp>
        <p:nvSpPr>
          <p:cNvPr id="25"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Freeform 28"/>
          <p:cNvSpPr/>
          <p:nvPr/>
        </p:nvSpPr>
        <p:spPr>
          <a:xfrm>
            <a:off x="1099769" y="1539568"/>
            <a:ext cx="7088146" cy="223572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rgbClr val="FF0000"/>
          </a:solid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446737" y="2342619"/>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818666" y="2071679"/>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317594" y="2419323"/>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 name="Group 6"/>
          <p:cNvGrpSpPr/>
          <p:nvPr/>
        </p:nvGrpSpPr>
        <p:grpSpPr>
          <a:xfrm>
            <a:off x="1464289" y="1539568"/>
            <a:ext cx="2630169" cy="369332"/>
            <a:chOff x="1464289" y="1539568"/>
            <a:chExt cx="2630169" cy="369332"/>
          </a:xfrm>
        </p:grpSpPr>
        <p:sp>
          <p:nvSpPr>
            <p:cNvPr id="2" name="TextBox 1"/>
            <p:cNvSpPr txBox="1"/>
            <p:nvPr/>
          </p:nvSpPr>
          <p:spPr>
            <a:xfrm>
              <a:off x="1464289" y="1539568"/>
              <a:ext cx="2081928" cy="369332"/>
            </a:xfrm>
            <a:prstGeom prst="rect">
              <a:avLst/>
            </a:prstGeom>
            <a:noFill/>
          </p:spPr>
          <p:txBody>
            <a:bodyPr wrap="square" rtlCol="0">
              <a:spAutoFit/>
            </a:bodyPr>
            <a:lstStyle/>
            <a:p>
              <a:r>
                <a:rPr lang="en-US" dirty="0" smtClean="0">
                  <a:solidFill>
                    <a:srgbClr val="FF0000"/>
                  </a:solidFill>
                </a:rPr>
                <a:t>Total variance</a:t>
              </a:r>
              <a:endParaRPr lang="en-US" dirty="0">
                <a:solidFill>
                  <a:srgbClr val="FF0000"/>
                </a:solidFill>
              </a:endParaRPr>
            </a:p>
          </p:txBody>
        </p:sp>
        <p:cxnSp>
          <p:nvCxnSpPr>
            <p:cNvPr id="6" name="Straight Arrow Connector 5"/>
            <p:cNvCxnSpPr/>
            <p:nvPr/>
          </p:nvCxnSpPr>
          <p:spPr>
            <a:xfrm>
              <a:off x="2921639" y="1748764"/>
              <a:ext cx="117281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457200" y="2078774"/>
            <a:ext cx="8550607" cy="1764139"/>
            <a:chOff x="457200" y="2078774"/>
            <a:chExt cx="8550607" cy="1764139"/>
          </a:xfrm>
        </p:grpSpPr>
        <p:grpSp>
          <p:nvGrpSpPr>
            <p:cNvPr id="15" name="Group 14"/>
            <p:cNvGrpSpPr/>
            <p:nvPr/>
          </p:nvGrpSpPr>
          <p:grpSpPr>
            <a:xfrm>
              <a:off x="457200" y="2078774"/>
              <a:ext cx="7924800" cy="1764139"/>
              <a:chOff x="457200" y="2078774"/>
              <a:chExt cx="7924800" cy="1764139"/>
            </a:xfrm>
          </p:grpSpPr>
          <p:sp>
            <p:nvSpPr>
              <p:cNvPr id="16"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Freeform 16"/>
              <p:cNvSpPr/>
              <p:nvPr/>
            </p:nvSpPr>
            <p:spPr>
              <a:xfrm>
                <a:off x="2446737" y="2349714"/>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818666" y="2078774"/>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317594" y="2426418"/>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430226" y="2343148"/>
                <a:ext cx="3385481" cy="1493296"/>
              </a:xfrm>
              <a:custGeom>
                <a:avLst/>
                <a:gdLst>
                  <a:gd name="connsiteX0" fmla="*/ 3660 w 3385481"/>
                  <a:gd name="connsiteY0" fmla="*/ 1474996 h 1478656"/>
                  <a:gd name="connsiteX1" fmla="*/ 0 w 3385481"/>
                  <a:gd name="connsiteY1" fmla="*/ 1423755 h 1478656"/>
                  <a:gd name="connsiteX2" fmla="*/ 197639 w 3385481"/>
                  <a:gd name="connsiteY2" fmla="*/ 1427415 h 1478656"/>
                  <a:gd name="connsiteX3" fmla="*/ 461157 w 3385481"/>
                  <a:gd name="connsiteY3" fmla="*/ 1409115 h 1478656"/>
                  <a:gd name="connsiteX4" fmla="*/ 680756 w 3385481"/>
                  <a:gd name="connsiteY4" fmla="*/ 1379835 h 1478656"/>
                  <a:gd name="connsiteX5" fmla="*/ 841795 w 3385481"/>
                  <a:gd name="connsiteY5" fmla="*/ 1343234 h 1478656"/>
                  <a:gd name="connsiteX6" fmla="*/ 973554 w 3385481"/>
                  <a:gd name="connsiteY6" fmla="*/ 1288334 h 1478656"/>
                  <a:gd name="connsiteX7" fmla="*/ 1097994 w 3385481"/>
                  <a:gd name="connsiteY7" fmla="*/ 1178533 h 1478656"/>
                  <a:gd name="connsiteX8" fmla="*/ 1178513 w 3385481"/>
                  <a:gd name="connsiteY8" fmla="*/ 1013831 h 1478656"/>
                  <a:gd name="connsiteX9" fmla="*/ 1237073 w 3385481"/>
                  <a:gd name="connsiteY9" fmla="*/ 808869 h 1478656"/>
                  <a:gd name="connsiteX10" fmla="*/ 1280993 w 3385481"/>
                  <a:gd name="connsiteY10" fmla="*/ 622207 h 1478656"/>
                  <a:gd name="connsiteX11" fmla="*/ 1328572 w 3385481"/>
                  <a:gd name="connsiteY11" fmla="*/ 395284 h 1478656"/>
                  <a:gd name="connsiteX12" fmla="*/ 1416412 w 3385481"/>
                  <a:gd name="connsiteY12" fmla="*/ 172022 h 1478656"/>
                  <a:gd name="connsiteX13" fmla="*/ 1507911 w 3385481"/>
                  <a:gd name="connsiteY13" fmla="*/ 43920 h 1478656"/>
                  <a:gd name="connsiteX14" fmla="*/ 1636011 w 3385481"/>
                  <a:gd name="connsiteY14" fmla="*/ 0 h 1478656"/>
                  <a:gd name="connsiteX15" fmla="*/ 1745810 w 3385481"/>
                  <a:gd name="connsiteY15" fmla="*/ 10980 h 1478656"/>
                  <a:gd name="connsiteX16" fmla="*/ 1851949 w 3385481"/>
                  <a:gd name="connsiteY16" fmla="*/ 109801 h 1478656"/>
                  <a:gd name="connsiteX17" fmla="*/ 1925149 w 3385481"/>
                  <a:gd name="connsiteY17" fmla="*/ 234242 h 1478656"/>
                  <a:gd name="connsiteX18" fmla="*/ 1994689 w 3385481"/>
                  <a:gd name="connsiteY18" fmla="*/ 450185 h 1478656"/>
                  <a:gd name="connsiteX19" fmla="*/ 2038608 w 3385481"/>
                  <a:gd name="connsiteY19" fmla="*/ 669787 h 1478656"/>
                  <a:gd name="connsiteX20" fmla="*/ 2082528 w 3385481"/>
                  <a:gd name="connsiteY20" fmla="*/ 830829 h 1478656"/>
                  <a:gd name="connsiteX21" fmla="*/ 2126448 w 3385481"/>
                  <a:gd name="connsiteY21" fmla="*/ 984551 h 1478656"/>
                  <a:gd name="connsiteX22" fmla="*/ 2225267 w 3385481"/>
                  <a:gd name="connsiteY22" fmla="*/ 1167553 h 1478656"/>
                  <a:gd name="connsiteX23" fmla="*/ 2357026 w 3385481"/>
                  <a:gd name="connsiteY23" fmla="*/ 1299314 h 1478656"/>
                  <a:gd name="connsiteX24" fmla="*/ 2580285 w 3385481"/>
                  <a:gd name="connsiteY24" fmla="*/ 1383495 h 1478656"/>
                  <a:gd name="connsiteX25" fmla="*/ 2777924 w 3385481"/>
                  <a:gd name="connsiteY25" fmla="*/ 1412775 h 1478656"/>
                  <a:gd name="connsiteX26" fmla="*/ 3045103 w 3385481"/>
                  <a:gd name="connsiteY26" fmla="*/ 1434735 h 1478656"/>
                  <a:gd name="connsiteX27" fmla="*/ 3176862 w 3385481"/>
                  <a:gd name="connsiteY27" fmla="*/ 1431075 h 1478656"/>
                  <a:gd name="connsiteX28" fmla="*/ 3385481 w 3385481"/>
                  <a:gd name="connsiteY28" fmla="*/ 1427415 h 1478656"/>
                  <a:gd name="connsiteX29" fmla="*/ 3385481 w 3385481"/>
                  <a:gd name="connsiteY29" fmla="*/ 1478656 h 1478656"/>
                  <a:gd name="connsiteX30" fmla="*/ 3385481 w 3385481"/>
                  <a:gd name="connsiteY30" fmla="*/ 1478656 h 1478656"/>
                  <a:gd name="connsiteX0" fmla="*/ 3660 w 3385481"/>
                  <a:gd name="connsiteY0" fmla="*/ 1489636 h 1493296"/>
                  <a:gd name="connsiteX1" fmla="*/ 0 w 3385481"/>
                  <a:gd name="connsiteY1" fmla="*/ 1438395 h 1493296"/>
                  <a:gd name="connsiteX2" fmla="*/ 197639 w 3385481"/>
                  <a:gd name="connsiteY2" fmla="*/ 1442055 h 1493296"/>
                  <a:gd name="connsiteX3" fmla="*/ 461157 w 3385481"/>
                  <a:gd name="connsiteY3" fmla="*/ 1423755 h 1493296"/>
                  <a:gd name="connsiteX4" fmla="*/ 680756 w 3385481"/>
                  <a:gd name="connsiteY4" fmla="*/ 1394475 h 1493296"/>
                  <a:gd name="connsiteX5" fmla="*/ 841795 w 3385481"/>
                  <a:gd name="connsiteY5" fmla="*/ 1357874 h 1493296"/>
                  <a:gd name="connsiteX6" fmla="*/ 973554 w 3385481"/>
                  <a:gd name="connsiteY6" fmla="*/ 1302974 h 1493296"/>
                  <a:gd name="connsiteX7" fmla="*/ 1097994 w 3385481"/>
                  <a:gd name="connsiteY7" fmla="*/ 1193173 h 1493296"/>
                  <a:gd name="connsiteX8" fmla="*/ 1178513 w 3385481"/>
                  <a:gd name="connsiteY8" fmla="*/ 1028471 h 1493296"/>
                  <a:gd name="connsiteX9" fmla="*/ 1237073 w 3385481"/>
                  <a:gd name="connsiteY9" fmla="*/ 823509 h 1493296"/>
                  <a:gd name="connsiteX10" fmla="*/ 1280993 w 3385481"/>
                  <a:gd name="connsiteY10" fmla="*/ 636847 h 1493296"/>
                  <a:gd name="connsiteX11" fmla="*/ 1328572 w 3385481"/>
                  <a:gd name="connsiteY11" fmla="*/ 409924 h 1493296"/>
                  <a:gd name="connsiteX12" fmla="*/ 1416412 w 3385481"/>
                  <a:gd name="connsiteY12" fmla="*/ 186662 h 1493296"/>
                  <a:gd name="connsiteX13" fmla="*/ 1507911 w 3385481"/>
                  <a:gd name="connsiteY13" fmla="*/ 58560 h 1493296"/>
                  <a:gd name="connsiteX14" fmla="*/ 1636011 w 3385481"/>
                  <a:gd name="connsiteY14" fmla="*/ 0 h 1493296"/>
                  <a:gd name="connsiteX15" fmla="*/ 1745810 w 3385481"/>
                  <a:gd name="connsiteY15" fmla="*/ 25620 h 1493296"/>
                  <a:gd name="connsiteX16" fmla="*/ 1851949 w 3385481"/>
                  <a:gd name="connsiteY16" fmla="*/ 124441 h 1493296"/>
                  <a:gd name="connsiteX17" fmla="*/ 1925149 w 3385481"/>
                  <a:gd name="connsiteY17" fmla="*/ 248882 h 1493296"/>
                  <a:gd name="connsiteX18" fmla="*/ 1994689 w 3385481"/>
                  <a:gd name="connsiteY18" fmla="*/ 464825 h 1493296"/>
                  <a:gd name="connsiteX19" fmla="*/ 2038608 w 3385481"/>
                  <a:gd name="connsiteY19" fmla="*/ 684427 h 1493296"/>
                  <a:gd name="connsiteX20" fmla="*/ 2082528 w 3385481"/>
                  <a:gd name="connsiteY20" fmla="*/ 845469 h 1493296"/>
                  <a:gd name="connsiteX21" fmla="*/ 2126448 w 3385481"/>
                  <a:gd name="connsiteY21" fmla="*/ 999191 h 1493296"/>
                  <a:gd name="connsiteX22" fmla="*/ 2225267 w 3385481"/>
                  <a:gd name="connsiteY22" fmla="*/ 1182193 h 1493296"/>
                  <a:gd name="connsiteX23" fmla="*/ 2357026 w 3385481"/>
                  <a:gd name="connsiteY23" fmla="*/ 1313954 h 1493296"/>
                  <a:gd name="connsiteX24" fmla="*/ 2580285 w 3385481"/>
                  <a:gd name="connsiteY24" fmla="*/ 1398135 h 1493296"/>
                  <a:gd name="connsiteX25" fmla="*/ 2777924 w 3385481"/>
                  <a:gd name="connsiteY25" fmla="*/ 1427415 h 1493296"/>
                  <a:gd name="connsiteX26" fmla="*/ 3045103 w 3385481"/>
                  <a:gd name="connsiteY26" fmla="*/ 1449375 h 1493296"/>
                  <a:gd name="connsiteX27" fmla="*/ 3176862 w 3385481"/>
                  <a:gd name="connsiteY27" fmla="*/ 1445715 h 1493296"/>
                  <a:gd name="connsiteX28" fmla="*/ 3385481 w 3385481"/>
                  <a:gd name="connsiteY28" fmla="*/ 1442055 h 1493296"/>
                  <a:gd name="connsiteX29" fmla="*/ 3385481 w 3385481"/>
                  <a:gd name="connsiteY29" fmla="*/ 1493296 h 1493296"/>
                  <a:gd name="connsiteX30" fmla="*/ 3385481 w 3385481"/>
                  <a:gd name="connsiteY30" fmla="*/ 1493296 h 1493296"/>
                  <a:gd name="connsiteX0" fmla="*/ 3660 w 3385481"/>
                  <a:gd name="connsiteY0" fmla="*/ 1489636 h 1493296"/>
                  <a:gd name="connsiteX1" fmla="*/ 0 w 3385481"/>
                  <a:gd name="connsiteY1" fmla="*/ 1438395 h 1493296"/>
                  <a:gd name="connsiteX2" fmla="*/ 197639 w 3385481"/>
                  <a:gd name="connsiteY2" fmla="*/ 1442055 h 1493296"/>
                  <a:gd name="connsiteX3" fmla="*/ 461157 w 3385481"/>
                  <a:gd name="connsiteY3" fmla="*/ 1423755 h 1493296"/>
                  <a:gd name="connsiteX4" fmla="*/ 680756 w 3385481"/>
                  <a:gd name="connsiteY4" fmla="*/ 1394475 h 1493296"/>
                  <a:gd name="connsiteX5" fmla="*/ 841795 w 3385481"/>
                  <a:gd name="connsiteY5" fmla="*/ 1357874 h 1493296"/>
                  <a:gd name="connsiteX6" fmla="*/ 973554 w 3385481"/>
                  <a:gd name="connsiteY6" fmla="*/ 1302974 h 1493296"/>
                  <a:gd name="connsiteX7" fmla="*/ 1097994 w 3385481"/>
                  <a:gd name="connsiteY7" fmla="*/ 1193173 h 1493296"/>
                  <a:gd name="connsiteX8" fmla="*/ 1178513 w 3385481"/>
                  <a:gd name="connsiteY8" fmla="*/ 1028471 h 1493296"/>
                  <a:gd name="connsiteX9" fmla="*/ 1237073 w 3385481"/>
                  <a:gd name="connsiteY9" fmla="*/ 823509 h 1493296"/>
                  <a:gd name="connsiteX10" fmla="*/ 1280993 w 3385481"/>
                  <a:gd name="connsiteY10" fmla="*/ 636847 h 1493296"/>
                  <a:gd name="connsiteX11" fmla="*/ 1328572 w 3385481"/>
                  <a:gd name="connsiteY11" fmla="*/ 409924 h 1493296"/>
                  <a:gd name="connsiteX12" fmla="*/ 1416412 w 3385481"/>
                  <a:gd name="connsiteY12" fmla="*/ 186662 h 1493296"/>
                  <a:gd name="connsiteX13" fmla="*/ 1511571 w 3385481"/>
                  <a:gd name="connsiteY13" fmla="*/ 69540 h 1493296"/>
                  <a:gd name="connsiteX14" fmla="*/ 1636011 w 3385481"/>
                  <a:gd name="connsiteY14" fmla="*/ 0 h 1493296"/>
                  <a:gd name="connsiteX15" fmla="*/ 1745810 w 3385481"/>
                  <a:gd name="connsiteY15" fmla="*/ 25620 h 1493296"/>
                  <a:gd name="connsiteX16" fmla="*/ 1851949 w 3385481"/>
                  <a:gd name="connsiteY16" fmla="*/ 124441 h 1493296"/>
                  <a:gd name="connsiteX17" fmla="*/ 1925149 w 3385481"/>
                  <a:gd name="connsiteY17" fmla="*/ 248882 h 1493296"/>
                  <a:gd name="connsiteX18" fmla="*/ 1994689 w 3385481"/>
                  <a:gd name="connsiteY18" fmla="*/ 464825 h 1493296"/>
                  <a:gd name="connsiteX19" fmla="*/ 2038608 w 3385481"/>
                  <a:gd name="connsiteY19" fmla="*/ 684427 h 1493296"/>
                  <a:gd name="connsiteX20" fmla="*/ 2082528 w 3385481"/>
                  <a:gd name="connsiteY20" fmla="*/ 845469 h 1493296"/>
                  <a:gd name="connsiteX21" fmla="*/ 2126448 w 3385481"/>
                  <a:gd name="connsiteY21" fmla="*/ 999191 h 1493296"/>
                  <a:gd name="connsiteX22" fmla="*/ 2225267 w 3385481"/>
                  <a:gd name="connsiteY22" fmla="*/ 1182193 h 1493296"/>
                  <a:gd name="connsiteX23" fmla="*/ 2357026 w 3385481"/>
                  <a:gd name="connsiteY23" fmla="*/ 1313954 h 1493296"/>
                  <a:gd name="connsiteX24" fmla="*/ 2580285 w 3385481"/>
                  <a:gd name="connsiteY24" fmla="*/ 1398135 h 1493296"/>
                  <a:gd name="connsiteX25" fmla="*/ 2777924 w 3385481"/>
                  <a:gd name="connsiteY25" fmla="*/ 1427415 h 1493296"/>
                  <a:gd name="connsiteX26" fmla="*/ 3045103 w 3385481"/>
                  <a:gd name="connsiteY26" fmla="*/ 1449375 h 1493296"/>
                  <a:gd name="connsiteX27" fmla="*/ 3176862 w 3385481"/>
                  <a:gd name="connsiteY27" fmla="*/ 1445715 h 1493296"/>
                  <a:gd name="connsiteX28" fmla="*/ 3385481 w 3385481"/>
                  <a:gd name="connsiteY28" fmla="*/ 1442055 h 1493296"/>
                  <a:gd name="connsiteX29" fmla="*/ 3385481 w 3385481"/>
                  <a:gd name="connsiteY29" fmla="*/ 1493296 h 1493296"/>
                  <a:gd name="connsiteX30" fmla="*/ 3385481 w 3385481"/>
                  <a:gd name="connsiteY30" fmla="*/ 1493296 h 14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85481" h="1493296">
                    <a:moveTo>
                      <a:pt x="3660" y="1489636"/>
                    </a:moveTo>
                    <a:lnTo>
                      <a:pt x="0" y="1438395"/>
                    </a:lnTo>
                    <a:lnTo>
                      <a:pt x="197639" y="1442055"/>
                    </a:lnTo>
                    <a:lnTo>
                      <a:pt x="461157" y="1423755"/>
                    </a:lnTo>
                    <a:lnTo>
                      <a:pt x="680756" y="1394475"/>
                    </a:lnTo>
                    <a:lnTo>
                      <a:pt x="841795" y="1357874"/>
                    </a:lnTo>
                    <a:lnTo>
                      <a:pt x="973554" y="1302974"/>
                    </a:lnTo>
                    <a:lnTo>
                      <a:pt x="1097994" y="1193173"/>
                    </a:lnTo>
                    <a:lnTo>
                      <a:pt x="1178513" y="1028471"/>
                    </a:lnTo>
                    <a:lnTo>
                      <a:pt x="1237073" y="823509"/>
                    </a:lnTo>
                    <a:lnTo>
                      <a:pt x="1280993" y="636847"/>
                    </a:lnTo>
                    <a:lnTo>
                      <a:pt x="1328572" y="409924"/>
                    </a:lnTo>
                    <a:lnTo>
                      <a:pt x="1416412" y="186662"/>
                    </a:lnTo>
                    <a:lnTo>
                      <a:pt x="1511571" y="69540"/>
                    </a:lnTo>
                    <a:lnTo>
                      <a:pt x="1636011" y="0"/>
                    </a:lnTo>
                    <a:lnTo>
                      <a:pt x="1745810" y="25620"/>
                    </a:lnTo>
                    <a:lnTo>
                      <a:pt x="1851949" y="124441"/>
                    </a:lnTo>
                    <a:lnTo>
                      <a:pt x="1925149" y="248882"/>
                    </a:lnTo>
                    <a:lnTo>
                      <a:pt x="1994689" y="464825"/>
                    </a:lnTo>
                    <a:lnTo>
                      <a:pt x="2038608" y="684427"/>
                    </a:lnTo>
                    <a:lnTo>
                      <a:pt x="2082528" y="845469"/>
                    </a:lnTo>
                    <a:lnTo>
                      <a:pt x="2126448" y="999191"/>
                    </a:lnTo>
                    <a:lnTo>
                      <a:pt x="2225267" y="1182193"/>
                    </a:lnTo>
                    <a:lnTo>
                      <a:pt x="2357026" y="1313954"/>
                    </a:lnTo>
                    <a:lnTo>
                      <a:pt x="2580285" y="1398135"/>
                    </a:lnTo>
                    <a:lnTo>
                      <a:pt x="2777924" y="1427415"/>
                    </a:lnTo>
                    <a:lnTo>
                      <a:pt x="3045103" y="1449375"/>
                    </a:lnTo>
                    <a:lnTo>
                      <a:pt x="3176862" y="1445715"/>
                    </a:lnTo>
                    <a:lnTo>
                      <a:pt x="3385481" y="1442055"/>
                    </a:lnTo>
                    <a:lnTo>
                      <a:pt x="3385481" y="1493296"/>
                    </a:lnTo>
                    <a:lnTo>
                      <a:pt x="3385481" y="1493296"/>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2818666" y="2078774"/>
                <a:ext cx="3323261" cy="1764139"/>
              </a:xfrm>
              <a:custGeom>
                <a:avLst/>
                <a:gdLst>
                  <a:gd name="connsiteX0" fmla="*/ 0 w 3323261"/>
                  <a:gd name="connsiteY0" fmla="*/ 1756819 h 1756819"/>
                  <a:gd name="connsiteX1" fmla="*/ 3660 w 3323261"/>
                  <a:gd name="connsiteY1" fmla="*/ 1701918 h 1756819"/>
                  <a:gd name="connsiteX2" fmla="*/ 362338 w 3323261"/>
                  <a:gd name="connsiteY2" fmla="*/ 1694598 h 1756819"/>
                  <a:gd name="connsiteX3" fmla="*/ 658796 w 3323261"/>
                  <a:gd name="connsiteY3" fmla="*/ 1654338 h 1756819"/>
                  <a:gd name="connsiteX4" fmla="*/ 929634 w 3323261"/>
                  <a:gd name="connsiteY4" fmla="*/ 1566497 h 1756819"/>
                  <a:gd name="connsiteX5" fmla="*/ 1039434 w 3323261"/>
                  <a:gd name="connsiteY5" fmla="*/ 1478656 h 1756819"/>
                  <a:gd name="connsiteX6" fmla="*/ 1116293 w 3323261"/>
                  <a:gd name="connsiteY6" fmla="*/ 1350555 h 1756819"/>
                  <a:gd name="connsiteX7" fmla="*/ 1185833 w 3323261"/>
                  <a:gd name="connsiteY7" fmla="*/ 1185853 h 1756819"/>
                  <a:gd name="connsiteX8" fmla="*/ 1259033 w 3323261"/>
                  <a:gd name="connsiteY8" fmla="*/ 838149 h 1756819"/>
                  <a:gd name="connsiteX9" fmla="*/ 1302952 w 3323261"/>
                  <a:gd name="connsiteY9" fmla="*/ 574626 h 1756819"/>
                  <a:gd name="connsiteX10" fmla="*/ 1365172 w 3323261"/>
                  <a:gd name="connsiteY10" fmla="*/ 336723 h 1756819"/>
                  <a:gd name="connsiteX11" fmla="*/ 1431052 w 3323261"/>
                  <a:gd name="connsiteY11" fmla="*/ 175682 h 1756819"/>
                  <a:gd name="connsiteX12" fmla="*/ 1489611 w 3323261"/>
                  <a:gd name="connsiteY12" fmla="*/ 80521 h 1756819"/>
                  <a:gd name="connsiteX13" fmla="*/ 1584771 w 3323261"/>
                  <a:gd name="connsiteY13" fmla="*/ 10980 h 1756819"/>
                  <a:gd name="connsiteX14" fmla="*/ 1639670 w 3323261"/>
                  <a:gd name="connsiteY14" fmla="*/ 0 h 1756819"/>
                  <a:gd name="connsiteX15" fmla="*/ 1731170 w 3323261"/>
                  <a:gd name="connsiteY15" fmla="*/ 21960 h 1756819"/>
                  <a:gd name="connsiteX16" fmla="*/ 1833649 w 3323261"/>
                  <a:gd name="connsiteY16" fmla="*/ 106141 h 1756819"/>
                  <a:gd name="connsiteX17" fmla="*/ 1895869 w 3323261"/>
                  <a:gd name="connsiteY17" fmla="*/ 212282 h 1756819"/>
                  <a:gd name="connsiteX18" fmla="*/ 1939789 w 3323261"/>
                  <a:gd name="connsiteY18" fmla="*/ 344043 h 1756819"/>
                  <a:gd name="connsiteX19" fmla="*/ 1987368 w 3323261"/>
                  <a:gd name="connsiteY19" fmla="*/ 538026 h 1756819"/>
                  <a:gd name="connsiteX20" fmla="*/ 2049588 w 3323261"/>
                  <a:gd name="connsiteY20" fmla="*/ 863769 h 1756819"/>
                  <a:gd name="connsiteX21" fmla="*/ 2082528 w 3323261"/>
                  <a:gd name="connsiteY21" fmla="*/ 1028471 h 1756819"/>
                  <a:gd name="connsiteX22" fmla="*/ 2126448 w 3323261"/>
                  <a:gd name="connsiteY22" fmla="*/ 1174873 h 1756819"/>
                  <a:gd name="connsiteX23" fmla="*/ 2188667 w 3323261"/>
                  <a:gd name="connsiteY23" fmla="*/ 1350555 h 1756819"/>
                  <a:gd name="connsiteX24" fmla="*/ 2280167 w 3323261"/>
                  <a:gd name="connsiteY24" fmla="*/ 1489636 h 1756819"/>
                  <a:gd name="connsiteX25" fmla="*/ 2404606 w 3323261"/>
                  <a:gd name="connsiteY25" fmla="*/ 1577477 h 1756819"/>
                  <a:gd name="connsiteX26" fmla="*/ 2532705 w 3323261"/>
                  <a:gd name="connsiteY26" fmla="*/ 1625058 h 1756819"/>
                  <a:gd name="connsiteX27" fmla="*/ 2660805 w 3323261"/>
                  <a:gd name="connsiteY27" fmla="*/ 1657998 h 1756819"/>
                  <a:gd name="connsiteX28" fmla="*/ 2840144 w 3323261"/>
                  <a:gd name="connsiteY28" fmla="*/ 1687278 h 1756819"/>
                  <a:gd name="connsiteX29" fmla="*/ 3089022 w 3323261"/>
                  <a:gd name="connsiteY29" fmla="*/ 1698258 h 1756819"/>
                  <a:gd name="connsiteX30" fmla="*/ 3323261 w 3323261"/>
                  <a:gd name="connsiteY30" fmla="*/ 1701918 h 1756819"/>
                  <a:gd name="connsiteX31" fmla="*/ 3323261 w 3323261"/>
                  <a:gd name="connsiteY31" fmla="*/ 1749499 h 1756819"/>
                  <a:gd name="connsiteX32" fmla="*/ 3323261 w 3323261"/>
                  <a:gd name="connsiteY32" fmla="*/ 1749499 h 1756819"/>
                  <a:gd name="connsiteX0" fmla="*/ 0 w 3323261"/>
                  <a:gd name="connsiteY0" fmla="*/ 1756819 h 1764139"/>
                  <a:gd name="connsiteX1" fmla="*/ 3660 w 3323261"/>
                  <a:gd name="connsiteY1" fmla="*/ 1701918 h 1764139"/>
                  <a:gd name="connsiteX2" fmla="*/ 362338 w 3323261"/>
                  <a:gd name="connsiteY2" fmla="*/ 1694598 h 1764139"/>
                  <a:gd name="connsiteX3" fmla="*/ 658796 w 3323261"/>
                  <a:gd name="connsiteY3" fmla="*/ 1654338 h 1764139"/>
                  <a:gd name="connsiteX4" fmla="*/ 929634 w 3323261"/>
                  <a:gd name="connsiteY4" fmla="*/ 1566497 h 1764139"/>
                  <a:gd name="connsiteX5" fmla="*/ 1039434 w 3323261"/>
                  <a:gd name="connsiteY5" fmla="*/ 1478656 h 1764139"/>
                  <a:gd name="connsiteX6" fmla="*/ 1116293 w 3323261"/>
                  <a:gd name="connsiteY6" fmla="*/ 1350555 h 1764139"/>
                  <a:gd name="connsiteX7" fmla="*/ 1185833 w 3323261"/>
                  <a:gd name="connsiteY7" fmla="*/ 1185853 h 1764139"/>
                  <a:gd name="connsiteX8" fmla="*/ 1259033 w 3323261"/>
                  <a:gd name="connsiteY8" fmla="*/ 838149 h 1764139"/>
                  <a:gd name="connsiteX9" fmla="*/ 1302952 w 3323261"/>
                  <a:gd name="connsiteY9" fmla="*/ 574626 h 1764139"/>
                  <a:gd name="connsiteX10" fmla="*/ 1365172 w 3323261"/>
                  <a:gd name="connsiteY10" fmla="*/ 336723 h 1764139"/>
                  <a:gd name="connsiteX11" fmla="*/ 1431052 w 3323261"/>
                  <a:gd name="connsiteY11" fmla="*/ 175682 h 1764139"/>
                  <a:gd name="connsiteX12" fmla="*/ 1489611 w 3323261"/>
                  <a:gd name="connsiteY12" fmla="*/ 80521 h 1764139"/>
                  <a:gd name="connsiteX13" fmla="*/ 1584771 w 3323261"/>
                  <a:gd name="connsiteY13" fmla="*/ 10980 h 1764139"/>
                  <a:gd name="connsiteX14" fmla="*/ 1639670 w 3323261"/>
                  <a:gd name="connsiteY14" fmla="*/ 0 h 1764139"/>
                  <a:gd name="connsiteX15" fmla="*/ 1731170 w 3323261"/>
                  <a:gd name="connsiteY15" fmla="*/ 21960 h 1764139"/>
                  <a:gd name="connsiteX16" fmla="*/ 1833649 w 3323261"/>
                  <a:gd name="connsiteY16" fmla="*/ 106141 h 1764139"/>
                  <a:gd name="connsiteX17" fmla="*/ 1895869 w 3323261"/>
                  <a:gd name="connsiteY17" fmla="*/ 212282 h 1764139"/>
                  <a:gd name="connsiteX18" fmla="*/ 1939789 w 3323261"/>
                  <a:gd name="connsiteY18" fmla="*/ 344043 h 1764139"/>
                  <a:gd name="connsiteX19" fmla="*/ 1987368 w 3323261"/>
                  <a:gd name="connsiteY19" fmla="*/ 538026 h 1764139"/>
                  <a:gd name="connsiteX20" fmla="*/ 2049588 w 3323261"/>
                  <a:gd name="connsiteY20" fmla="*/ 863769 h 1764139"/>
                  <a:gd name="connsiteX21" fmla="*/ 2082528 w 3323261"/>
                  <a:gd name="connsiteY21" fmla="*/ 1028471 h 1764139"/>
                  <a:gd name="connsiteX22" fmla="*/ 2126448 w 3323261"/>
                  <a:gd name="connsiteY22" fmla="*/ 1174873 h 1764139"/>
                  <a:gd name="connsiteX23" fmla="*/ 2188667 w 3323261"/>
                  <a:gd name="connsiteY23" fmla="*/ 1350555 h 1764139"/>
                  <a:gd name="connsiteX24" fmla="*/ 2280167 w 3323261"/>
                  <a:gd name="connsiteY24" fmla="*/ 1489636 h 1764139"/>
                  <a:gd name="connsiteX25" fmla="*/ 2404606 w 3323261"/>
                  <a:gd name="connsiteY25" fmla="*/ 1577477 h 1764139"/>
                  <a:gd name="connsiteX26" fmla="*/ 2532705 w 3323261"/>
                  <a:gd name="connsiteY26" fmla="*/ 1625058 h 1764139"/>
                  <a:gd name="connsiteX27" fmla="*/ 2660805 w 3323261"/>
                  <a:gd name="connsiteY27" fmla="*/ 1657998 h 1764139"/>
                  <a:gd name="connsiteX28" fmla="*/ 2840144 w 3323261"/>
                  <a:gd name="connsiteY28" fmla="*/ 1687278 h 1764139"/>
                  <a:gd name="connsiteX29" fmla="*/ 3089022 w 3323261"/>
                  <a:gd name="connsiteY29" fmla="*/ 1698258 h 1764139"/>
                  <a:gd name="connsiteX30" fmla="*/ 3323261 w 3323261"/>
                  <a:gd name="connsiteY30" fmla="*/ 1701918 h 1764139"/>
                  <a:gd name="connsiteX31" fmla="*/ 3323261 w 3323261"/>
                  <a:gd name="connsiteY31" fmla="*/ 1749499 h 1764139"/>
                  <a:gd name="connsiteX32" fmla="*/ 3323261 w 3323261"/>
                  <a:gd name="connsiteY32" fmla="*/ 1764139 h 176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23261" h="1764139">
                    <a:moveTo>
                      <a:pt x="0" y="1756819"/>
                    </a:moveTo>
                    <a:lnTo>
                      <a:pt x="3660" y="1701918"/>
                    </a:lnTo>
                    <a:lnTo>
                      <a:pt x="362338" y="1694598"/>
                    </a:lnTo>
                    <a:lnTo>
                      <a:pt x="658796" y="1654338"/>
                    </a:lnTo>
                    <a:lnTo>
                      <a:pt x="929634" y="1566497"/>
                    </a:lnTo>
                    <a:lnTo>
                      <a:pt x="1039434" y="1478656"/>
                    </a:lnTo>
                    <a:lnTo>
                      <a:pt x="1116293" y="1350555"/>
                    </a:lnTo>
                    <a:lnTo>
                      <a:pt x="1185833" y="1185853"/>
                    </a:lnTo>
                    <a:lnTo>
                      <a:pt x="1259033" y="838149"/>
                    </a:lnTo>
                    <a:lnTo>
                      <a:pt x="1302952" y="574626"/>
                    </a:lnTo>
                    <a:lnTo>
                      <a:pt x="1365172" y="336723"/>
                    </a:lnTo>
                    <a:lnTo>
                      <a:pt x="1431052" y="175682"/>
                    </a:lnTo>
                    <a:lnTo>
                      <a:pt x="1489611" y="80521"/>
                    </a:lnTo>
                    <a:lnTo>
                      <a:pt x="1584771" y="10980"/>
                    </a:lnTo>
                    <a:lnTo>
                      <a:pt x="1639670" y="0"/>
                    </a:lnTo>
                    <a:lnTo>
                      <a:pt x="1731170" y="21960"/>
                    </a:lnTo>
                    <a:lnTo>
                      <a:pt x="1833649" y="106141"/>
                    </a:lnTo>
                    <a:lnTo>
                      <a:pt x="1895869" y="212282"/>
                    </a:lnTo>
                    <a:lnTo>
                      <a:pt x="1939789" y="344043"/>
                    </a:lnTo>
                    <a:lnTo>
                      <a:pt x="1987368" y="538026"/>
                    </a:lnTo>
                    <a:lnTo>
                      <a:pt x="2049588" y="863769"/>
                    </a:lnTo>
                    <a:lnTo>
                      <a:pt x="2082528" y="1028471"/>
                    </a:lnTo>
                    <a:lnTo>
                      <a:pt x="2126448" y="1174873"/>
                    </a:lnTo>
                    <a:lnTo>
                      <a:pt x="2188667" y="1350555"/>
                    </a:lnTo>
                    <a:lnTo>
                      <a:pt x="2280167" y="1489636"/>
                    </a:lnTo>
                    <a:lnTo>
                      <a:pt x="2404606" y="1577477"/>
                    </a:lnTo>
                    <a:lnTo>
                      <a:pt x="2532705" y="1625058"/>
                    </a:lnTo>
                    <a:lnTo>
                      <a:pt x="2660805" y="1657998"/>
                    </a:lnTo>
                    <a:lnTo>
                      <a:pt x="2840144" y="1687278"/>
                    </a:lnTo>
                    <a:lnTo>
                      <a:pt x="3089022" y="1698258"/>
                    </a:lnTo>
                    <a:lnTo>
                      <a:pt x="3323261" y="1701918"/>
                    </a:lnTo>
                    <a:lnTo>
                      <a:pt x="3323261" y="1749499"/>
                    </a:lnTo>
                    <a:lnTo>
                      <a:pt x="3323261" y="1764139"/>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315941" y="2422946"/>
                <a:ext cx="3638019" cy="1409116"/>
              </a:xfrm>
              <a:custGeom>
                <a:avLst/>
                <a:gdLst>
                  <a:gd name="connsiteX0" fmla="*/ 0 w 3638019"/>
                  <a:gd name="connsiteY0" fmla="*/ 1409116 h 1409116"/>
                  <a:gd name="connsiteX1" fmla="*/ 0 w 3638019"/>
                  <a:gd name="connsiteY1" fmla="*/ 1357875 h 1409116"/>
                  <a:gd name="connsiteX2" fmla="*/ 215939 w 3638019"/>
                  <a:gd name="connsiteY2" fmla="*/ 1357875 h 1409116"/>
                  <a:gd name="connsiteX3" fmla="*/ 497757 w 3638019"/>
                  <a:gd name="connsiteY3" fmla="*/ 1343235 h 1409116"/>
                  <a:gd name="connsiteX4" fmla="*/ 819835 w 3638019"/>
                  <a:gd name="connsiteY4" fmla="*/ 1295655 h 1409116"/>
                  <a:gd name="connsiteX5" fmla="*/ 1028454 w 3638019"/>
                  <a:gd name="connsiteY5" fmla="*/ 1240754 h 1409116"/>
                  <a:gd name="connsiteX6" fmla="*/ 1108974 w 3638019"/>
                  <a:gd name="connsiteY6" fmla="*/ 1193174 h 1409116"/>
                  <a:gd name="connsiteX7" fmla="*/ 1178513 w 3638019"/>
                  <a:gd name="connsiteY7" fmla="*/ 1134613 h 1409116"/>
                  <a:gd name="connsiteX8" fmla="*/ 1251713 w 3638019"/>
                  <a:gd name="connsiteY8" fmla="*/ 1028472 h 1409116"/>
                  <a:gd name="connsiteX9" fmla="*/ 1321252 w 3638019"/>
                  <a:gd name="connsiteY9" fmla="*/ 889390 h 1409116"/>
                  <a:gd name="connsiteX10" fmla="*/ 1368832 w 3638019"/>
                  <a:gd name="connsiteY10" fmla="*/ 688088 h 1409116"/>
                  <a:gd name="connsiteX11" fmla="*/ 1434712 w 3638019"/>
                  <a:gd name="connsiteY11" fmla="*/ 431885 h 1409116"/>
                  <a:gd name="connsiteX12" fmla="*/ 1482291 w 3638019"/>
                  <a:gd name="connsiteY12" fmla="*/ 285484 h 1409116"/>
                  <a:gd name="connsiteX13" fmla="*/ 1529871 w 3638019"/>
                  <a:gd name="connsiteY13" fmla="*/ 175682 h 1409116"/>
                  <a:gd name="connsiteX14" fmla="*/ 1632351 w 3638019"/>
                  <a:gd name="connsiteY14" fmla="*/ 62221 h 1409116"/>
                  <a:gd name="connsiteX15" fmla="*/ 1727510 w 3638019"/>
                  <a:gd name="connsiteY15" fmla="*/ 10981 h 1409116"/>
                  <a:gd name="connsiteX16" fmla="*/ 1811690 w 3638019"/>
                  <a:gd name="connsiteY16" fmla="*/ 0 h 1409116"/>
                  <a:gd name="connsiteX17" fmla="*/ 1925149 w 3638019"/>
                  <a:gd name="connsiteY17" fmla="*/ 29281 h 1409116"/>
                  <a:gd name="connsiteX18" fmla="*/ 2023968 w 3638019"/>
                  <a:gd name="connsiteY18" fmla="*/ 106142 h 1409116"/>
                  <a:gd name="connsiteX19" fmla="*/ 2108148 w 3638019"/>
                  <a:gd name="connsiteY19" fmla="*/ 234243 h 1409116"/>
                  <a:gd name="connsiteX20" fmla="*/ 2163048 w 3638019"/>
                  <a:gd name="connsiteY20" fmla="*/ 369665 h 1409116"/>
                  <a:gd name="connsiteX21" fmla="*/ 2217947 w 3638019"/>
                  <a:gd name="connsiteY21" fmla="*/ 596587 h 1409116"/>
                  <a:gd name="connsiteX22" fmla="*/ 2294807 w 3638019"/>
                  <a:gd name="connsiteY22" fmla="*/ 863770 h 1409116"/>
                  <a:gd name="connsiteX23" fmla="*/ 2357026 w 3638019"/>
                  <a:gd name="connsiteY23" fmla="*/ 1010172 h 1409116"/>
                  <a:gd name="connsiteX24" fmla="*/ 2426566 w 3638019"/>
                  <a:gd name="connsiteY24" fmla="*/ 1108993 h 1409116"/>
                  <a:gd name="connsiteX25" fmla="*/ 2510746 w 3638019"/>
                  <a:gd name="connsiteY25" fmla="*/ 1196834 h 1409116"/>
                  <a:gd name="connsiteX26" fmla="*/ 2613225 w 3638019"/>
                  <a:gd name="connsiteY26" fmla="*/ 1251734 h 1409116"/>
                  <a:gd name="connsiteX27" fmla="*/ 2796224 w 3638019"/>
                  <a:gd name="connsiteY27" fmla="*/ 1306635 h 1409116"/>
                  <a:gd name="connsiteX28" fmla="*/ 2931643 w 3638019"/>
                  <a:gd name="connsiteY28" fmla="*/ 1332255 h 1409116"/>
                  <a:gd name="connsiteX29" fmla="*/ 3085362 w 3638019"/>
                  <a:gd name="connsiteY29" fmla="*/ 1346895 h 1409116"/>
                  <a:gd name="connsiteX30" fmla="*/ 3257381 w 3638019"/>
                  <a:gd name="connsiteY30" fmla="*/ 1354215 h 1409116"/>
                  <a:gd name="connsiteX31" fmla="*/ 3451360 w 3638019"/>
                  <a:gd name="connsiteY31" fmla="*/ 1357875 h 1409116"/>
                  <a:gd name="connsiteX32" fmla="*/ 3638019 w 3638019"/>
                  <a:gd name="connsiteY32" fmla="*/ 1354215 h 1409116"/>
                  <a:gd name="connsiteX33" fmla="*/ 3634359 w 3638019"/>
                  <a:gd name="connsiteY33" fmla="*/ 1409116 h 1409116"/>
                  <a:gd name="connsiteX34" fmla="*/ 3634359 w 3638019"/>
                  <a:gd name="connsiteY34" fmla="*/ 1409116 h 14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8019" h="1409116">
                    <a:moveTo>
                      <a:pt x="0" y="1409116"/>
                    </a:moveTo>
                    <a:lnTo>
                      <a:pt x="0" y="1357875"/>
                    </a:lnTo>
                    <a:lnTo>
                      <a:pt x="215939" y="1357875"/>
                    </a:lnTo>
                    <a:lnTo>
                      <a:pt x="497757" y="1343235"/>
                    </a:lnTo>
                    <a:lnTo>
                      <a:pt x="819835" y="1295655"/>
                    </a:lnTo>
                    <a:lnTo>
                      <a:pt x="1028454" y="1240754"/>
                    </a:lnTo>
                    <a:lnTo>
                      <a:pt x="1108974" y="1193174"/>
                    </a:lnTo>
                    <a:lnTo>
                      <a:pt x="1178513" y="1134613"/>
                    </a:lnTo>
                    <a:lnTo>
                      <a:pt x="1251713" y="1028472"/>
                    </a:lnTo>
                    <a:lnTo>
                      <a:pt x="1321252" y="889390"/>
                    </a:lnTo>
                    <a:lnTo>
                      <a:pt x="1368832" y="688088"/>
                    </a:lnTo>
                    <a:lnTo>
                      <a:pt x="1434712" y="431885"/>
                    </a:lnTo>
                    <a:lnTo>
                      <a:pt x="1482291" y="285484"/>
                    </a:lnTo>
                    <a:lnTo>
                      <a:pt x="1529871" y="175682"/>
                    </a:lnTo>
                    <a:lnTo>
                      <a:pt x="1632351" y="62221"/>
                    </a:lnTo>
                    <a:lnTo>
                      <a:pt x="1727510" y="10981"/>
                    </a:lnTo>
                    <a:lnTo>
                      <a:pt x="1811690" y="0"/>
                    </a:lnTo>
                    <a:lnTo>
                      <a:pt x="1925149" y="29281"/>
                    </a:lnTo>
                    <a:lnTo>
                      <a:pt x="2023968" y="106142"/>
                    </a:lnTo>
                    <a:lnTo>
                      <a:pt x="2108148" y="234243"/>
                    </a:lnTo>
                    <a:lnTo>
                      <a:pt x="2163048" y="369665"/>
                    </a:lnTo>
                    <a:lnTo>
                      <a:pt x="2217947" y="596587"/>
                    </a:lnTo>
                    <a:lnTo>
                      <a:pt x="2294807" y="863770"/>
                    </a:lnTo>
                    <a:lnTo>
                      <a:pt x="2357026" y="1010172"/>
                    </a:lnTo>
                    <a:lnTo>
                      <a:pt x="2426566" y="1108993"/>
                    </a:lnTo>
                    <a:lnTo>
                      <a:pt x="2510746" y="1196834"/>
                    </a:lnTo>
                    <a:lnTo>
                      <a:pt x="2613225" y="1251734"/>
                    </a:lnTo>
                    <a:lnTo>
                      <a:pt x="2796224" y="1306635"/>
                    </a:lnTo>
                    <a:lnTo>
                      <a:pt x="2931643" y="1332255"/>
                    </a:lnTo>
                    <a:lnTo>
                      <a:pt x="3085362" y="1346895"/>
                    </a:lnTo>
                    <a:lnTo>
                      <a:pt x="3257381" y="1354215"/>
                    </a:lnTo>
                    <a:lnTo>
                      <a:pt x="3451360" y="1357875"/>
                    </a:lnTo>
                    <a:lnTo>
                      <a:pt x="3638019" y="1354215"/>
                    </a:lnTo>
                    <a:lnTo>
                      <a:pt x="3634359" y="1409116"/>
                    </a:lnTo>
                    <a:lnTo>
                      <a:pt x="3634359" y="1409116"/>
                    </a:lnTo>
                  </a:path>
                </a:pathLst>
              </a:cu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3" name="TextBox 22"/>
            <p:cNvSpPr txBox="1"/>
            <p:nvPr/>
          </p:nvSpPr>
          <p:spPr>
            <a:xfrm>
              <a:off x="6715511" y="2753744"/>
              <a:ext cx="2292296" cy="646331"/>
            </a:xfrm>
            <a:prstGeom prst="rect">
              <a:avLst/>
            </a:prstGeom>
            <a:noFill/>
          </p:spPr>
          <p:txBody>
            <a:bodyPr wrap="square" rtlCol="0">
              <a:spAutoFit/>
            </a:bodyPr>
            <a:lstStyle/>
            <a:p>
              <a:r>
                <a:rPr lang="en-US" dirty="0" smtClean="0"/>
                <a:t>Within group variance</a:t>
              </a:r>
              <a:br>
                <a:rPr lang="en-US" dirty="0" smtClean="0"/>
              </a:br>
              <a:r>
                <a:rPr lang="en-US" dirty="0" smtClean="0"/>
                <a:t>(error within groups)</a:t>
              </a:r>
              <a:endParaRPr lang="en-US" dirty="0"/>
            </a:p>
          </p:txBody>
        </p:sp>
        <p:cxnSp>
          <p:nvCxnSpPr>
            <p:cNvPr id="24" name="Straight Connector 23"/>
            <p:cNvCxnSpPr/>
            <p:nvPr/>
          </p:nvCxnSpPr>
          <p:spPr>
            <a:xfrm flipH="1">
              <a:off x="5524048" y="2977062"/>
              <a:ext cx="11311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031326" y="2977062"/>
              <a:ext cx="502562" cy="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2"/>
          </p:nvPr>
        </p:nvSpPr>
        <p:spPr/>
        <p:txBody>
          <a:bodyPr/>
          <a:lstStyle/>
          <a:p>
            <a:fld id="{61694E1E-219A-A444-A241-FDE36A2374EE}" type="slidenum">
              <a:rPr lang="en-US" smtClean="0"/>
              <a:t>18</a:t>
            </a:fld>
            <a:endParaRPr lang="en-US"/>
          </a:p>
        </p:txBody>
      </p:sp>
    </p:spTree>
    <p:extLst>
      <p:ext uri="{BB962C8B-B14F-4D97-AF65-F5344CB8AC3E}">
        <p14:creationId xmlns:p14="http://schemas.microsoft.com/office/powerpoint/2010/main" val="393911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96766"/>
            <a:ext cx="7772400" cy="914400"/>
          </a:xfrm>
        </p:spPr>
        <p:txBody>
          <a:bodyPr/>
          <a:lstStyle/>
          <a:p>
            <a:pPr eaLnBrk="1" hangingPunct="1"/>
            <a:r>
              <a:rPr lang="en-US" sz="3600" dirty="0" smtClean="0">
                <a:latin typeface="Times" charset="0"/>
                <a:ea typeface="ＭＳ Ｐゴシック" charset="0"/>
                <a:cs typeface="ＭＳ Ｐゴシック" charset="0"/>
              </a:rPr>
              <a:t>Comparing Variance</a:t>
            </a:r>
            <a:endParaRPr lang="en-US" dirty="0">
              <a:latin typeface="Times" charset="0"/>
              <a:ea typeface="ＭＳ Ｐゴシック" charset="0"/>
              <a:cs typeface="ＭＳ Ｐゴシック" charset="0"/>
            </a:endParaRPr>
          </a:p>
        </p:txBody>
      </p:sp>
      <p:sp>
        <p:nvSpPr>
          <p:cNvPr id="109571" name="Content Placeholder 14"/>
          <p:cNvSpPr>
            <a:spLocks noGrp="1"/>
          </p:cNvSpPr>
          <p:nvPr>
            <p:ph idx="1"/>
          </p:nvPr>
        </p:nvSpPr>
        <p:spPr>
          <a:xfrm>
            <a:off x="685800" y="4114800"/>
            <a:ext cx="7772400" cy="2057400"/>
          </a:xfrm>
        </p:spPr>
        <p:txBody>
          <a:bodyPr>
            <a:normAutofit/>
          </a:bodyPr>
          <a:lstStyle/>
          <a:p>
            <a:r>
              <a:rPr lang="en-US" sz="2800" dirty="0">
                <a:latin typeface="Times" charset="0"/>
                <a:ea typeface="ＭＳ Ｐゴシック" charset="0"/>
                <a:cs typeface="ＭＳ Ｐゴシック" charset="0"/>
              </a:rPr>
              <a:t>Subtract the within group variance from the total variance and you are left with the between group variance—how much </a:t>
            </a:r>
            <a:r>
              <a:rPr lang="en-US" sz="2800" dirty="0" smtClean="0">
                <a:latin typeface="Times" charset="0"/>
                <a:ea typeface="ＭＳ Ｐゴシック" charset="0"/>
                <a:cs typeface="ＭＳ Ｐゴシック" charset="0"/>
              </a:rPr>
              <a:t>of the variance is because of just the differences among the groups.</a:t>
            </a:r>
            <a:endParaRPr lang="en-US" sz="2800" dirty="0">
              <a:latin typeface="Times" charset="0"/>
              <a:ea typeface="ＭＳ Ｐゴシック" charset="0"/>
              <a:cs typeface="ＭＳ Ｐゴシック" charset="0"/>
            </a:endParaRPr>
          </a:p>
          <a:p>
            <a:endParaRPr lang="en-US" sz="2800" dirty="0" smtClean="0">
              <a:latin typeface="Times" charset="0"/>
              <a:ea typeface="ＭＳ Ｐゴシック" charset="0"/>
              <a:cs typeface="ＭＳ Ｐゴシック" charset="0"/>
            </a:endParaRPr>
          </a:p>
          <a:p>
            <a:pPr marL="0" indent="0">
              <a:buNone/>
            </a:pPr>
            <a:endParaRPr lang="en-US" sz="2800" dirty="0">
              <a:latin typeface="Times" charset="0"/>
              <a:ea typeface="ＭＳ Ｐゴシック" charset="0"/>
              <a:cs typeface="ＭＳ Ｐゴシック" charset="0"/>
            </a:endParaRPr>
          </a:p>
        </p:txBody>
      </p:sp>
      <p:sp>
        <p:nvSpPr>
          <p:cNvPr id="25"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Freeform 28"/>
          <p:cNvSpPr/>
          <p:nvPr/>
        </p:nvSpPr>
        <p:spPr>
          <a:xfrm>
            <a:off x="1099769" y="1539568"/>
            <a:ext cx="7088146" cy="223572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rgbClr val="FF0000"/>
          </a:solid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ine 4"/>
          <p:cNvSpPr>
            <a:spLocks noChangeShapeType="1"/>
          </p:cNvSpPr>
          <p:nvPr/>
        </p:nvSpPr>
        <p:spPr bwMode="auto">
          <a:xfrm>
            <a:off x="457200" y="3836444"/>
            <a:ext cx="7924800" cy="0"/>
          </a:xfrm>
          <a:prstGeom prst="line">
            <a:avLst/>
          </a:prstGeom>
          <a:solidFill>
            <a:schemeClr val="bg1"/>
          </a:solidFill>
          <a:ln w="9525">
            <a:noFill/>
            <a:round/>
            <a:headEnd/>
            <a:tailEnd/>
          </a:ln>
          <a:extLst/>
        </p:spPr>
        <p:txBody>
          <a:bodyPr wrap="none" anchor="ctr"/>
          <a:lstStyle/>
          <a:p>
            <a:endParaRPr lang="en-US"/>
          </a:p>
        </p:txBody>
      </p:sp>
      <p:sp>
        <p:nvSpPr>
          <p:cNvPr id="14" name="Freeform 13"/>
          <p:cNvSpPr/>
          <p:nvPr/>
        </p:nvSpPr>
        <p:spPr>
          <a:xfrm>
            <a:off x="2446737" y="2349714"/>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818666" y="2078774"/>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317594" y="2426418"/>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6358765" y="1834740"/>
            <a:ext cx="2789871" cy="646331"/>
          </a:xfrm>
          <a:prstGeom prst="rect">
            <a:avLst/>
          </a:prstGeom>
          <a:noFill/>
        </p:spPr>
        <p:txBody>
          <a:bodyPr wrap="none" rtlCol="0">
            <a:spAutoFit/>
          </a:bodyPr>
          <a:lstStyle/>
          <a:p>
            <a:r>
              <a:rPr lang="en-US" dirty="0" smtClean="0"/>
              <a:t>Between group variance</a:t>
            </a:r>
            <a:br>
              <a:rPr lang="en-US" dirty="0" smtClean="0"/>
            </a:br>
            <a:r>
              <a:rPr lang="en-US" dirty="0" smtClean="0"/>
              <a:t>(impact of the intervention)</a:t>
            </a:r>
            <a:endParaRPr lang="en-US" dirty="0"/>
          </a:p>
        </p:txBody>
      </p:sp>
      <p:cxnSp>
        <p:nvCxnSpPr>
          <p:cNvPr id="20" name="Straight Arrow Connector 19"/>
          <p:cNvCxnSpPr/>
          <p:nvPr/>
        </p:nvCxnSpPr>
        <p:spPr>
          <a:xfrm flipH="1">
            <a:off x="4920289" y="2078774"/>
            <a:ext cx="13810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Slide Number Placeholder 20"/>
          <p:cNvSpPr>
            <a:spLocks noGrp="1"/>
          </p:cNvSpPr>
          <p:nvPr>
            <p:ph type="sldNum" sz="quarter" idx="12"/>
          </p:nvPr>
        </p:nvSpPr>
        <p:spPr/>
        <p:txBody>
          <a:bodyPr/>
          <a:lstStyle/>
          <a:p>
            <a:fld id="{61694E1E-219A-A444-A241-FDE36A2374EE}" type="slidenum">
              <a:rPr lang="en-US" smtClean="0"/>
              <a:t>19</a:t>
            </a:fld>
            <a:endParaRPr lang="en-US"/>
          </a:p>
        </p:txBody>
      </p:sp>
    </p:spTree>
    <p:extLst>
      <p:ext uri="{BB962C8B-B14F-4D97-AF65-F5344CB8AC3E}">
        <p14:creationId xmlns:p14="http://schemas.microsoft.com/office/powerpoint/2010/main" val="1371722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65138"/>
            <a:ext cx="8229600" cy="1143000"/>
          </a:xfrm>
        </p:spPr>
        <p:txBody>
          <a:bodyPr>
            <a:normAutofit fontScale="90000"/>
          </a:bodyPr>
          <a:lstStyle/>
          <a:p>
            <a:pPr eaLnBrk="1" hangingPunct="1"/>
            <a:r>
              <a:rPr lang="en-US" dirty="0">
                <a:latin typeface="Times" charset="0"/>
                <a:ea typeface="ＭＳ Ｐゴシック" charset="0"/>
                <a:cs typeface="ＭＳ Ｐゴシック" charset="0"/>
              </a:rPr>
              <a:t>Confounding </a:t>
            </a:r>
            <a:r>
              <a:rPr lang="en-US" dirty="0" smtClean="0">
                <a:latin typeface="Times" charset="0"/>
                <a:ea typeface="ＭＳ Ｐゴシック" charset="0"/>
                <a:cs typeface="ＭＳ Ｐゴシック" charset="0"/>
              </a:rPr>
              <a:t>Variations of Group Mean Comparisons</a:t>
            </a:r>
            <a:endParaRPr lang="en-US" dirty="0">
              <a:latin typeface="Times" charset="0"/>
              <a:ea typeface="ＭＳ Ｐゴシック" charset="0"/>
              <a:cs typeface="ＭＳ Ｐゴシック" charset="0"/>
            </a:endParaRPr>
          </a:p>
        </p:txBody>
      </p:sp>
      <p:sp>
        <p:nvSpPr>
          <p:cNvPr id="89091" name="Rectangle 3"/>
          <p:cNvSpPr>
            <a:spLocks noGrp="1" noChangeArrowheads="1"/>
          </p:cNvSpPr>
          <p:nvPr>
            <p:ph type="body" idx="1"/>
          </p:nvPr>
        </p:nvSpPr>
        <p:spPr>
          <a:xfrm>
            <a:off x="457200" y="2106612"/>
            <a:ext cx="8293100" cy="4525963"/>
          </a:xfrm>
        </p:spPr>
        <p:txBody>
          <a:bodyPr>
            <a:normAutofit/>
          </a:bodyPr>
          <a:lstStyle/>
          <a:p>
            <a:r>
              <a:rPr lang="en-US" dirty="0">
                <a:latin typeface="Times" charset="0"/>
                <a:ea typeface="ＭＳ Ｐゴシック" charset="0"/>
                <a:cs typeface="ＭＳ Ｐゴシック" charset="0"/>
              </a:rPr>
              <a:t>Anticipating the direction of the change in mean </a:t>
            </a:r>
            <a:r>
              <a:rPr lang="en-US" dirty="0" smtClean="0">
                <a:latin typeface="Times" charset="0"/>
                <a:ea typeface="ＭＳ Ｐゴシック" charset="0"/>
                <a:cs typeface="ＭＳ Ｐゴシック" charset="0"/>
              </a:rPr>
              <a:t>scores </a:t>
            </a:r>
            <a:r>
              <a:rPr lang="en-US" dirty="0" smtClean="0">
                <a:solidFill>
                  <a:srgbClr val="FF0000"/>
                </a:solidFill>
                <a:latin typeface="Times" charset="0"/>
                <a:ea typeface="ＭＳ Ｐゴシック" charset="0"/>
                <a:cs typeface="ＭＳ Ｐゴシック" charset="0"/>
              </a:rPr>
              <a:t>(1 or 2-tailed tests)</a:t>
            </a:r>
            <a:endParaRPr lang="en-US" dirty="0">
              <a:solidFill>
                <a:srgbClr val="FF0000"/>
              </a:solidFill>
              <a:latin typeface="Times" charset="0"/>
              <a:ea typeface="ＭＳ Ｐゴシック" charset="0"/>
              <a:cs typeface="ＭＳ Ｐゴシック" charset="0"/>
            </a:endParaRPr>
          </a:p>
          <a:p>
            <a:r>
              <a:rPr lang="en-US" dirty="0">
                <a:latin typeface="Times" charset="0"/>
                <a:ea typeface="ＭＳ Ｐゴシック" charset="0"/>
                <a:cs typeface="ＭＳ Ｐゴシック" charset="0"/>
              </a:rPr>
              <a:t>The similarity of the </a:t>
            </a:r>
            <a:r>
              <a:rPr lang="en-US" dirty="0" smtClean="0">
                <a:latin typeface="Times" charset="0"/>
                <a:ea typeface="ＭＳ Ｐゴシック" charset="0"/>
                <a:cs typeface="ＭＳ Ｐゴシック" charset="0"/>
              </a:rPr>
              <a:t>samples </a:t>
            </a:r>
            <a:r>
              <a:rPr lang="en-US" dirty="0" smtClean="0">
                <a:solidFill>
                  <a:srgbClr val="FF0000"/>
                </a:solidFill>
                <a:latin typeface="Times" charset="0"/>
                <a:ea typeface="ＭＳ Ｐゴシック" charset="0"/>
                <a:cs typeface="ＭＳ Ｐゴシック" charset="0"/>
              </a:rPr>
              <a:t>(random error)</a:t>
            </a:r>
            <a:endParaRPr lang="en-US" dirty="0">
              <a:solidFill>
                <a:srgbClr val="FF0000"/>
              </a:solidFill>
              <a:latin typeface="Times" charset="0"/>
              <a:ea typeface="ＭＳ Ｐゴシック" charset="0"/>
              <a:cs typeface="ＭＳ Ｐゴシック" charset="0"/>
            </a:endParaRPr>
          </a:p>
          <a:p>
            <a:r>
              <a:rPr lang="en-US" dirty="0">
                <a:latin typeface="Times" charset="0"/>
                <a:ea typeface="ＭＳ Ｐゴシック" charset="0"/>
                <a:cs typeface="ＭＳ Ｐゴシック" charset="0"/>
              </a:rPr>
              <a:t>Random </a:t>
            </a:r>
            <a:r>
              <a:rPr lang="en-US" dirty="0" smtClean="0">
                <a:latin typeface="Times" charset="0"/>
                <a:ea typeface="ＭＳ Ｐゴシック" charset="0"/>
                <a:cs typeface="ＭＳ Ｐゴシック" charset="0"/>
              </a:rPr>
              <a:t>selection </a:t>
            </a:r>
            <a:r>
              <a:rPr lang="en-US" dirty="0" smtClean="0">
                <a:solidFill>
                  <a:srgbClr val="FF0000"/>
                </a:solidFill>
                <a:latin typeface="Times" charset="0"/>
                <a:ea typeface="ＭＳ Ｐゴシック" charset="0"/>
                <a:cs typeface="ＭＳ Ｐゴシック" charset="0"/>
              </a:rPr>
              <a:t>(sampling)</a:t>
            </a:r>
            <a:endParaRPr lang="en-US" dirty="0">
              <a:solidFill>
                <a:srgbClr val="FF0000"/>
              </a:solidFill>
              <a:latin typeface="Times" charset="0"/>
              <a:ea typeface="ＭＳ Ｐゴシック" charset="0"/>
              <a:cs typeface="ＭＳ Ｐゴシック" charset="0"/>
            </a:endParaRPr>
          </a:p>
          <a:p>
            <a:r>
              <a:rPr lang="en-US" dirty="0">
                <a:latin typeface="Times" charset="0"/>
                <a:ea typeface="ＭＳ Ｐゴシック" charset="0"/>
                <a:cs typeface="ＭＳ Ｐゴシック" charset="0"/>
              </a:rPr>
              <a:t>Sample </a:t>
            </a:r>
            <a:r>
              <a:rPr lang="en-US" dirty="0" smtClean="0">
                <a:latin typeface="Times" charset="0"/>
                <a:ea typeface="ＭＳ Ｐゴシック" charset="0"/>
                <a:cs typeface="ＭＳ Ｐゴシック" charset="0"/>
              </a:rPr>
              <a:t>size </a:t>
            </a:r>
            <a:r>
              <a:rPr lang="en-US" dirty="0" smtClean="0">
                <a:solidFill>
                  <a:srgbClr val="FF0000"/>
                </a:solidFill>
                <a:latin typeface="Times" charset="0"/>
                <a:ea typeface="ＭＳ Ｐゴシック" charset="0"/>
                <a:cs typeface="ＭＳ Ｐゴシック" charset="0"/>
              </a:rPr>
              <a:t>(practical significance)</a:t>
            </a:r>
            <a:endParaRPr lang="en-US" dirty="0">
              <a:solidFill>
                <a:srgbClr val="FF0000"/>
              </a:solidFill>
              <a:latin typeface="Times" charset="0"/>
              <a:ea typeface="ＭＳ Ｐゴシック" charset="0"/>
              <a:cs typeface="ＭＳ Ｐゴシック" charset="0"/>
            </a:endParaRPr>
          </a:p>
          <a:p>
            <a:r>
              <a:rPr lang="en-US" dirty="0">
                <a:latin typeface="Times" charset="0"/>
                <a:ea typeface="ＭＳ Ｐゴシック" charset="0"/>
                <a:cs typeface="ＭＳ Ｐゴシック" charset="0"/>
              </a:rPr>
              <a:t>Multiple </a:t>
            </a:r>
            <a:r>
              <a:rPr lang="en-US" dirty="0" smtClean="0">
                <a:latin typeface="Times" charset="0"/>
                <a:ea typeface="ＭＳ Ｐゴシック" charset="0"/>
                <a:cs typeface="ＭＳ Ｐゴシック" charset="0"/>
              </a:rPr>
              <a:t>simultaneous </a:t>
            </a:r>
            <a:r>
              <a:rPr lang="en-US" i="1" dirty="0" smtClean="0">
                <a:latin typeface="Times" charset="0"/>
                <a:ea typeface="ＭＳ Ｐゴシック" charset="0"/>
                <a:cs typeface="ＭＳ Ｐゴシック" charset="0"/>
              </a:rPr>
              <a:t>t</a:t>
            </a:r>
            <a:r>
              <a:rPr lang="en-US" dirty="0" smtClean="0">
                <a:latin typeface="Times" charset="0"/>
                <a:ea typeface="ＭＳ Ｐゴシック" charset="0"/>
                <a:cs typeface="ＭＳ Ｐゴシック" charset="0"/>
              </a:rPr>
              <a:t>-tests (ANOVA)</a:t>
            </a:r>
            <a:endParaRPr lang="en-US" dirty="0">
              <a:latin typeface="Times"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61694E1E-219A-A444-A241-FDE36A2374EE}" type="slidenum">
              <a:rPr lang="en-US" smtClean="0"/>
              <a:t>2</a:t>
            </a:fld>
            <a:endParaRPr lang="en-US" dirty="0"/>
          </a:p>
        </p:txBody>
      </p:sp>
    </p:spTree>
    <p:extLst>
      <p:ext uri="{BB962C8B-B14F-4D97-AF65-F5344CB8AC3E}">
        <p14:creationId xmlns:p14="http://schemas.microsoft.com/office/powerpoint/2010/main" val="10188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96766"/>
            <a:ext cx="7772400" cy="914400"/>
          </a:xfrm>
        </p:spPr>
        <p:txBody>
          <a:bodyPr/>
          <a:lstStyle/>
          <a:p>
            <a:pPr eaLnBrk="1" hangingPunct="1"/>
            <a:r>
              <a:rPr lang="en-US" sz="3600" dirty="0" smtClean="0">
                <a:latin typeface="Times" charset="0"/>
                <a:ea typeface="ＭＳ Ｐゴシック" charset="0"/>
                <a:cs typeface="ＭＳ Ｐゴシック" charset="0"/>
              </a:rPr>
              <a:t>Comparing Variance</a:t>
            </a:r>
            <a:endParaRPr lang="en-US" dirty="0">
              <a:latin typeface="Times" charset="0"/>
              <a:ea typeface="ＭＳ Ｐゴシック" charset="0"/>
              <a:cs typeface="ＭＳ Ｐゴシック" charset="0"/>
            </a:endParaRPr>
          </a:p>
        </p:txBody>
      </p:sp>
      <p:sp>
        <p:nvSpPr>
          <p:cNvPr id="109571" name="Content Placeholder 14"/>
          <p:cNvSpPr>
            <a:spLocks noGrp="1"/>
          </p:cNvSpPr>
          <p:nvPr>
            <p:ph idx="1"/>
          </p:nvPr>
        </p:nvSpPr>
        <p:spPr>
          <a:xfrm>
            <a:off x="685800" y="4114800"/>
            <a:ext cx="7772400" cy="2057400"/>
          </a:xfrm>
        </p:spPr>
        <p:txBody>
          <a:bodyPr>
            <a:normAutofit/>
          </a:bodyPr>
          <a:lstStyle/>
          <a:p>
            <a:r>
              <a:rPr lang="en-US" sz="2800" dirty="0" smtClean="0">
                <a:latin typeface="Times" charset="0"/>
                <a:ea typeface="ＭＳ Ｐゴシック" charset="0"/>
                <a:cs typeface="ＭＳ Ｐゴシック" charset="0"/>
              </a:rPr>
              <a:t>What is left is the variance caused by the intervention.</a:t>
            </a:r>
          </a:p>
          <a:p>
            <a:pPr marL="0" indent="0">
              <a:buNone/>
            </a:pPr>
            <a:endParaRPr lang="en-US" sz="2800" dirty="0" smtClean="0">
              <a:latin typeface="Times" charset="0"/>
              <a:ea typeface="ＭＳ Ｐゴシック" charset="0"/>
              <a:cs typeface="ＭＳ Ｐゴシック" charset="0"/>
            </a:endParaRPr>
          </a:p>
          <a:p>
            <a:pPr marL="0" indent="0">
              <a:buNone/>
            </a:pPr>
            <a:endParaRPr lang="en-US" sz="2800" dirty="0">
              <a:latin typeface="Times" charset="0"/>
              <a:ea typeface="ＭＳ Ｐゴシック" charset="0"/>
              <a:cs typeface="ＭＳ Ｐゴシック" charset="0"/>
            </a:endParaRPr>
          </a:p>
        </p:txBody>
      </p:sp>
      <p:sp>
        <p:nvSpPr>
          <p:cNvPr id="25"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Freeform 28"/>
          <p:cNvSpPr/>
          <p:nvPr/>
        </p:nvSpPr>
        <p:spPr>
          <a:xfrm>
            <a:off x="1099769" y="1539568"/>
            <a:ext cx="7088146" cy="223572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rgbClr val="FF0000"/>
          </a:solid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ine 4"/>
          <p:cNvSpPr>
            <a:spLocks noChangeShapeType="1"/>
          </p:cNvSpPr>
          <p:nvPr/>
        </p:nvSpPr>
        <p:spPr bwMode="auto">
          <a:xfrm>
            <a:off x="457200" y="3836444"/>
            <a:ext cx="7924800" cy="0"/>
          </a:xfrm>
          <a:prstGeom prst="line">
            <a:avLst/>
          </a:prstGeom>
          <a:solidFill>
            <a:schemeClr val="bg1"/>
          </a:solidFill>
          <a:ln w="9525">
            <a:noFill/>
            <a:round/>
            <a:headEnd/>
            <a:tailEnd/>
          </a:ln>
          <a:extLst/>
        </p:spPr>
        <p:txBody>
          <a:bodyPr wrap="none" anchor="ctr"/>
          <a:lstStyle/>
          <a:p>
            <a:endParaRPr lang="en-US"/>
          </a:p>
        </p:txBody>
      </p:sp>
      <p:sp>
        <p:nvSpPr>
          <p:cNvPr id="14" name="Freeform 13"/>
          <p:cNvSpPr/>
          <p:nvPr/>
        </p:nvSpPr>
        <p:spPr>
          <a:xfrm>
            <a:off x="2446737" y="2349714"/>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818666" y="2078774"/>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317594" y="2426418"/>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6358765" y="1834740"/>
            <a:ext cx="2789871" cy="646331"/>
          </a:xfrm>
          <a:prstGeom prst="rect">
            <a:avLst/>
          </a:prstGeom>
          <a:noFill/>
        </p:spPr>
        <p:txBody>
          <a:bodyPr wrap="none" rtlCol="0">
            <a:spAutoFit/>
          </a:bodyPr>
          <a:lstStyle/>
          <a:p>
            <a:r>
              <a:rPr lang="en-US" dirty="0" smtClean="0"/>
              <a:t>Between group variance</a:t>
            </a:r>
            <a:br>
              <a:rPr lang="en-US" dirty="0" smtClean="0"/>
            </a:br>
            <a:r>
              <a:rPr lang="en-US" dirty="0" smtClean="0"/>
              <a:t>(impact of the intervention)</a:t>
            </a:r>
            <a:endParaRPr lang="en-US" dirty="0"/>
          </a:p>
        </p:txBody>
      </p:sp>
      <p:cxnSp>
        <p:nvCxnSpPr>
          <p:cNvPr id="20" name="Straight Arrow Connector 19"/>
          <p:cNvCxnSpPr/>
          <p:nvPr/>
        </p:nvCxnSpPr>
        <p:spPr>
          <a:xfrm flipH="1">
            <a:off x="4920289" y="2078774"/>
            <a:ext cx="13810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61694E1E-219A-A444-A241-FDE36A2374EE}" type="slidenum">
              <a:rPr lang="en-US" smtClean="0"/>
              <a:t>20</a:t>
            </a:fld>
            <a:endParaRPr lang="en-US"/>
          </a:p>
        </p:txBody>
      </p:sp>
    </p:spTree>
    <p:extLst>
      <p:ext uri="{BB962C8B-B14F-4D97-AF65-F5344CB8AC3E}">
        <p14:creationId xmlns:p14="http://schemas.microsoft.com/office/powerpoint/2010/main" val="229551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F</a:t>
            </a:r>
            <a:r>
              <a:rPr lang="en-US" dirty="0" smtClean="0"/>
              <a:t> Test</a:t>
            </a:r>
            <a:endParaRPr lang="en-US" dirty="0"/>
          </a:p>
        </p:txBody>
      </p:sp>
      <p:sp>
        <p:nvSpPr>
          <p:cNvPr id="3" name="Content Placeholder 2"/>
          <p:cNvSpPr>
            <a:spLocks noGrp="1"/>
          </p:cNvSpPr>
          <p:nvPr>
            <p:ph idx="1"/>
          </p:nvPr>
        </p:nvSpPr>
        <p:spPr/>
        <p:txBody>
          <a:bodyPr>
            <a:normAutofit/>
          </a:bodyPr>
          <a:lstStyle/>
          <a:p>
            <a:r>
              <a:rPr lang="en-US" dirty="0" smtClean="0"/>
              <a:t>Divide the </a:t>
            </a:r>
            <a:r>
              <a:rPr lang="en-US" i="1" dirty="0" smtClean="0"/>
              <a:t>between group variance </a:t>
            </a:r>
            <a:br>
              <a:rPr lang="en-US" i="1" dirty="0" smtClean="0"/>
            </a:br>
            <a:r>
              <a:rPr lang="en-US" i="1" dirty="0" smtClean="0"/>
              <a:t>		</a:t>
            </a:r>
            <a:r>
              <a:rPr lang="en-US" dirty="0" smtClean="0"/>
              <a:t>(impact of the intervention) by the </a:t>
            </a:r>
            <a:br>
              <a:rPr lang="en-US" dirty="0" smtClean="0"/>
            </a:br>
            <a:r>
              <a:rPr lang="en-US" i="1" dirty="0" smtClean="0"/>
              <a:t>within group variance </a:t>
            </a:r>
            <a:r>
              <a:rPr lang="en-US" dirty="0" smtClean="0"/>
              <a:t>(random error). </a:t>
            </a:r>
          </a:p>
          <a:p>
            <a:r>
              <a:rPr lang="en-US" dirty="0" smtClean="0"/>
              <a:t>The result is compared to a sampling distribution of </a:t>
            </a:r>
            <a:r>
              <a:rPr lang="en-US" i="1" dirty="0" smtClean="0"/>
              <a:t>F</a:t>
            </a:r>
            <a:r>
              <a:rPr lang="en-US" dirty="0" smtClean="0"/>
              <a:t> to figure out the probability that your result is likely to happen by chance</a:t>
            </a:r>
            <a:r>
              <a:rPr lang="en-US" i="1" dirty="0" smtClean="0"/>
              <a:t>.</a:t>
            </a:r>
            <a:endParaRPr lang="en-US" dirty="0" smtClean="0"/>
          </a:p>
        </p:txBody>
      </p:sp>
      <p:sp>
        <p:nvSpPr>
          <p:cNvPr id="4" name="Slide Number Placeholder 3"/>
          <p:cNvSpPr>
            <a:spLocks noGrp="1"/>
          </p:cNvSpPr>
          <p:nvPr>
            <p:ph type="sldNum" sz="quarter" idx="12"/>
          </p:nvPr>
        </p:nvSpPr>
        <p:spPr/>
        <p:txBody>
          <a:bodyPr/>
          <a:lstStyle/>
          <a:p>
            <a:fld id="{61694E1E-219A-A444-A241-FDE36A2374EE}" type="slidenum">
              <a:rPr lang="en-US" smtClean="0"/>
              <a:t>21</a:t>
            </a:fld>
            <a:endParaRPr lang="en-US"/>
          </a:p>
        </p:txBody>
      </p:sp>
    </p:spTree>
    <p:extLst>
      <p:ext uri="{BB962C8B-B14F-4D97-AF65-F5344CB8AC3E}">
        <p14:creationId xmlns:p14="http://schemas.microsoft.com/office/powerpoint/2010/main" val="33685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Variance</a:t>
            </a:r>
            <a:endParaRPr lang="en-US" dirty="0"/>
          </a:p>
        </p:txBody>
      </p:sp>
      <p:sp>
        <p:nvSpPr>
          <p:cNvPr id="3" name="Content Placeholder 2"/>
          <p:cNvSpPr>
            <a:spLocks noGrp="1"/>
          </p:cNvSpPr>
          <p:nvPr>
            <p:ph idx="1"/>
          </p:nvPr>
        </p:nvSpPr>
        <p:spPr>
          <a:xfrm>
            <a:off x="281214" y="1600201"/>
            <a:ext cx="8962572" cy="622300"/>
          </a:xfrm>
        </p:spPr>
        <p:txBody>
          <a:bodyPr>
            <a:normAutofit fontScale="47500" lnSpcReduction="20000"/>
          </a:bodyPr>
          <a:lstStyle/>
          <a:p>
            <a:r>
              <a:rPr lang="en-US" sz="5900" dirty="0" smtClean="0"/>
              <a:t>Simplified, what the ANOVA does is look at a ratio </a:t>
            </a:r>
            <a:r>
              <a:rPr lang="en-US" dirty="0" smtClean="0"/>
              <a:t/>
            </a:r>
            <a:br>
              <a:rPr lang="en-US" dirty="0" smtClean="0"/>
            </a:br>
            <a:endParaRPr lang="en-US" dirty="0" smtClean="0"/>
          </a:p>
        </p:txBody>
      </p:sp>
      <p:cxnSp>
        <p:nvCxnSpPr>
          <p:cNvPr id="5" name="Straight Connector 4"/>
          <p:cNvCxnSpPr/>
          <p:nvPr/>
        </p:nvCxnSpPr>
        <p:spPr>
          <a:xfrm>
            <a:off x="988781" y="3583203"/>
            <a:ext cx="703943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8714" y="2485571"/>
            <a:ext cx="7819572" cy="2677656"/>
          </a:xfrm>
          <a:prstGeom prst="rect">
            <a:avLst/>
          </a:prstGeom>
          <a:noFill/>
        </p:spPr>
        <p:txBody>
          <a:bodyPr wrap="square" rtlCol="0">
            <a:spAutoFit/>
          </a:bodyPr>
          <a:lstStyle/>
          <a:p>
            <a:pPr algn="ctr"/>
            <a:r>
              <a:rPr lang="en-US" sz="2800" dirty="0"/>
              <a:t>Between Group Variance </a:t>
            </a:r>
            <a:br>
              <a:rPr lang="en-US" sz="2800" dirty="0"/>
            </a:br>
            <a:r>
              <a:rPr lang="en-US" sz="2800" dirty="0"/>
              <a:t>(impact of the independent variable</a:t>
            </a:r>
            <a:r>
              <a:rPr lang="en-US" sz="2800" dirty="0" smtClean="0"/>
              <a:t>)</a:t>
            </a:r>
          </a:p>
          <a:p>
            <a:pPr algn="ctr"/>
            <a:r>
              <a:rPr lang="en-US" dirty="0"/>
              <a:t/>
            </a:r>
            <a:br>
              <a:rPr lang="en-US" dirty="0"/>
            </a:br>
            <a:r>
              <a:rPr lang="en-US" sz="2800" dirty="0"/>
              <a:t>Within Group Variance </a:t>
            </a:r>
            <a:br>
              <a:rPr lang="en-US" sz="2800" dirty="0"/>
            </a:br>
            <a:r>
              <a:rPr lang="en-US" sz="2800" dirty="0" smtClean="0"/>
              <a:t>(random error</a:t>
            </a:r>
            <a:r>
              <a:rPr lang="en-US" sz="2800" dirty="0"/>
              <a:t>)</a:t>
            </a:r>
            <a:br>
              <a:rPr lang="en-US" sz="2800" dirty="0"/>
            </a:br>
            <a:endParaRPr lang="en-US" sz="2000" dirty="0"/>
          </a:p>
          <a:p>
            <a:endParaRPr lang="en-US" dirty="0"/>
          </a:p>
        </p:txBody>
      </p:sp>
      <p:sp>
        <p:nvSpPr>
          <p:cNvPr id="4" name="Slide Number Placeholder 3"/>
          <p:cNvSpPr>
            <a:spLocks noGrp="1"/>
          </p:cNvSpPr>
          <p:nvPr>
            <p:ph type="sldNum" sz="quarter" idx="12"/>
          </p:nvPr>
        </p:nvSpPr>
        <p:spPr/>
        <p:txBody>
          <a:bodyPr/>
          <a:lstStyle/>
          <a:p>
            <a:fld id="{61694E1E-219A-A444-A241-FDE36A2374EE}" type="slidenum">
              <a:rPr lang="en-US" smtClean="0"/>
              <a:t>22</a:t>
            </a:fld>
            <a:endParaRPr lang="en-US" dirty="0"/>
          </a:p>
        </p:txBody>
      </p:sp>
    </p:spTree>
    <p:extLst>
      <p:ext uri="{BB962C8B-B14F-4D97-AF65-F5344CB8AC3E}">
        <p14:creationId xmlns:p14="http://schemas.microsoft.com/office/powerpoint/2010/main" val="1754389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t>
            </a:r>
            <a:r>
              <a:rPr lang="en-US" dirty="0" smtClean="0"/>
              <a:t> Distributions</a:t>
            </a:r>
            <a:endParaRPr lang="en-US" i="1" dirty="0"/>
          </a:p>
        </p:txBody>
      </p:sp>
      <p:sp>
        <p:nvSpPr>
          <p:cNvPr id="4" name="Slide Number Placeholder 3"/>
          <p:cNvSpPr>
            <a:spLocks noGrp="1"/>
          </p:cNvSpPr>
          <p:nvPr>
            <p:ph type="sldNum" sz="quarter" idx="12"/>
          </p:nvPr>
        </p:nvSpPr>
        <p:spPr/>
        <p:txBody>
          <a:bodyPr/>
          <a:lstStyle/>
          <a:p>
            <a:fld id="{61694E1E-219A-A444-A241-FDE36A2374EE}" type="slidenum">
              <a:rPr lang="en-US" smtClean="0"/>
              <a:t>23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417638"/>
            <a:ext cx="8534400" cy="5168900"/>
          </a:xfrm>
          <a:prstGeom prst="rect">
            <a:avLst/>
          </a:prstGeom>
        </p:spPr>
      </p:pic>
      <p:grpSp>
        <p:nvGrpSpPr>
          <p:cNvPr id="9" name="Group 8"/>
          <p:cNvGrpSpPr/>
          <p:nvPr/>
        </p:nvGrpSpPr>
        <p:grpSpPr>
          <a:xfrm>
            <a:off x="3746500" y="3348038"/>
            <a:ext cx="3429000" cy="1358900"/>
            <a:chOff x="4571999" y="3784600"/>
            <a:chExt cx="3429000" cy="1358900"/>
          </a:xfrm>
        </p:grpSpPr>
        <p:sp>
          <p:nvSpPr>
            <p:cNvPr id="6" name="TextBox 5"/>
            <p:cNvSpPr txBox="1"/>
            <p:nvPr/>
          </p:nvSpPr>
          <p:spPr>
            <a:xfrm>
              <a:off x="4571999" y="3784600"/>
              <a:ext cx="3429000" cy="1015663"/>
            </a:xfrm>
            <a:prstGeom prst="rect">
              <a:avLst/>
            </a:prstGeom>
            <a:noFill/>
          </p:spPr>
          <p:txBody>
            <a:bodyPr wrap="square" rtlCol="0">
              <a:spAutoFit/>
            </a:bodyPr>
            <a:lstStyle/>
            <a:p>
              <a:r>
                <a:rPr lang="en-US" sz="2000" dirty="0" smtClean="0"/>
                <a:t>What is the probability that the </a:t>
              </a:r>
              <a:r>
                <a:rPr lang="en-US" sz="2000" i="1" dirty="0" smtClean="0"/>
                <a:t>f-</a:t>
              </a:r>
              <a:r>
                <a:rPr lang="en-US" sz="2000" dirty="0" smtClean="0"/>
                <a:t>test ratio could have occurred by chance?</a:t>
              </a:r>
              <a:endParaRPr lang="en-US" sz="2000" dirty="0"/>
            </a:p>
          </p:txBody>
        </p:sp>
        <p:cxnSp>
          <p:nvCxnSpPr>
            <p:cNvPr id="8" name="Straight Arrow Connector 7"/>
            <p:cNvCxnSpPr/>
            <p:nvPr/>
          </p:nvCxnSpPr>
          <p:spPr>
            <a:xfrm>
              <a:off x="6108700" y="4546600"/>
              <a:ext cx="0" cy="5969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7" name="Rectangle 6"/>
          <p:cNvSpPr/>
          <p:nvPr/>
        </p:nvSpPr>
        <p:spPr>
          <a:xfrm>
            <a:off x="8039100" y="2781300"/>
            <a:ext cx="774700" cy="2019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2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96766"/>
            <a:ext cx="7772400" cy="914400"/>
          </a:xfrm>
        </p:spPr>
        <p:txBody>
          <a:bodyPr/>
          <a:lstStyle/>
          <a:p>
            <a:pPr eaLnBrk="1" hangingPunct="1"/>
            <a:r>
              <a:rPr lang="en-US" sz="3600" dirty="0" smtClean="0">
                <a:latin typeface="Times" charset="0"/>
                <a:ea typeface="ＭＳ Ｐゴシック" charset="0"/>
                <a:cs typeface="ＭＳ Ｐゴシック" charset="0"/>
              </a:rPr>
              <a:t>ANOVA</a:t>
            </a:r>
            <a:endParaRPr lang="en-US" dirty="0">
              <a:latin typeface="Times" charset="0"/>
              <a:ea typeface="ＭＳ Ｐゴシック" charset="0"/>
              <a:cs typeface="ＭＳ Ｐゴシック" charset="0"/>
            </a:endParaRPr>
          </a:p>
        </p:txBody>
      </p:sp>
      <p:sp>
        <p:nvSpPr>
          <p:cNvPr id="109571" name="Content Placeholder 14"/>
          <p:cNvSpPr>
            <a:spLocks noGrp="1"/>
          </p:cNvSpPr>
          <p:nvPr>
            <p:ph idx="1"/>
          </p:nvPr>
        </p:nvSpPr>
        <p:spPr>
          <a:xfrm>
            <a:off x="685800" y="4114800"/>
            <a:ext cx="7772400" cy="2057400"/>
          </a:xfrm>
        </p:spPr>
        <p:txBody>
          <a:bodyPr>
            <a:normAutofit fontScale="85000" lnSpcReduction="10000"/>
          </a:bodyPr>
          <a:lstStyle/>
          <a:p>
            <a:r>
              <a:rPr lang="en-US" sz="2800" dirty="0" smtClean="0">
                <a:latin typeface="Times" charset="0"/>
                <a:ea typeface="ＭＳ Ｐゴシック" charset="0"/>
                <a:cs typeface="ＭＳ Ｐゴシック" charset="0"/>
              </a:rPr>
              <a:t>Is the variance of these mean scores likely to have occurred by chance?</a:t>
            </a:r>
          </a:p>
          <a:p>
            <a:r>
              <a:rPr lang="en-US" sz="2800" dirty="0" smtClean="0">
                <a:latin typeface="Times" charset="0"/>
                <a:ea typeface="ＭＳ Ｐゴシック" charset="0"/>
                <a:cs typeface="ＭＳ Ｐゴシック" charset="0"/>
              </a:rPr>
              <a:t>The problem is that if we know they did not appear by chance then which means are significantly different? The analysis only tells us there is a difference—not where.</a:t>
            </a:r>
          </a:p>
        </p:txBody>
      </p:sp>
      <p:sp>
        <p:nvSpPr>
          <p:cNvPr id="25"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Freeform 7"/>
          <p:cNvSpPr/>
          <p:nvPr/>
        </p:nvSpPr>
        <p:spPr>
          <a:xfrm>
            <a:off x="2446737" y="2342619"/>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2818666" y="2071679"/>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317594" y="2419323"/>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 name="Straight Connector 2"/>
          <p:cNvCxnSpPr/>
          <p:nvPr/>
        </p:nvCxnSpPr>
        <p:spPr>
          <a:xfrm>
            <a:off x="5121542" y="2241471"/>
            <a:ext cx="0" cy="159497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94006" y="2123499"/>
            <a:ext cx="0" cy="171294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462265" y="1672429"/>
            <a:ext cx="0" cy="216401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61694E1E-219A-A444-A241-FDE36A2374EE}" type="slidenum">
              <a:rPr lang="en-US" smtClean="0"/>
              <a:t>24</a:t>
            </a:fld>
            <a:endParaRPr lang="en-US"/>
          </a:p>
        </p:txBody>
      </p:sp>
    </p:spTree>
    <p:extLst>
      <p:ext uri="{BB962C8B-B14F-4D97-AF65-F5344CB8AC3E}">
        <p14:creationId xmlns:p14="http://schemas.microsoft.com/office/powerpoint/2010/main" val="4113345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304800" y="228600"/>
            <a:ext cx="8534400" cy="1295400"/>
          </a:xfrm>
        </p:spPr>
        <p:txBody>
          <a:bodyPr rIns="132080"/>
          <a:lstStyle/>
          <a:p>
            <a:r>
              <a:rPr lang="en-US">
                <a:latin typeface="Times" charset="0"/>
                <a:ea typeface="ＭＳ Ｐゴシック" charset="0"/>
                <a:cs typeface="ＭＳ Ｐゴシック" charset="0"/>
              </a:rPr>
              <a:t>Multiple Tests Simultaneously</a:t>
            </a:r>
          </a:p>
        </p:txBody>
      </p:sp>
      <p:sp>
        <p:nvSpPr>
          <p:cNvPr id="9218" name="Rectangle 2"/>
          <p:cNvSpPr>
            <a:spLocks noGrp="1" noChangeArrowheads="1"/>
          </p:cNvSpPr>
          <p:nvPr>
            <p:ph type="body" idx="1"/>
          </p:nvPr>
        </p:nvSpPr>
        <p:spPr>
          <a:xfrm>
            <a:off x="685800" y="1524000"/>
            <a:ext cx="7446963" cy="5334000"/>
          </a:xfrm>
        </p:spPr>
        <p:txBody>
          <a:bodyPr rIns="132080"/>
          <a:lstStyle/>
          <a:p>
            <a:pPr>
              <a:lnSpc>
                <a:spcPct val="90000"/>
              </a:lnSpc>
            </a:pPr>
            <a:r>
              <a:rPr lang="en-US" sz="2800" dirty="0">
                <a:latin typeface="Times" charset="0"/>
                <a:ea typeface="ＭＳ Ｐゴシック" charset="0"/>
                <a:cs typeface="ＭＳ Ｐゴシック" charset="0"/>
              </a:rPr>
              <a:t>When multiple (more than two) groups are to be compared on the same measure it is not appropriate to test each pair separately. The comparisons are not independent</a:t>
            </a:r>
            <a:r>
              <a:rPr lang="en-US" sz="2800" dirty="0" smtClean="0">
                <a:latin typeface="Times" charset="0"/>
                <a:ea typeface="ＭＳ Ｐゴシック" charset="0"/>
                <a:cs typeface="ＭＳ Ｐゴシック" charset="0"/>
              </a:rPr>
              <a:t>. (Type I error)</a:t>
            </a:r>
            <a:endParaRPr lang="en-US" sz="2800" dirty="0">
              <a:latin typeface="Times" charset="0"/>
              <a:ea typeface="ＭＳ Ｐゴシック" charset="0"/>
              <a:cs typeface="ＭＳ Ｐゴシック" charset="0"/>
            </a:endParaRPr>
          </a:p>
          <a:p>
            <a:pPr>
              <a:lnSpc>
                <a:spcPct val="90000"/>
              </a:lnSpc>
              <a:spcBef>
                <a:spcPts val="1300"/>
              </a:spcBef>
            </a:pPr>
            <a:r>
              <a:rPr lang="en-US" sz="2800" dirty="0">
                <a:latin typeface="Times" charset="0"/>
                <a:ea typeface="ＭＳ Ｐゴシック" charset="0"/>
                <a:cs typeface="ＭＳ Ｐゴシック" charset="0"/>
              </a:rPr>
              <a:t>Analysis of Variance ANOVA</a:t>
            </a:r>
          </a:p>
          <a:p>
            <a:pPr>
              <a:lnSpc>
                <a:spcPct val="90000"/>
              </a:lnSpc>
              <a:spcBef>
                <a:spcPts val="1300"/>
              </a:spcBef>
            </a:pPr>
            <a:r>
              <a:rPr lang="en-US" sz="2800" dirty="0">
                <a:latin typeface="Times" charset="0"/>
                <a:ea typeface="ＭＳ Ｐゴシック" charset="0"/>
                <a:cs typeface="ＭＳ Ｐゴシック" charset="0"/>
              </a:rPr>
              <a:t>An ANOVA only tells if significant differences exist between at least two groups. It </a:t>
            </a:r>
            <a:r>
              <a:rPr lang="en-US" sz="2800" dirty="0" smtClean="0">
                <a:latin typeface="Times" charset="0"/>
                <a:ea typeface="ＭＳ Ｐゴシック" charset="0"/>
                <a:cs typeface="ＭＳ Ｐゴシック" charset="0"/>
              </a:rPr>
              <a:t>does not </a:t>
            </a:r>
            <a:r>
              <a:rPr lang="en-US" sz="2800" dirty="0">
                <a:latin typeface="Times" charset="0"/>
                <a:ea typeface="ＭＳ Ｐゴシック" charset="0"/>
                <a:cs typeface="ＭＳ Ｐゴシック" charset="0"/>
              </a:rPr>
              <a:t>tell which group </a:t>
            </a:r>
            <a:r>
              <a:rPr lang="en-US" sz="2800" dirty="0" smtClean="0">
                <a:latin typeface="Times" charset="0"/>
                <a:ea typeface="ＭＳ Ｐゴシック" charset="0"/>
                <a:cs typeface="ＭＳ Ｐゴシック" charset="0"/>
              </a:rPr>
              <a:t>pairs are significant. </a:t>
            </a:r>
            <a:r>
              <a:rPr lang="en-US" sz="2800" dirty="0">
                <a:latin typeface="Times" charset="0"/>
                <a:ea typeface="ＭＳ Ｐゴシック" charset="0"/>
                <a:cs typeface="ＭＳ Ｐゴシック" charset="0"/>
              </a:rPr>
              <a:t>A post hoc analysis is necessary to figure out which group differences are significant.</a:t>
            </a:r>
          </a:p>
        </p:txBody>
      </p:sp>
      <p:sp>
        <p:nvSpPr>
          <p:cNvPr id="2" name="Slide Number Placeholder 1"/>
          <p:cNvSpPr>
            <a:spLocks noGrp="1"/>
          </p:cNvSpPr>
          <p:nvPr>
            <p:ph type="sldNum" sz="quarter" idx="12"/>
          </p:nvPr>
        </p:nvSpPr>
        <p:spPr/>
        <p:txBody>
          <a:bodyPr/>
          <a:lstStyle/>
          <a:p>
            <a:fld id="{61694E1E-219A-A444-A241-FDE36A2374EE}" type="slidenum">
              <a:rPr lang="en-US" smtClean="0"/>
              <a:t>25</a:t>
            </a:fld>
            <a:endParaRPr lang="en-US"/>
          </a:p>
        </p:txBody>
      </p:sp>
    </p:spTree>
    <p:extLst>
      <p:ext uri="{BB962C8B-B14F-4D97-AF65-F5344CB8AC3E}">
        <p14:creationId xmlns:p14="http://schemas.microsoft.com/office/powerpoint/2010/main" val="2333923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a:latin typeface="Times" charset="0"/>
              <a:ea typeface="ＭＳ Ｐゴシック" charset="0"/>
              <a:cs typeface="ＭＳ Ｐゴシック" charset="0"/>
            </a:endParaRPr>
          </a:p>
        </p:txBody>
      </p:sp>
      <p:sp>
        <p:nvSpPr>
          <p:cNvPr id="98307" name="Content Placeholder 2"/>
          <p:cNvSpPr>
            <a:spLocks noGrp="1"/>
          </p:cNvSpPr>
          <p:nvPr>
            <p:ph idx="1"/>
          </p:nvPr>
        </p:nvSpPr>
        <p:spPr/>
        <p:txBody>
          <a:bodyPr/>
          <a:lstStyle/>
          <a:p>
            <a:r>
              <a:rPr lang="en-US">
                <a:latin typeface="Times" charset="0"/>
                <a:ea typeface="ＭＳ Ｐゴシック" charset="0"/>
                <a:cs typeface="ＭＳ Ｐゴシック" charset="0"/>
              </a:rPr>
              <a:t>Download OWM Data from the site</a:t>
            </a:r>
          </a:p>
        </p:txBody>
      </p:sp>
      <p:sp>
        <p:nvSpPr>
          <p:cNvPr id="2" name="Slide Number Placeholder 1"/>
          <p:cNvSpPr>
            <a:spLocks noGrp="1"/>
          </p:cNvSpPr>
          <p:nvPr>
            <p:ph type="sldNum" sz="quarter" idx="12"/>
          </p:nvPr>
        </p:nvSpPr>
        <p:spPr/>
        <p:txBody>
          <a:bodyPr/>
          <a:lstStyle/>
          <a:p>
            <a:fld id="{61694E1E-219A-A444-A241-FDE36A2374EE}" type="slidenum">
              <a:rPr lang="en-US" smtClean="0"/>
              <a:t>26</a:t>
            </a:fld>
            <a:endParaRPr lang="en-US"/>
          </a:p>
        </p:txBody>
      </p:sp>
    </p:spTree>
    <p:extLst>
      <p:ext uri="{BB962C8B-B14F-4D97-AF65-F5344CB8AC3E}">
        <p14:creationId xmlns:p14="http://schemas.microsoft.com/office/powerpoint/2010/main" val="1416241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914400" y="4622800"/>
            <a:ext cx="7772400" cy="2235200"/>
          </a:xfrm>
        </p:spPr>
        <p:txBody>
          <a:bodyPr/>
          <a:lstStyle/>
          <a:p>
            <a:pPr eaLnBrk="1" hangingPunct="1">
              <a:lnSpc>
                <a:spcPct val="90000"/>
              </a:lnSpc>
            </a:pPr>
            <a:r>
              <a:rPr lang="en-US" sz="2800" i="1" dirty="0">
                <a:latin typeface="Times" charset="0"/>
                <a:ea typeface="ＭＳ Ｐゴシック" charset="0"/>
                <a:cs typeface="ＭＳ Ｐゴシック" charset="0"/>
              </a:rPr>
              <a:t>Single factor </a:t>
            </a:r>
            <a:r>
              <a:rPr lang="en-US" sz="2800" dirty="0">
                <a:latin typeface="Times" charset="0"/>
                <a:ea typeface="ＭＳ Ｐゴシック" charset="0"/>
                <a:cs typeface="ＭＳ Ｐゴシック" charset="0"/>
              </a:rPr>
              <a:t>compares different groups on a single measure.</a:t>
            </a:r>
          </a:p>
          <a:p>
            <a:pPr eaLnBrk="1" hangingPunct="1">
              <a:lnSpc>
                <a:spcPct val="90000"/>
              </a:lnSpc>
            </a:pPr>
            <a:r>
              <a:rPr lang="en-US" sz="2800" i="1" dirty="0">
                <a:latin typeface="Times" charset="0"/>
                <a:ea typeface="ＭＳ Ｐゴシック" charset="0"/>
                <a:cs typeface="ＭＳ Ｐゴシック" charset="0"/>
              </a:rPr>
              <a:t>Repeated measures </a:t>
            </a:r>
            <a:r>
              <a:rPr lang="en-US" sz="2800" dirty="0">
                <a:latin typeface="Times" charset="0"/>
                <a:ea typeface="ＭＳ Ｐゴシック" charset="0"/>
                <a:cs typeface="ＭＳ Ｐゴシック" charset="0"/>
              </a:rPr>
              <a:t>compares a single group on multiple uses of a single measure.</a:t>
            </a:r>
            <a:endParaRPr lang="en-US" dirty="0">
              <a:latin typeface="Times" charset="0"/>
              <a:ea typeface="ＭＳ Ｐゴシック" charset="0"/>
              <a:cs typeface="ＭＳ Ｐゴシック" charset="0"/>
            </a:endParaRPr>
          </a:p>
        </p:txBody>
      </p:sp>
      <p:pic>
        <p:nvPicPr>
          <p:cNvPr id="99331" name="Picture 4" descr="ExcelScreenSnapz00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916738"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2" name="Rectangle 2"/>
          <p:cNvSpPr>
            <a:spLocks noGrp="1" noChangeArrowheads="1"/>
          </p:cNvSpPr>
          <p:nvPr>
            <p:ph type="title"/>
          </p:nvPr>
        </p:nvSpPr>
        <p:spPr>
          <a:xfrm>
            <a:off x="533400" y="3556000"/>
            <a:ext cx="8343900" cy="1143000"/>
          </a:xfrm>
        </p:spPr>
        <p:txBody>
          <a:bodyPr/>
          <a:lstStyle/>
          <a:p>
            <a:pPr eaLnBrk="1" hangingPunct="1"/>
            <a:r>
              <a:rPr lang="en-US">
                <a:latin typeface="Times" charset="0"/>
                <a:ea typeface="ＭＳ Ｐゴシック" charset="0"/>
                <a:cs typeface="ＭＳ Ｐゴシック" charset="0"/>
              </a:rPr>
              <a:t>ANOVA in EZAnalyze</a:t>
            </a:r>
          </a:p>
        </p:txBody>
      </p:sp>
      <p:sp>
        <p:nvSpPr>
          <p:cNvPr id="2" name="Slide Number Placeholder 1"/>
          <p:cNvSpPr>
            <a:spLocks noGrp="1"/>
          </p:cNvSpPr>
          <p:nvPr>
            <p:ph type="sldNum" sz="quarter" idx="12"/>
          </p:nvPr>
        </p:nvSpPr>
        <p:spPr/>
        <p:txBody>
          <a:bodyPr/>
          <a:lstStyle/>
          <a:p>
            <a:fld id="{61694E1E-219A-A444-A241-FDE36A2374EE}" type="slidenum">
              <a:rPr lang="en-US" smtClean="0"/>
              <a:t>27</a:t>
            </a:fld>
            <a:endParaRPr lang="en-US"/>
          </a:p>
        </p:txBody>
      </p:sp>
    </p:spTree>
    <p:extLst>
      <p:ext uri="{BB962C8B-B14F-4D97-AF65-F5344CB8AC3E}">
        <p14:creationId xmlns:p14="http://schemas.microsoft.com/office/powerpoint/2010/main" val="3463659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Factor ANOVA</a:t>
            </a:r>
            <a:endParaRPr lang="en-US" dirty="0"/>
          </a:p>
        </p:txBody>
      </p:sp>
      <p:sp>
        <p:nvSpPr>
          <p:cNvPr id="3" name="Content Placeholder 2"/>
          <p:cNvSpPr>
            <a:spLocks noGrp="1"/>
          </p:cNvSpPr>
          <p:nvPr>
            <p:ph idx="1"/>
          </p:nvPr>
        </p:nvSpPr>
        <p:spPr/>
        <p:txBody>
          <a:bodyPr>
            <a:normAutofit lnSpcReduction="10000"/>
          </a:bodyPr>
          <a:lstStyle/>
          <a:p>
            <a:r>
              <a:rPr lang="en-US" dirty="0" smtClean="0"/>
              <a:t>A more conservative analysis because of the amount of error represented by the different groups.</a:t>
            </a:r>
          </a:p>
          <a:p>
            <a:r>
              <a:rPr lang="en-US" dirty="0" smtClean="0"/>
              <a:t>For </a:t>
            </a:r>
            <a:r>
              <a:rPr lang="en-US" dirty="0" err="1" smtClean="0"/>
              <a:t>EZAnalyze</a:t>
            </a:r>
            <a:r>
              <a:rPr lang="en-US" dirty="0" smtClean="0"/>
              <a:t> there must be one variable that shows which group each individual is in (the independent variable).</a:t>
            </a:r>
          </a:p>
          <a:p>
            <a:r>
              <a:rPr lang="en-US" dirty="0"/>
              <a:t>T</a:t>
            </a:r>
            <a:r>
              <a:rPr lang="en-US" dirty="0" smtClean="0"/>
              <a:t>hen there must be one variable the shows the measure for each individual (the dependent variable)</a:t>
            </a:r>
            <a:endParaRPr lang="en-US" dirty="0"/>
          </a:p>
        </p:txBody>
      </p:sp>
      <p:sp>
        <p:nvSpPr>
          <p:cNvPr id="4" name="Slide Number Placeholder 3"/>
          <p:cNvSpPr>
            <a:spLocks noGrp="1"/>
          </p:cNvSpPr>
          <p:nvPr>
            <p:ph type="sldNum" sz="quarter" idx="12"/>
          </p:nvPr>
        </p:nvSpPr>
        <p:spPr/>
        <p:txBody>
          <a:bodyPr/>
          <a:lstStyle/>
          <a:p>
            <a:fld id="{61694E1E-219A-A444-A241-FDE36A2374EE}" type="slidenum">
              <a:rPr lang="en-US" smtClean="0"/>
              <a:t>28</a:t>
            </a:fld>
            <a:endParaRPr lang="en-US"/>
          </a:p>
        </p:txBody>
      </p:sp>
    </p:spTree>
    <p:extLst>
      <p:ext uri="{BB962C8B-B14F-4D97-AF65-F5344CB8AC3E}">
        <p14:creationId xmlns:p14="http://schemas.microsoft.com/office/powerpoint/2010/main" val="2010358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Repeated Measures ANOVA</a:t>
            </a:r>
            <a:endParaRPr lang="en-US" dirty="0"/>
          </a:p>
        </p:txBody>
      </p:sp>
      <p:sp>
        <p:nvSpPr>
          <p:cNvPr id="3" name="Content Placeholder 2"/>
          <p:cNvSpPr>
            <a:spLocks noGrp="1"/>
          </p:cNvSpPr>
          <p:nvPr>
            <p:ph idx="1"/>
          </p:nvPr>
        </p:nvSpPr>
        <p:spPr/>
        <p:txBody>
          <a:bodyPr/>
          <a:lstStyle/>
          <a:p>
            <a:r>
              <a:rPr lang="en-US" dirty="0" smtClean="0"/>
              <a:t>A less conservative analysis because it is the same group every time.</a:t>
            </a:r>
          </a:p>
          <a:p>
            <a:r>
              <a:rPr lang="en-US" dirty="0" smtClean="0"/>
              <a:t>For </a:t>
            </a:r>
            <a:r>
              <a:rPr lang="en-US" dirty="0" err="1"/>
              <a:t>EZAnalyze</a:t>
            </a:r>
            <a:r>
              <a:rPr lang="en-US" dirty="0"/>
              <a:t> </a:t>
            </a:r>
            <a:r>
              <a:rPr lang="en-US" dirty="0" smtClean="0"/>
              <a:t>there must be one variable for each iteration of the measure for each individual (the dependent variable)</a:t>
            </a:r>
          </a:p>
          <a:p>
            <a:r>
              <a:rPr lang="en-US" dirty="0" smtClean="0"/>
              <a:t>There is no need for a grouping variable because it is the same group in all of the iterations of the measure. </a:t>
            </a:r>
            <a:endParaRPr lang="en-US" dirty="0"/>
          </a:p>
        </p:txBody>
      </p:sp>
      <p:sp>
        <p:nvSpPr>
          <p:cNvPr id="4" name="Slide Number Placeholder 3"/>
          <p:cNvSpPr>
            <a:spLocks noGrp="1"/>
          </p:cNvSpPr>
          <p:nvPr>
            <p:ph type="sldNum" sz="quarter" idx="12"/>
          </p:nvPr>
        </p:nvSpPr>
        <p:spPr/>
        <p:txBody>
          <a:bodyPr/>
          <a:lstStyle/>
          <a:p>
            <a:fld id="{61694E1E-219A-A444-A241-FDE36A2374EE}" type="slidenum">
              <a:rPr lang="en-US" smtClean="0"/>
              <a:t>29</a:t>
            </a:fld>
            <a:endParaRPr lang="en-US"/>
          </a:p>
        </p:txBody>
      </p:sp>
    </p:spTree>
    <p:extLst>
      <p:ext uri="{BB962C8B-B14F-4D97-AF65-F5344CB8AC3E}">
        <p14:creationId xmlns:p14="http://schemas.microsoft.com/office/powerpoint/2010/main" val="1826084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1"/>
          <p:cNvSpPr>
            <a:spLocks noGrp="1" noChangeArrowheads="1"/>
          </p:cNvSpPr>
          <p:nvPr>
            <p:ph type="ctrTitle"/>
          </p:nvPr>
        </p:nvSpPr>
        <p:spPr/>
        <p:txBody>
          <a:bodyPr rIns="132080"/>
          <a:lstStyle/>
          <a:p>
            <a:r>
              <a:rPr lang="en-US">
                <a:latin typeface="Times" charset="0"/>
                <a:ea typeface="ＭＳ Ｐゴシック" charset="0"/>
                <a:cs typeface="ＭＳ Ｐゴシック" charset="0"/>
              </a:rPr>
              <a:t>Research Design and Analysis</a:t>
            </a:r>
          </a:p>
        </p:txBody>
      </p:sp>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61694E1E-219A-A444-A241-FDE36A2374EE}" type="slidenum">
              <a:rPr lang="en-US" smtClean="0"/>
              <a:t>3</a:t>
            </a:fld>
            <a:endParaRPr lang="en-US"/>
          </a:p>
        </p:txBody>
      </p:sp>
    </p:spTree>
    <p:extLst>
      <p:ext uri="{BB962C8B-B14F-4D97-AF65-F5344CB8AC3E}">
        <p14:creationId xmlns:p14="http://schemas.microsoft.com/office/powerpoint/2010/main" val="29795678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ExcelScreenSnapz00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8"/>
            <a:ext cx="9144000" cy="657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2947540" y="3124200"/>
            <a:ext cx="5031235" cy="830997"/>
            <a:chOff x="2947541" y="3124200"/>
            <a:chExt cx="5031248" cy="830997"/>
          </a:xfrm>
        </p:grpSpPr>
        <p:sp>
          <p:nvSpPr>
            <p:cNvPr id="101392" name="Oval 5"/>
            <p:cNvSpPr>
              <a:spLocks noChangeArrowheads="1"/>
            </p:cNvSpPr>
            <p:nvPr/>
          </p:nvSpPr>
          <p:spPr bwMode="auto">
            <a:xfrm>
              <a:off x="2947541" y="3477433"/>
              <a:ext cx="1853058" cy="477764"/>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Times"/>
              </a:endParaRPr>
            </a:p>
          </p:txBody>
        </p:sp>
        <p:sp>
          <p:nvSpPr>
            <p:cNvPr id="101393" name="TextBox 6"/>
            <p:cNvSpPr txBox="1">
              <a:spLocks noChangeArrowheads="1"/>
            </p:cNvSpPr>
            <p:nvPr/>
          </p:nvSpPr>
          <p:spPr bwMode="auto">
            <a:xfrm>
              <a:off x="5486400" y="3124200"/>
              <a:ext cx="2492389" cy="83099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Significance of the </a:t>
              </a:r>
              <a:br>
                <a:rPr lang="en-US" dirty="0"/>
              </a:br>
              <a:r>
                <a:rPr lang="en-US" dirty="0"/>
                <a:t>whole ANOVA</a:t>
              </a:r>
            </a:p>
          </p:txBody>
        </p:sp>
        <p:cxnSp>
          <p:nvCxnSpPr>
            <p:cNvPr id="101394" name="Straight Connector 8"/>
            <p:cNvCxnSpPr>
              <a:cxnSpLocks noChangeShapeType="1"/>
              <a:stCxn id="101392" idx="6"/>
              <a:endCxn id="101393" idx="1"/>
            </p:cNvCxnSpPr>
            <p:nvPr/>
          </p:nvCxnSpPr>
          <p:spPr bwMode="auto">
            <a:xfrm flipV="1">
              <a:off x="4800599" y="3539699"/>
              <a:ext cx="685801" cy="17661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fld id="{61694E1E-219A-A444-A241-FDE36A2374EE}" type="slidenum">
              <a:rPr lang="en-US" smtClean="0"/>
              <a:t>30</a:t>
            </a:fld>
            <a:endParaRPr lang="en-US"/>
          </a:p>
        </p:txBody>
      </p:sp>
    </p:spTree>
    <p:extLst>
      <p:ext uri="{BB962C8B-B14F-4D97-AF65-F5344CB8AC3E}">
        <p14:creationId xmlns:p14="http://schemas.microsoft.com/office/powerpoint/2010/main" val="1805949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
          <p:cNvSpPr>
            <a:spLocks noGrp="1" noChangeArrowheads="1"/>
          </p:cNvSpPr>
          <p:nvPr>
            <p:ph type="title"/>
          </p:nvPr>
        </p:nvSpPr>
        <p:spPr/>
        <p:txBody>
          <a:bodyPr rIns="132080"/>
          <a:lstStyle/>
          <a:p>
            <a:r>
              <a:rPr lang="en-US">
                <a:latin typeface="Times" charset="0"/>
                <a:ea typeface="ＭＳ Ｐゴシック" charset="0"/>
                <a:cs typeface="ＭＳ Ｐゴシック" charset="0"/>
              </a:rPr>
              <a:t>ANOVA Post Hoc Tests</a:t>
            </a:r>
          </a:p>
        </p:txBody>
      </p:sp>
      <p:sp>
        <p:nvSpPr>
          <p:cNvPr id="102403" name="Rectangle 2"/>
          <p:cNvSpPr>
            <a:spLocks noGrp="1" noChangeArrowheads="1"/>
          </p:cNvSpPr>
          <p:nvPr>
            <p:ph type="body" idx="1"/>
          </p:nvPr>
        </p:nvSpPr>
        <p:spPr/>
        <p:txBody>
          <a:bodyPr rIns="132080"/>
          <a:lstStyle/>
          <a:p>
            <a:r>
              <a:rPr lang="en-US" dirty="0">
                <a:latin typeface="Times" charset="0"/>
                <a:ea typeface="ＭＳ Ｐゴシック" charset="0"/>
                <a:cs typeface="ＭＳ Ｐゴシック" charset="0"/>
              </a:rPr>
              <a:t>Use a </a:t>
            </a:r>
            <a:r>
              <a:rPr lang="en-US" dirty="0" smtClean="0">
                <a:latin typeface="Times" charset="0"/>
                <a:ea typeface="ＭＳ Ｐゴシック" charset="0"/>
                <a:cs typeface="ＭＳ Ｐゴシック" charset="0"/>
              </a:rPr>
              <a:t>Tukey’s </a:t>
            </a:r>
            <a:r>
              <a:rPr lang="en-US" dirty="0">
                <a:latin typeface="Times" charset="0"/>
                <a:ea typeface="ＭＳ Ｐゴシック" charset="0"/>
                <a:cs typeface="ＭＳ Ｐゴシック" charset="0"/>
              </a:rPr>
              <a:t>HSD (</a:t>
            </a:r>
            <a:r>
              <a:rPr lang="en-US" dirty="0" smtClean="0">
                <a:latin typeface="Times" charset="0"/>
                <a:ea typeface="ＭＳ Ｐゴシック" charset="0"/>
                <a:cs typeface="ＭＳ Ｐゴシック" charset="0"/>
              </a:rPr>
              <a:t>honest </a:t>
            </a:r>
            <a:r>
              <a:rPr lang="en-US" dirty="0">
                <a:latin typeface="Times" charset="0"/>
                <a:ea typeface="ＭＳ Ｐゴシック" charset="0"/>
                <a:cs typeface="ＭＳ Ｐゴシック" charset="0"/>
              </a:rPr>
              <a:t>significant difference) to compute multiple mean differences.</a:t>
            </a:r>
          </a:p>
          <a:p>
            <a:r>
              <a:rPr lang="en-US" dirty="0">
                <a:latin typeface="Times" charset="0"/>
                <a:ea typeface="ＭＳ Ｐゴシック" charset="0"/>
                <a:cs typeface="ＭＳ Ｐゴシック" charset="0"/>
              </a:rPr>
              <a:t>Accurate with groups of equal size.</a:t>
            </a:r>
          </a:p>
          <a:p>
            <a:r>
              <a:rPr lang="en-US" dirty="0">
                <a:latin typeface="Times" charset="0"/>
                <a:ea typeface="ＭＳ Ｐゴシック" charset="0"/>
                <a:cs typeface="ＭＳ Ｐゴシック" charset="0"/>
              </a:rPr>
              <a:t>Conservative with unequal variance</a:t>
            </a:r>
            <a:r>
              <a:rPr lang="en-US" dirty="0" smtClean="0">
                <a:latin typeface="Times" charset="0"/>
                <a:ea typeface="ＭＳ Ｐゴシック" charset="0"/>
                <a:cs typeface="ＭＳ Ｐゴシック" charset="0"/>
              </a:rPr>
              <a:t>.</a:t>
            </a:r>
            <a:endParaRPr lang="en-US" dirty="0">
              <a:latin typeface="Times"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61694E1E-219A-A444-A241-FDE36A2374EE}" type="slidenum">
              <a:rPr lang="en-US" smtClean="0"/>
              <a:t>31</a:t>
            </a:fld>
            <a:endParaRPr lang="en-US"/>
          </a:p>
        </p:txBody>
      </p:sp>
    </p:spTree>
    <p:extLst>
      <p:ext uri="{BB962C8B-B14F-4D97-AF65-F5344CB8AC3E}">
        <p14:creationId xmlns:p14="http://schemas.microsoft.com/office/powerpoint/2010/main" val="135568410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ExcelScreenSnapz00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8"/>
            <a:ext cx="9144000" cy="657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5066514" y="3585865"/>
            <a:ext cx="3041065" cy="3396083"/>
            <a:chOff x="5066515" y="3585865"/>
            <a:chExt cx="3041069" cy="3396083"/>
          </a:xfrm>
        </p:grpSpPr>
        <p:sp>
          <p:nvSpPr>
            <p:cNvPr id="101392" name="Oval 5"/>
            <p:cNvSpPr>
              <a:spLocks noChangeArrowheads="1"/>
            </p:cNvSpPr>
            <p:nvPr/>
          </p:nvSpPr>
          <p:spPr bwMode="auto">
            <a:xfrm>
              <a:off x="5066515" y="5005541"/>
              <a:ext cx="1310770" cy="197640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Times"/>
              </a:endParaRPr>
            </a:p>
          </p:txBody>
        </p:sp>
        <p:sp>
          <p:nvSpPr>
            <p:cNvPr id="101393" name="TextBox 6"/>
            <p:cNvSpPr txBox="1">
              <a:spLocks noChangeArrowheads="1"/>
            </p:cNvSpPr>
            <p:nvPr/>
          </p:nvSpPr>
          <p:spPr bwMode="auto">
            <a:xfrm>
              <a:off x="5486400" y="3585865"/>
              <a:ext cx="2621184"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t>Post hoc test results</a:t>
              </a:r>
              <a:endParaRPr lang="en-US" dirty="0"/>
            </a:p>
          </p:txBody>
        </p:sp>
        <p:cxnSp>
          <p:nvCxnSpPr>
            <p:cNvPr id="101394" name="Straight Connector 8"/>
            <p:cNvCxnSpPr>
              <a:cxnSpLocks noChangeShapeType="1"/>
              <a:stCxn id="101392" idx="7"/>
            </p:cNvCxnSpPr>
            <p:nvPr/>
          </p:nvCxnSpPr>
          <p:spPr bwMode="auto">
            <a:xfrm flipV="1">
              <a:off x="6185326" y="4006779"/>
              <a:ext cx="340708" cy="1288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fld id="{61694E1E-219A-A444-A241-FDE36A2374EE}" type="slidenum">
              <a:rPr lang="en-US" smtClean="0"/>
              <a:t>32</a:t>
            </a:fld>
            <a:endParaRPr lang="en-US"/>
          </a:p>
        </p:txBody>
      </p:sp>
    </p:spTree>
    <p:extLst>
      <p:ext uri="{BB962C8B-B14F-4D97-AF65-F5344CB8AC3E}">
        <p14:creationId xmlns:p14="http://schemas.microsoft.com/office/powerpoint/2010/main" val="3138767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ANOVA Practical Significance</a:t>
            </a:r>
            <a:endParaRPr lang="en-US" dirty="0"/>
          </a:p>
        </p:txBody>
      </p:sp>
      <p:sp>
        <p:nvSpPr>
          <p:cNvPr id="4" name="Content Placeholder 3"/>
          <p:cNvSpPr>
            <a:spLocks noGrp="1"/>
          </p:cNvSpPr>
          <p:nvPr>
            <p:ph idx="1"/>
          </p:nvPr>
        </p:nvSpPr>
        <p:spPr/>
        <p:txBody>
          <a:bodyPr>
            <a:normAutofit lnSpcReduction="10000"/>
          </a:bodyPr>
          <a:lstStyle/>
          <a:p>
            <a:r>
              <a:rPr lang="en-US" dirty="0" smtClean="0"/>
              <a:t>ANOVAs have the same problem as comparison of two group means. </a:t>
            </a:r>
          </a:p>
          <a:p>
            <a:r>
              <a:rPr lang="en-US" dirty="0" smtClean="0"/>
              <a:t>Large sample sizes make significance appear more easily.</a:t>
            </a:r>
          </a:p>
          <a:p>
            <a:r>
              <a:rPr lang="en-US" dirty="0" smtClean="0"/>
              <a:t>Practical significance is measure by asking:</a:t>
            </a:r>
          </a:p>
          <a:p>
            <a:pPr lvl="1"/>
            <a:r>
              <a:rPr lang="en-US" dirty="0" smtClean="0"/>
              <a:t>How much of the total variance is represented by the </a:t>
            </a:r>
            <a:r>
              <a:rPr lang="en-US" i="1" dirty="0" smtClean="0"/>
              <a:t>between group variance</a:t>
            </a:r>
            <a:r>
              <a:rPr lang="en-US" dirty="0" smtClean="0"/>
              <a:t>?</a:t>
            </a:r>
          </a:p>
          <a:p>
            <a:pPr lvl="1"/>
            <a:r>
              <a:rPr lang="en-US" dirty="0" smtClean="0"/>
              <a:t>How much of the variance is explained by the intervention?</a:t>
            </a:r>
          </a:p>
          <a:p>
            <a:endParaRPr lang="en-US" dirty="0"/>
          </a:p>
        </p:txBody>
      </p:sp>
      <p:sp>
        <p:nvSpPr>
          <p:cNvPr id="2" name="Slide Number Placeholder 1"/>
          <p:cNvSpPr>
            <a:spLocks noGrp="1"/>
          </p:cNvSpPr>
          <p:nvPr>
            <p:ph type="sldNum" sz="quarter" idx="12"/>
          </p:nvPr>
        </p:nvSpPr>
        <p:spPr/>
        <p:txBody>
          <a:bodyPr/>
          <a:lstStyle/>
          <a:p>
            <a:fld id="{61694E1E-219A-A444-A241-FDE36A2374EE}" type="slidenum">
              <a:rPr lang="en-US" smtClean="0"/>
              <a:t>33</a:t>
            </a:fld>
            <a:endParaRPr lang="en-US"/>
          </a:p>
        </p:txBody>
      </p:sp>
    </p:spTree>
    <p:extLst>
      <p:ext uri="{BB962C8B-B14F-4D97-AF65-F5344CB8AC3E}">
        <p14:creationId xmlns:p14="http://schemas.microsoft.com/office/powerpoint/2010/main" val="1616110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3600" dirty="0" smtClean="0">
                <a:latin typeface="Times" charset="0"/>
                <a:ea typeface="ＭＳ Ｐゴシック" charset="0"/>
                <a:cs typeface="ＭＳ Ｐゴシック" charset="0"/>
              </a:rPr>
              <a:t>Eta Squared (</a:t>
            </a:r>
            <a:r>
              <a:rPr lang="en-US" sz="3600" i="1" dirty="0" smtClean="0">
                <a:latin typeface="Times" charset="0"/>
                <a:ea typeface="ＭＳ Ｐゴシック" charset="0"/>
                <a:cs typeface="ＭＳ Ｐゴシック" charset="0"/>
              </a:rPr>
              <a:t>η</a:t>
            </a:r>
            <a:r>
              <a:rPr lang="en-US" sz="3600" baseline="30000" dirty="0" smtClean="0">
                <a:latin typeface="Times" charset="0"/>
                <a:ea typeface="ＭＳ Ｐゴシック" charset="0"/>
                <a:cs typeface="ＭＳ Ｐゴシック" charset="0"/>
              </a:rPr>
              <a:t>2</a:t>
            </a:r>
            <a:r>
              <a:rPr lang="en-US" sz="3600" dirty="0" smtClean="0">
                <a:latin typeface="Times" charset="0"/>
                <a:ea typeface="ＭＳ Ｐゴシック" charset="0"/>
                <a:cs typeface="ＭＳ Ｐゴシック" charset="0"/>
              </a:rPr>
              <a:t>)</a:t>
            </a:r>
            <a:endParaRPr lang="en-US" dirty="0">
              <a:latin typeface="Times" charset="0"/>
              <a:ea typeface="ＭＳ Ｐゴシック" charset="0"/>
              <a:cs typeface="ＭＳ Ｐゴシック" charset="0"/>
            </a:endParaRPr>
          </a:p>
        </p:txBody>
      </p:sp>
      <p:sp>
        <p:nvSpPr>
          <p:cNvPr id="10" name="Content Placeholder 9"/>
          <p:cNvSpPr>
            <a:spLocks noGrp="1"/>
          </p:cNvSpPr>
          <p:nvPr>
            <p:ph idx="1"/>
          </p:nvPr>
        </p:nvSpPr>
        <p:spPr>
          <a:xfrm>
            <a:off x="457200" y="4119950"/>
            <a:ext cx="8229600" cy="880871"/>
          </a:xfrm>
        </p:spPr>
        <p:txBody>
          <a:bodyPr>
            <a:noAutofit/>
          </a:bodyPr>
          <a:lstStyle/>
          <a:p>
            <a:r>
              <a:rPr lang="en-US" sz="2400" dirty="0" smtClean="0"/>
              <a:t>Eta Squared is a ratio:</a:t>
            </a:r>
          </a:p>
          <a:p>
            <a:endParaRPr lang="en-US" sz="2400" dirty="0" smtClean="0"/>
          </a:p>
          <a:p>
            <a:endParaRPr lang="en-US" sz="2400" dirty="0"/>
          </a:p>
          <a:p>
            <a:endParaRPr lang="en-US" sz="2400" dirty="0" smtClean="0"/>
          </a:p>
          <a:p>
            <a:r>
              <a:rPr lang="en-US" sz="2400" dirty="0" smtClean="0"/>
              <a:t>The larger the effect, the closer eta squared is to one.</a:t>
            </a:r>
            <a:endParaRPr lang="en-US" sz="2400" dirty="0"/>
          </a:p>
        </p:txBody>
      </p:sp>
      <p:sp>
        <p:nvSpPr>
          <p:cNvPr id="3" name="Slide Number Placeholder 2"/>
          <p:cNvSpPr>
            <a:spLocks noGrp="1"/>
          </p:cNvSpPr>
          <p:nvPr>
            <p:ph type="sldNum" sz="quarter" idx="12"/>
          </p:nvPr>
        </p:nvSpPr>
        <p:spPr/>
        <p:txBody>
          <a:bodyPr/>
          <a:lstStyle/>
          <a:p>
            <a:fld id="{61694E1E-219A-A444-A241-FDE36A2374EE}" type="slidenum">
              <a:rPr lang="en-US" smtClean="0"/>
              <a:t>34</a:t>
            </a:fld>
            <a:endParaRPr lang="en-US"/>
          </a:p>
        </p:txBody>
      </p:sp>
      <p:sp>
        <p:nvSpPr>
          <p:cNvPr id="25" name="Line 4"/>
          <p:cNvSpPr>
            <a:spLocks noChangeShapeType="1"/>
          </p:cNvSpPr>
          <p:nvPr/>
        </p:nvSpPr>
        <p:spPr bwMode="auto">
          <a:xfrm>
            <a:off x="457200" y="3836444"/>
            <a:ext cx="7924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Freeform 28"/>
          <p:cNvSpPr/>
          <p:nvPr/>
        </p:nvSpPr>
        <p:spPr>
          <a:xfrm>
            <a:off x="1099769" y="1539568"/>
            <a:ext cx="7088146" cy="223572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rgbClr val="FF0000"/>
          </a:solid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ine 4"/>
          <p:cNvSpPr>
            <a:spLocks noChangeShapeType="1"/>
          </p:cNvSpPr>
          <p:nvPr/>
        </p:nvSpPr>
        <p:spPr bwMode="auto">
          <a:xfrm>
            <a:off x="457200" y="3836444"/>
            <a:ext cx="7924800" cy="0"/>
          </a:xfrm>
          <a:prstGeom prst="line">
            <a:avLst/>
          </a:prstGeom>
          <a:solidFill>
            <a:schemeClr val="bg1"/>
          </a:solidFill>
          <a:ln w="9525">
            <a:noFill/>
            <a:round/>
            <a:headEnd/>
            <a:tailEnd/>
          </a:ln>
          <a:extLst/>
        </p:spPr>
        <p:txBody>
          <a:bodyPr wrap="none" anchor="ctr"/>
          <a:lstStyle/>
          <a:p>
            <a:endParaRPr lang="en-US"/>
          </a:p>
        </p:txBody>
      </p:sp>
      <p:sp>
        <p:nvSpPr>
          <p:cNvPr id="14" name="Freeform 13"/>
          <p:cNvSpPr/>
          <p:nvPr/>
        </p:nvSpPr>
        <p:spPr>
          <a:xfrm>
            <a:off x="2446737" y="2349714"/>
            <a:ext cx="3318027" cy="1432677"/>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818666" y="2078774"/>
            <a:ext cx="3318027" cy="1703618"/>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3317594" y="2426418"/>
            <a:ext cx="3628653" cy="1355973"/>
          </a:xfrm>
          <a:custGeom>
            <a:avLst/>
            <a:gdLst>
              <a:gd name="connsiteX0" fmla="*/ 3931800 w 3931800"/>
              <a:gd name="connsiteY0" fmla="*/ 1577907 h 1581834"/>
              <a:gd name="connsiteX1" fmla="*/ 2950453 w 3931800"/>
              <a:gd name="connsiteY1" fmla="*/ 1375859 h 1581834"/>
              <a:gd name="connsiteX2" fmla="*/ 2456573 w 3931800"/>
              <a:gd name="connsiteY2" fmla="*/ 250164 h 1581834"/>
              <a:gd name="connsiteX3" fmla="*/ 1965900 w 3931800"/>
              <a:gd name="connsiteY3" fmla="*/ 10 h 1581834"/>
              <a:gd name="connsiteX4" fmla="*/ 1475227 w 3931800"/>
              <a:gd name="connsiteY4" fmla="*/ 246957 h 1581834"/>
              <a:gd name="connsiteX5" fmla="*/ 981346 w 3931800"/>
              <a:gd name="connsiteY5" fmla="*/ 1375859 h 1581834"/>
              <a:gd name="connsiteX6" fmla="*/ 0 w 3931800"/>
              <a:gd name="connsiteY6" fmla="*/ 1581114 h 1581834"/>
              <a:gd name="connsiteX0" fmla="*/ 3931800 w 3931800"/>
              <a:gd name="connsiteY0" fmla="*/ 1648456 h 1652383"/>
              <a:gd name="connsiteX1" fmla="*/ 2950453 w 3931800"/>
              <a:gd name="connsiteY1" fmla="*/ 1446408 h 1652383"/>
              <a:gd name="connsiteX2" fmla="*/ 2456573 w 3931800"/>
              <a:gd name="connsiteY2" fmla="*/ 320713 h 1652383"/>
              <a:gd name="connsiteX3" fmla="*/ 1969107 w 3931800"/>
              <a:gd name="connsiteY3" fmla="*/ 2 h 1652383"/>
              <a:gd name="connsiteX4" fmla="*/ 1475227 w 3931800"/>
              <a:gd name="connsiteY4" fmla="*/ 317506 h 1652383"/>
              <a:gd name="connsiteX5" fmla="*/ 981346 w 3931800"/>
              <a:gd name="connsiteY5" fmla="*/ 1446408 h 1652383"/>
              <a:gd name="connsiteX6" fmla="*/ 0 w 3931800"/>
              <a:gd name="connsiteY6" fmla="*/ 1651663 h 1652383"/>
              <a:gd name="connsiteX0" fmla="*/ 4443305 w 4443305"/>
              <a:gd name="connsiteY0" fmla="*/ 1648456 h 1652383"/>
              <a:gd name="connsiteX1" fmla="*/ 3461958 w 4443305"/>
              <a:gd name="connsiteY1" fmla="*/ 1446408 h 1652383"/>
              <a:gd name="connsiteX2" fmla="*/ 2968078 w 4443305"/>
              <a:gd name="connsiteY2" fmla="*/ 320713 h 1652383"/>
              <a:gd name="connsiteX3" fmla="*/ 2480612 w 4443305"/>
              <a:gd name="connsiteY3" fmla="*/ 2 h 1652383"/>
              <a:gd name="connsiteX4" fmla="*/ 1986732 w 4443305"/>
              <a:gd name="connsiteY4" fmla="*/ 317506 h 1652383"/>
              <a:gd name="connsiteX5" fmla="*/ 1492851 w 4443305"/>
              <a:gd name="connsiteY5" fmla="*/ 1446408 h 1652383"/>
              <a:gd name="connsiteX6" fmla="*/ 0 w 4443305"/>
              <a:gd name="connsiteY6" fmla="*/ 1648456 h 1652383"/>
              <a:gd name="connsiteX0" fmla="*/ 4974333 w 4974333"/>
              <a:gd name="connsiteY0" fmla="*/ 1645249 h 1649482"/>
              <a:gd name="connsiteX1" fmla="*/ 3461958 w 4974333"/>
              <a:gd name="connsiteY1" fmla="*/ 1446408 h 1649482"/>
              <a:gd name="connsiteX2" fmla="*/ 2968078 w 4974333"/>
              <a:gd name="connsiteY2" fmla="*/ 320713 h 1649482"/>
              <a:gd name="connsiteX3" fmla="*/ 2480612 w 4974333"/>
              <a:gd name="connsiteY3" fmla="*/ 2 h 1649482"/>
              <a:gd name="connsiteX4" fmla="*/ 1986732 w 4974333"/>
              <a:gd name="connsiteY4" fmla="*/ 317506 h 1649482"/>
              <a:gd name="connsiteX5" fmla="*/ 1492851 w 4974333"/>
              <a:gd name="connsiteY5" fmla="*/ 1446408 h 1649482"/>
              <a:gd name="connsiteX6" fmla="*/ 0 w 4974333"/>
              <a:gd name="connsiteY6" fmla="*/ 1648456 h 1649482"/>
              <a:gd name="connsiteX0" fmla="*/ 4974333 w 4974333"/>
              <a:gd name="connsiteY0" fmla="*/ 1654472 h 1659869"/>
              <a:gd name="connsiteX1" fmla="*/ 3461958 w 4974333"/>
              <a:gd name="connsiteY1" fmla="*/ 1455631 h 1659869"/>
              <a:gd name="connsiteX2" fmla="*/ 2968078 w 4974333"/>
              <a:gd name="connsiteY2" fmla="*/ 329936 h 1659869"/>
              <a:gd name="connsiteX3" fmla="*/ 2480612 w 4974333"/>
              <a:gd name="connsiteY3" fmla="*/ 9225 h 1659869"/>
              <a:gd name="connsiteX4" fmla="*/ 1990637 w 4974333"/>
              <a:gd name="connsiteY4" fmla="*/ 217687 h 1659869"/>
              <a:gd name="connsiteX5" fmla="*/ 1492851 w 4974333"/>
              <a:gd name="connsiteY5" fmla="*/ 1455631 h 1659869"/>
              <a:gd name="connsiteX6" fmla="*/ 0 w 4974333"/>
              <a:gd name="connsiteY6" fmla="*/ 1657679 h 1659869"/>
              <a:gd name="connsiteX0" fmla="*/ 4974333 w 4974333"/>
              <a:gd name="connsiteY0" fmla="*/ 1647345 h 1654155"/>
              <a:gd name="connsiteX1" fmla="*/ 3461958 w 4974333"/>
              <a:gd name="connsiteY1" fmla="*/ 1448504 h 1654155"/>
              <a:gd name="connsiteX2" fmla="*/ 2964174 w 4974333"/>
              <a:gd name="connsiteY2" fmla="*/ 207353 h 1654155"/>
              <a:gd name="connsiteX3" fmla="*/ 2480612 w 4974333"/>
              <a:gd name="connsiteY3" fmla="*/ 2098 h 1654155"/>
              <a:gd name="connsiteX4" fmla="*/ 1990637 w 4974333"/>
              <a:gd name="connsiteY4" fmla="*/ 210560 h 1654155"/>
              <a:gd name="connsiteX5" fmla="*/ 1492851 w 4974333"/>
              <a:gd name="connsiteY5" fmla="*/ 1448504 h 1654155"/>
              <a:gd name="connsiteX6" fmla="*/ 0 w 4974333"/>
              <a:gd name="connsiteY6" fmla="*/ 1650552 h 1654155"/>
              <a:gd name="connsiteX0" fmla="*/ 4974333 w 4974333"/>
              <a:gd name="connsiteY0" fmla="*/ 1763913 h 1770723"/>
              <a:gd name="connsiteX1" fmla="*/ 3461958 w 4974333"/>
              <a:gd name="connsiteY1" fmla="*/ 1565072 h 1770723"/>
              <a:gd name="connsiteX2" fmla="*/ 2964174 w 4974333"/>
              <a:gd name="connsiteY2" fmla="*/ 323921 h 1770723"/>
              <a:gd name="connsiteX3" fmla="*/ 2480613 w 4974333"/>
              <a:gd name="connsiteY3" fmla="*/ 3 h 1770723"/>
              <a:gd name="connsiteX4" fmla="*/ 1990637 w 4974333"/>
              <a:gd name="connsiteY4" fmla="*/ 327128 h 1770723"/>
              <a:gd name="connsiteX5" fmla="*/ 1492851 w 4974333"/>
              <a:gd name="connsiteY5" fmla="*/ 1565072 h 1770723"/>
              <a:gd name="connsiteX6" fmla="*/ 0 w 4974333"/>
              <a:gd name="connsiteY6" fmla="*/ 1767120 h 1770723"/>
              <a:gd name="connsiteX0" fmla="*/ 4974333 w 4974333"/>
              <a:gd name="connsiteY0" fmla="*/ 1722225 h 1729035"/>
              <a:gd name="connsiteX1" fmla="*/ 3461958 w 4974333"/>
              <a:gd name="connsiteY1" fmla="*/ 1523384 h 1729035"/>
              <a:gd name="connsiteX2" fmla="*/ 2964174 w 4974333"/>
              <a:gd name="connsiteY2" fmla="*/ 282233 h 1729035"/>
              <a:gd name="connsiteX3" fmla="*/ 2472803 w 4974333"/>
              <a:gd name="connsiteY3" fmla="*/ 8 h 1729035"/>
              <a:gd name="connsiteX4" fmla="*/ 1990637 w 4974333"/>
              <a:gd name="connsiteY4" fmla="*/ 285440 h 1729035"/>
              <a:gd name="connsiteX5" fmla="*/ 1492851 w 4974333"/>
              <a:gd name="connsiteY5" fmla="*/ 1523384 h 1729035"/>
              <a:gd name="connsiteX6" fmla="*/ 0 w 4974333"/>
              <a:gd name="connsiteY6" fmla="*/ 1725432 h 1729035"/>
              <a:gd name="connsiteX0" fmla="*/ 4974333 w 4974333"/>
              <a:gd name="connsiteY0" fmla="*/ 1760705 h 1767515"/>
              <a:gd name="connsiteX1" fmla="*/ 3461958 w 4974333"/>
              <a:gd name="connsiteY1" fmla="*/ 1561864 h 1767515"/>
              <a:gd name="connsiteX2" fmla="*/ 2964174 w 4974333"/>
              <a:gd name="connsiteY2" fmla="*/ 320713 h 1767515"/>
              <a:gd name="connsiteX3" fmla="*/ 2472803 w 4974333"/>
              <a:gd name="connsiteY3" fmla="*/ 3 h 1767515"/>
              <a:gd name="connsiteX4" fmla="*/ 1990637 w 4974333"/>
              <a:gd name="connsiteY4" fmla="*/ 323920 h 1767515"/>
              <a:gd name="connsiteX5" fmla="*/ 1492851 w 4974333"/>
              <a:gd name="connsiteY5" fmla="*/ 1561864 h 1767515"/>
              <a:gd name="connsiteX6" fmla="*/ 0 w 4974333"/>
              <a:gd name="connsiteY6" fmla="*/ 1763912 h 1767515"/>
              <a:gd name="connsiteX0" fmla="*/ 4974333 w 4974333"/>
              <a:gd name="connsiteY0" fmla="*/ 1765751 h 1772561"/>
              <a:gd name="connsiteX1" fmla="*/ 3461958 w 4974333"/>
              <a:gd name="connsiteY1" fmla="*/ 1566910 h 1772561"/>
              <a:gd name="connsiteX2" fmla="*/ 2964174 w 4974333"/>
              <a:gd name="connsiteY2" fmla="*/ 325759 h 1772561"/>
              <a:gd name="connsiteX3" fmla="*/ 2472803 w 4974333"/>
              <a:gd name="connsiteY3" fmla="*/ 5049 h 1772561"/>
              <a:gd name="connsiteX4" fmla="*/ 1986733 w 4974333"/>
              <a:gd name="connsiteY4" fmla="*/ 495736 h 1772561"/>
              <a:gd name="connsiteX5" fmla="*/ 1492851 w 4974333"/>
              <a:gd name="connsiteY5" fmla="*/ 1566910 h 1772561"/>
              <a:gd name="connsiteX6" fmla="*/ 0 w 4974333"/>
              <a:gd name="connsiteY6" fmla="*/ 1768958 h 1772561"/>
              <a:gd name="connsiteX0" fmla="*/ 4974333 w 4974333"/>
              <a:gd name="connsiteY0" fmla="*/ 1760703 h 1764110"/>
              <a:gd name="connsiteX1" fmla="*/ 3461958 w 4974333"/>
              <a:gd name="connsiteY1" fmla="*/ 1561862 h 1764110"/>
              <a:gd name="connsiteX2" fmla="*/ 2960269 w 4974333"/>
              <a:gd name="connsiteY2" fmla="*/ 487481 h 1764110"/>
              <a:gd name="connsiteX3" fmla="*/ 2472803 w 4974333"/>
              <a:gd name="connsiteY3" fmla="*/ 1 h 1764110"/>
              <a:gd name="connsiteX4" fmla="*/ 1986733 w 4974333"/>
              <a:gd name="connsiteY4" fmla="*/ 490688 h 1764110"/>
              <a:gd name="connsiteX5" fmla="*/ 1492851 w 4974333"/>
              <a:gd name="connsiteY5" fmla="*/ 1561862 h 1764110"/>
              <a:gd name="connsiteX6" fmla="*/ 0 w 4974333"/>
              <a:gd name="connsiteY6" fmla="*/ 1763910 h 1764110"/>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 name="connsiteX0" fmla="*/ 4974333 w 4974333"/>
              <a:gd name="connsiteY0" fmla="*/ 1760704 h 1764111"/>
              <a:gd name="connsiteX1" fmla="*/ 3461958 w 4974333"/>
              <a:gd name="connsiteY1" fmla="*/ 1561863 h 1764111"/>
              <a:gd name="connsiteX2" fmla="*/ 2960269 w 4974333"/>
              <a:gd name="connsiteY2" fmla="*/ 487482 h 1764111"/>
              <a:gd name="connsiteX3" fmla="*/ 2472803 w 4974333"/>
              <a:gd name="connsiteY3" fmla="*/ 2 h 1764111"/>
              <a:gd name="connsiteX4" fmla="*/ 1986733 w 4974333"/>
              <a:gd name="connsiteY4" fmla="*/ 490689 h 1764111"/>
              <a:gd name="connsiteX5" fmla="*/ 1492851 w 4974333"/>
              <a:gd name="connsiteY5" fmla="*/ 1561863 h 1764111"/>
              <a:gd name="connsiteX6" fmla="*/ 0 w 4974333"/>
              <a:gd name="connsiteY6" fmla="*/ 1763911 h 17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4333" h="1764111">
                <a:moveTo>
                  <a:pt x="4974333" y="1760704"/>
                </a:moveTo>
                <a:cubicBezTo>
                  <a:pt x="4606595" y="1770325"/>
                  <a:pt x="3797635" y="1774067"/>
                  <a:pt x="3461958" y="1561863"/>
                </a:cubicBezTo>
                <a:cubicBezTo>
                  <a:pt x="3126281" y="1349659"/>
                  <a:pt x="3070463" y="853626"/>
                  <a:pt x="2960269" y="487482"/>
                </a:cubicBezTo>
                <a:cubicBezTo>
                  <a:pt x="2850075" y="121338"/>
                  <a:pt x="2635059" y="-532"/>
                  <a:pt x="2472803" y="2"/>
                </a:cubicBezTo>
                <a:cubicBezTo>
                  <a:pt x="2310547" y="536"/>
                  <a:pt x="2103203" y="118131"/>
                  <a:pt x="1986733" y="490689"/>
                </a:cubicBezTo>
                <a:cubicBezTo>
                  <a:pt x="1870263" y="863247"/>
                  <a:pt x="1823973" y="1349659"/>
                  <a:pt x="1492851" y="1561863"/>
                </a:cubicBezTo>
                <a:cubicBezTo>
                  <a:pt x="1161729" y="1774067"/>
                  <a:pt x="0" y="1763911"/>
                  <a:pt x="0" y="1763911"/>
                </a:cubicBez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6358765" y="1834740"/>
            <a:ext cx="2789871" cy="646331"/>
          </a:xfrm>
          <a:prstGeom prst="rect">
            <a:avLst/>
          </a:prstGeom>
          <a:noFill/>
        </p:spPr>
        <p:txBody>
          <a:bodyPr wrap="none" rtlCol="0">
            <a:spAutoFit/>
          </a:bodyPr>
          <a:lstStyle/>
          <a:p>
            <a:r>
              <a:rPr lang="en-US" dirty="0" smtClean="0"/>
              <a:t>Between group variance</a:t>
            </a:r>
            <a:br>
              <a:rPr lang="en-US" dirty="0" smtClean="0"/>
            </a:br>
            <a:r>
              <a:rPr lang="en-US" dirty="0" smtClean="0"/>
              <a:t>(impact of the intervention)</a:t>
            </a:r>
            <a:endParaRPr lang="en-US" dirty="0"/>
          </a:p>
        </p:txBody>
      </p:sp>
      <p:cxnSp>
        <p:nvCxnSpPr>
          <p:cNvPr id="20" name="Straight Arrow Connector 19"/>
          <p:cNvCxnSpPr/>
          <p:nvPr/>
        </p:nvCxnSpPr>
        <p:spPr>
          <a:xfrm flipH="1">
            <a:off x="4920289" y="2078774"/>
            <a:ext cx="13810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1464289" y="1539568"/>
            <a:ext cx="2630169" cy="369332"/>
            <a:chOff x="1464289" y="1539568"/>
            <a:chExt cx="2630169" cy="369332"/>
          </a:xfrm>
        </p:grpSpPr>
        <p:sp>
          <p:nvSpPr>
            <p:cNvPr id="18" name="TextBox 17"/>
            <p:cNvSpPr txBox="1"/>
            <p:nvPr/>
          </p:nvSpPr>
          <p:spPr>
            <a:xfrm>
              <a:off x="1464289" y="1539568"/>
              <a:ext cx="2081928" cy="369332"/>
            </a:xfrm>
            <a:prstGeom prst="rect">
              <a:avLst/>
            </a:prstGeom>
            <a:noFill/>
          </p:spPr>
          <p:txBody>
            <a:bodyPr wrap="square" rtlCol="0">
              <a:spAutoFit/>
            </a:bodyPr>
            <a:lstStyle/>
            <a:p>
              <a:r>
                <a:rPr lang="en-US" dirty="0" smtClean="0">
                  <a:solidFill>
                    <a:srgbClr val="FF0000"/>
                  </a:solidFill>
                </a:rPr>
                <a:t>Total variance</a:t>
              </a:r>
              <a:endParaRPr lang="en-US" dirty="0">
                <a:solidFill>
                  <a:srgbClr val="FF0000"/>
                </a:solidFill>
              </a:endParaRPr>
            </a:p>
          </p:txBody>
        </p:sp>
        <p:cxnSp>
          <p:nvCxnSpPr>
            <p:cNvPr id="19" name="Straight Arrow Connector 18"/>
            <p:cNvCxnSpPr/>
            <p:nvPr/>
          </p:nvCxnSpPr>
          <p:spPr>
            <a:xfrm>
              <a:off x="2921639" y="1748764"/>
              <a:ext cx="117281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816862" y="2927257"/>
            <a:ext cx="1657143" cy="369332"/>
          </a:xfrm>
          <a:prstGeom prst="rect">
            <a:avLst/>
          </a:prstGeom>
          <a:noFill/>
        </p:spPr>
        <p:txBody>
          <a:bodyPr wrap="square" rtlCol="0">
            <a:spAutoFit/>
          </a:bodyPr>
          <a:lstStyle/>
          <a:p>
            <a:pPr algn="ctr"/>
            <a:r>
              <a:rPr lang="en-US" dirty="0" smtClean="0"/>
              <a:t>Random error</a:t>
            </a:r>
            <a:endParaRPr lang="en-US" dirty="0"/>
          </a:p>
        </p:txBody>
      </p:sp>
      <p:grpSp>
        <p:nvGrpSpPr>
          <p:cNvPr id="9" name="Group 8"/>
          <p:cNvGrpSpPr/>
          <p:nvPr/>
        </p:nvGrpSpPr>
        <p:grpSpPr>
          <a:xfrm>
            <a:off x="1758167" y="4788206"/>
            <a:ext cx="6324243" cy="800219"/>
            <a:chOff x="1758167" y="4869707"/>
            <a:chExt cx="6324243" cy="800219"/>
          </a:xfrm>
        </p:grpSpPr>
        <p:sp>
          <p:nvSpPr>
            <p:cNvPr id="6" name="TextBox 5"/>
            <p:cNvSpPr txBox="1"/>
            <p:nvPr/>
          </p:nvSpPr>
          <p:spPr>
            <a:xfrm>
              <a:off x="1758167" y="4869707"/>
              <a:ext cx="6324243" cy="800219"/>
            </a:xfrm>
            <a:prstGeom prst="rect">
              <a:avLst/>
            </a:prstGeom>
            <a:noFill/>
          </p:spPr>
          <p:txBody>
            <a:bodyPr wrap="square" rtlCol="0">
              <a:spAutoFit/>
            </a:bodyPr>
            <a:lstStyle/>
            <a:p>
              <a:pPr algn="ctr">
                <a:spcAft>
                  <a:spcPts val="1200"/>
                </a:spcAft>
              </a:pPr>
              <a:r>
                <a:rPr lang="en-US" dirty="0" smtClean="0"/>
                <a:t>Effect Variance (impact of the intervention)</a:t>
              </a:r>
            </a:p>
            <a:p>
              <a:pPr algn="ctr"/>
              <a:r>
                <a:rPr lang="en-US" dirty="0" smtClean="0"/>
                <a:t>Total Variance (impact of the intervention plus random error)</a:t>
              </a:r>
              <a:endParaRPr lang="en-US" dirty="0"/>
            </a:p>
          </p:txBody>
        </p:sp>
        <p:cxnSp>
          <p:nvCxnSpPr>
            <p:cNvPr id="8" name="Straight Connector 7"/>
            <p:cNvCxnSpPr/>
            <p:nvPr/>
          </p:nvCxnSpPr>
          <p:spPr>
            <a:xfrm>
              <a:off x="2091804" y="5290798"/>
              <a:ext cx="563700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83335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ExcelScreenSnapz00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4496"/>
            <a:ext cx="9144000" cy="657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2261594" y="2587649"/>
            <a:ext cx="6244944" cy="1938992"/>
            <a:chOff x="2261594" y="2587649"/>
            <a:chExt cx="6244951" cy="1938992"/>
          </a:xfrm>
        </p:grpSpPr>
        <p:sp>
          <p:nvSpPr>
            <p:cNvPr id="101392" name="Oval 5"/>
            <p:cNvSpPr>
              <a:spLocks noChangeArrowheads="1"/>
            </p:cNvSpPr>
            <p:nvPr/>
          </p:nvSpPr>
          <p:spPr bwMode="auto">
            <a:xfrm>
              <a:off x="2261594" y="3701520"/>
              <a:ext cx="2539008" cy="461841"/>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Times"/>
              </a:endParaRPr>
            </a:p>
          </p:txBody>
        </p:sp>
        <p:sp>
          <p:nvSpPr>
            <p:cNvPr id="101393" name="TextBox 6"/>
            <p:cNvSpPr txBox="1">
              <a:spLocks noChangeArrowheads="1"/>
            </p:cNvSpPr>
            <p:nvPr/>
          </p:nvSpPr>
          <p:spPr bwMode="auto">
            <a:xfrm>
              <a:off x="6561479" y="2587649"/>
              <a:ext cx="1945066" cy="19389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t>Interpretation:</a:t>
              </a:r>
              <a:br>
                <a:rPr lang="en-US" dirty="0" smtClean="0"/>
              </a:br>
              <a:r>
                <a:rPr lang="en-US" dirty="0" smtClean="0"/>
                <a:t>.01 small</a:t>
              </a:r>
            </a:p>
            <a:p>
              <a:r>
                <a:rPr lang="en-US" dirty="0" smtClean="0"/>
                <a:t>.06 medium</a:t>
              </a:r>
            </a:p>
            <a:p>
              <a:r>
                <a:rPr lang="en-US" dirty="0" smtClean="0"/>
                <a:t>.14 large</a:t>
              </a:r>
            </a:p>
            <a:p>
              <a:r>
                <a:rPr lang="en-US" dirty="0" smtClean="0"/>
                <a:t>.50 very large</a:t>
              </a:r>
              <a:endParaRPr lang="en-US" dirty="0"/>
            </a:p>
          </p:txBody>
        </p:sp>
        <p:cxnSp>
          <p:nvCxnSpPr>
            <p:cNvPr id="101394" name="Straight Connector 8"/>
            <p:cNvCxnSpPr>
              <a:cxnSpLocks noChangeShapeType="1"/>
              <a:stCxn id="101392" idx="6"/>
              <a:endCxn id="101393" idx="1"/>
            </p:cNvCxnSpPr>
            <p:nvPr/>
          </p:nvCxnSpPr>
          <p:spPr bwMode="auto">
            <a:xfrm flipV="1">
              <a:off x="4800602" y="3557145"/>
              <a:ext cx="1760877" cy="3752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fld id="{61694E1E-219A-A444-A241-FDE36A2374EE}" type="slidenum">
              <a:rPr lang="en-US" smtClean="0">
                <a:solidFill>
                  <a:srgbClr val="FFFFFF"/>
                </a:solidFill>
              </a:rPr>
              <a:t>35</a:t>
            </a:fld>
            <a:endParaRPr lang="en-US" dirty="0">
              <a:solidFill>
                <a:srgbClr val="FFFFFF"/>
              </a:solidFill>
            </a:endParaRPr>
          </a:p>
        </p:txBody>
      </p:sp>
    </p:spTree>
    <p:extLst>
      <p:ext uri="{BB962C8B-B14F-4D97-AF65-F5344CB8AC3E}">
        <p14:creationId xmlns:p14="http://schemas.microsoft.com/office/powerpoint/2010/main" val="1297027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ExcelScreenSnapz00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1288"/>
            <a:ext cx="9144000" cy="657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5486397" y="3124200"/>
            <a:ext cx="3108392" cy="3518161"/>
            <a:chOff x="5486400" y="3124200"/>
            <a:chExt cx="3108394" cy="3518161"/>
          </a:xfrm>
        </p:grpSpPr>
        <p:sp>
          <p:nvSpPr>
            <p:cNvPr id="101392" name="Oval 5"/>
            <p:cNvSpPr>
              <a:spLocks noChangeArrowheads="1"/>
            </p:cNvSpPr>
            <p:nvPr/>
          </p:nvSpPr>
          <p:spPr bwMode="auto">
            <a:xfrm>
              <a:off x="7103986" y="5263630"/>
              <a:ext cx="1490808" cy="1378731"/>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Times"/>
              </a:endParaRPr>
            </a:p>
          </p:txBody>
        </p:sp>
        <p:sp>
          <p:nvSpPr>
            <p:cNvPr id="101393" name="TextBox 6"/>
            <p:cNvSpPr txBox="1">
              <a:spLocks noChangeArrowheads="1"/>
            </p:cNvSpPr>
            <p:nvPr/>
          </p:nvSpPr>
          <p:spPr bwMode="auto">
            <a:xfrm>
              <a:off x="5486400" y="3124200"/>
              <a:ext cx="3108394" cy="83099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t>Cohen’s </a:t>
              </a:r>
              <a:r>
                <a:rPr lang="en-US" i="1" dirty="0" smtClean="0"/>
                <a:t>d</a:t>
              </a:r>
              <a:r>
                <a:rPr lang="en-US" dirty="0" smtClean="0"/>
                <a:t> is better with </a:t>
              </a:r>
              <a:br>
                <a:rPr lang="en-US" dirty="0" smtClean="0"/>
              </a:br>
              <a:r>
                <a:rPr lang="en-US" dirty="0" smtClean="0"/>
                <a:t>two group comparisons</a:t>
              </a:r>
              <a:endParaRPr lang="en-US" dirty="0"/>
            </a:p>
          </p:txBody>
        </p:sp>
        <p:cxnSp>
          <p:nvCxnSpPr>
            <p:cNvPr id="101394" name="Straight Connector 8"/>
            <p:cNvCxnSpPr>
              <a:cxnSpLocks noChangeShapeType="1"/>
            </p:cNvCxnSpPr>
            <p:nvPr/>
          </p:nvCxnSpPr>
          <p:spPr bwMode="auto">
            <a:xfrm flipH="1" flipV="1">
              <a:off x="6940988" y="3955197"/>
              <a:ext cx="930448" cy="130843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grpSp>
      <p:sp>
        <p:nvSpPr>
          <p:cNvPr id="3" name="Slide Number Placeholder 2"/>
          <p:cNvSpPr>
            <a:spLocks noGrp="1"/>
          </p:cNvSpPr>
          <p:nvPr>
            <p:ph type="sldNum" sz="quarter" idx="12"/>
          </p:nvPr>
        </p:nvSpPr>
        <p:spPr/>
        <p:txBody>
          <a:bodyPr/>
          <a:lstStyle/>
          <a:p>
            <a:fld id="{61694E1E-219A-A444-A241-FDE36A2374EE}" type="slidenum">
              <a:rPr lang="en-US" smtClean="0">
                <a:solidFill>
                  <a:schemeClr val="bg1"/>
                </a:solidFill>
              </a:rPr>
              <a:t>36</a:t>
            </a:fld>
            <a:endParaRPr lang="en-US" dirty="0">
              <a:solidFill>
                <a:schemeClr val="bg1"/>
              </a:solidFill>
            </a:endParaRPr>
          </a:p>
        </p:txBody>
      </p:sp>
    </p:spTree>
    <p:extLst>
      <p:ext uri="{BB962C8B-B14F-4D97-AF65-F5344CB8AC3E}">
        <p14:creationId xmlns:p14="http://schemas.microsoft.com/office/powerpoint/2010/main" val="2542899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 ANOVA Table</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983059676"/>
              </p:ext>
            </p:extLst>
          </p:nvPr>
        </p:nvGraphicFramePr>
        <p:xfrm>
          <a:off x="1049807" y="1560202"/>
          <a:ext cx="7745559" cy="4727582"/>
        </p:xfrm>
        <a:graphic>
          <a:graphicData uri="http://schemas.openxmlformats.org/presentationml/2006/ole">
            <mc:AlternateContent xmlns:mc="http://schemas.openxmlformats.org/markup-compatibility/2006">
              <mc:Choice xmlns:v="urn:schemas-microsoft-com:vml" Requires="v">
                <p:oleObj spid="_x0000_s1073" name="Document" r:id="rId3" imgW="5638800" imgH="3441700" progId="Word.Document.12">
                  <p:embed/>
                </p:oleObj>
              </mc:Choice>
              <mc:Fallback>
                <p:oleObj name="Document" r:id="rId3" imgW="5638800" imgH="3441700" progId="Word.Document.12">
                  <p:embed/>
                  <p:pic>
                    <p:nvPicPr>
                      <p:cNvPr id="0" name=""/>
                      <p:cNvPicPr/>
                      <p:nvPr/>
                    </p:nvPicPr>
                    <p:blipFill>
                      <a:blip r:embed="rId4"/>
                      <a:stretch>
                        <a:fillRect/>
                      </a:stretch>
                    </p:blipFill>
                    <p:spPr>
                      <a:xfrm>
                        <a:off x="1049807" y="1560202"/>
                        <a:ext cx="7745559" cy="4727582"/>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61694E1E-219A-A444-A241-FDE36A2374EE}" type="slidenum">
              <a:rPr lang="en-US" smtClean="0"/>
              <a:t>37</a:t>
            </a:fld>
            <a:endParaRPr lang="en-US"/>
          </a:p>
        </p:txBody>
      </p:sp>
    </p:spTree>
    <p:extLst>
      <p:ext uri="{BB962C8B-B14F-4D97-AF65-F5344CB8AC3E}">
        <p14:creationId xmlns:p14="http://schemas.microsoft.com/office/powerpoint/2010/main" val="2034718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Paragraph</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2800" dirty="0" smtClean="0"/>
              <a:t>	Pretest, posttest, and 2 month delayed assessment scores for 38 students were compared using  repeated measures ANOVA analysis (Table 1). Post and delayed scores were statistically significantly higher than pretest scores (</a:t>
            </a:r>
            <a:r>
              <a:rPr lang="en-US" sz="2800" i="1" dirty="0" smtClean="0"/>
              <a:t>p</a:t>
            </a:r>
            <a:r>
              <a:rPr lang="en-US" sz="2800" dirty="0" smtClean="0"/>
              <a:t> &lt; .001). No statistically significant difference appeared between posttest and delayed scores.</a:t>
            </a:r>
            <a:endParaRPr lang="en-US" sz="2800" dirty="0"/>
          </a:p>
        </p:txBody>
      </p:sp>
      <p:sp>
        <p:nvSpPr>
          <p:cNvPr id="4" name="Slide Number Placeholder 3"/>
          <p:cNvSpPr>
            <a:spLocks noGrp="1"/>
          </p:cNvSpPr>
          <p:nvPr>
            <p:ph type="sldNum" sz="quarter" idx="12"/>
          </p:nvPr>
        </p:nvSpPr>
        <p:spPr/>
        <p:txBody>
          <a:bodyPr/>
          <a:lstStyle/>
          <a:p>
            <a:fld id="{61694E1E-219A-A444-A241-FDE36A2374EE}" type="slidenum">
              <a:rPr lang="en-US" smtClean="0"/>
              <a:t>38</a:t>
            </a:fld>
            <a:endParaRPr lang="en-US"/>
          </a:p>
        </p:txBody>
      </p:sp>
    </p:spTree>
    <p:extLst>
      <p:ext uri="{BB962C8B-B14F-4D97-AF65-F5344CB8AC3E}">
        <p14:creationId xmlns:p14="http://schemas.microsoft.com/office/powerpoint/2010/main" val="3538780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1"/>
          <p:cNvSpPr>
            <a:spLocks noGrp="1" noChangeArrowheads="1"/>
          </p:cNvSpPr>
          <p:nvPr>
            <p:ph type="title"/>
          </p:nvPr>
        </p:nvSpPr>
        <p:spPr>
          <a:xfrm>
            <a:off x="304800" y="152400"/>
            <a:ext cx="8534400" cy="1295400"/>
          </a:xfrm>
        </p:spPr>
        <p:txBody>
          <a:bodyPr rIns="132080"/>
          <a:lstStyle/>
          <a:p>
            <a:r>
              <a:rPr lang="en-US">
                <a:latin typeface="Times" charset="0"/>
                <a:ea typeface="ＭＳ Ｐゴシック" charset="0"/>
                <a:cs typeface="ＭＳ Ｐゴシック" charset="0"/>
              </a:rPr>
              <a:t>Things to remember…</a:t>
            </a:r>
          </a:p>
        </p:txBody>
      </p:sp>
      <p:sp>
        <p:nvSpPr>
          <p:cNvPr id="18434" name="Rectangle 2"/>
          <p:cNvSpPr>
            <a:spLocks noGrp="1" noChangeArrowheads="1"/>
          </p:cNvSpPr>
          <p:nvPr>
            <p:ph type="body" idx="1"/>
          </p:nvPr>
        </p:nvSpPr>
        <p:spPr>
          <a:xfrm>
            <a:off x="685800" y="1447800"/>
            <a:ext cx="7772400" cy="5410200"/>
          </a:xfrm>
        </p:spPr>
        <p:txBody>
          <a:bodyPr rIns="132080">
            <a:normAutofit/>
          </a:bodyPr>
          <a:lstStyle/>
          <a:p>
            <a:pPr>
              <a:spcBef>
                <a:spcPts val="0"/>
              </a:spcBef>
              <a:spcAft>
                <a:spcPts val="600"/>
              </a:spcAft>
            </a:pPr>
            <a:r>
              <a:rPr lang="en-US" sz="2800" dirty="0">
                <a:latin typeface="Times" charset="0"/>
                <a:ea typeface="ＭＳ Ｐゴシック" charset="0"/>
                <a:cs typeface="ＭＳ Ｐゴシック" charset="0"/>
              </a:rPr>
              <a:t>You have to figure out which </a:t>
            </a:r>
            <a:r>
              <a:rPr lang="en-US" sz="2800" i="1" dirty="0">
                <a:latin typeface="Times" charset="0"/>
                <a:ea typeface="ＭＳ Ｐゴシック" charset="0"/>
                <a:cs typeface="ＭＳ Ｐゴシック" charset="0"/>
              </a:rPr>
              <a:t>t</a:t>
            </a:r>
            <a:r>
              <a:rPr lang="en-US" sz="2800" dirty="0">
                <a:latin typeface="Times" charset="0"/>
                <a:ea typeface="ＭＳ Ｐゴシック" charset="0"/>
                <a:cs typeface="ＭＳ Ｐゴシック" charset="0"/>
              </a:rPr>
              <a:t>-test to use by judging the similarity of the groups.</a:t>
            </a:r>
          </a:p>
          <a:p>
            <a:pPr>
              <a:spcBef>
                <a:spcPts val="0"/>
              </a:spcBef>
              <a:spcAft>
                <a:spcPts val="600"/>
              </a:spcAft>
            </a:pPr>
            <a:r>
              <a:rPr lang="en-US" sz="2800" dirty="0">
                <a:latin typeface="Times" charset="0"/>
                <a:ea typeface="ＭＳ Ｐゴシック" charset="0"/>
                <a:cs typeface="ＭＳ Ｐゴシック" charset="0"/>
              </a:rPr>
              <a:t>Decide if your comparison should be one-tailed or two. </a:t>
            </a:r>
          </a:p>
          <a:p>
            <a:pPr>
              <a:spcBef>
                <a:spcPts val="0"/>
              </a:spcBef>
              <a:spcAft>
                <a:spcPts val="600"/>
              </a:spcAft>
            </a:pPr>
            <a:r>
              <a:rPr lang="en-US" sz="2800" dirty="0">
                <a:latin typeface="Times" charset="0"/>
                <a:ea typeface="ＭＳ Ｐゴシック" charset="0"/>
                <a:cs typeface="ＭＳ Ｐゴシック" charset="0"/>
              </a:rPr>
              <a:t>If you are comparing more than two groups simultaneously you have to use an ANOVA not a </a:t>
            </a:r>
            <a:r>
              <a:rPr lang="en-US" sz="2800" i="1" dirty="0">
                <a:latin typeface="Times" charset="0"/>
                <a:ea typeface="ＭＳ Ｐゴシック" charset="0"/>
                <a:cs typeface="ＭＳ Ｐゴシック" charset="0"/>
              </a:rPr>
              <a:t>t</a:t>
            </a:r>
            <a:r>
              <a:rPr lang="en-US" sz="2800" dirty="0">
                <a:latin typeface="Times" charset="0"/>
                <a:ea typeface="ＭＳ Ｐゴシック" charset="0"/>
                <a:cs typeface="ＭＳ Ｐゴシック" charset="0"/>
              </a:rPr>
              <a:t>-test.</a:t>
            </a:r>
          </a:p>
          <a:p>
            <a:pPr>
              <a:spcBef>
                <a:spcPts val="0"/>
              </a:spcBef>
              <a:spcAft>
                <a:spcPts val="600"/>
              </a:spcAft>
            </a:pPr>
            <a:r>
              <a:rPr lang="en-US" sz="2800" dirty="0">
                <a:latin typeface="Times" charset="0"/>
                <a:ea typeface="ＭＳ Ｐゴシック" charset="0"/>
                <a:cs typeface="ＭＳ Ｐゴシック" charset="0"/>
              </a:rPr>
              <a:t>Compute effect sizes, particularly if the groups are large.</a:t>
            </a:r>
          </a:p>
          <a:p>
            <a:pPr>
              <a:spcBef>
                <a:spcPts val="0"/>
              </a:spcBef>
              <a:spcAft>
                <a:spcPts val="600"/>
              </a:spcAft>
            </a:pPr>
            <a:r>
              <a:rPr lang="en-US" sz="2800" dirty="0">
                <a:latin typeface="Times" charset="0"/>
                <a:ea typeface="ＭＳ Ｐゴシック" charset="0"/>
                <a:cs typeface="ＭＳ Ｐゴシック" charset="0"/>
              </a:rPr>
              <a:t>Be random when you can.</a:t>
            </a:r>
          </a:p>
        </p:txBody>
      </p:sp>
      <p:sp>
        <p:nvSpPr>
          <p:cNvPr id="2" name="Slide Number Placeholder 1"/>
          <p:cNvSpPr>
            <a:spLocks noGrp="1"/>
          </p:cNvSpPr>
          <p:nvPr>
            <p:ph type="sldNum" sz="quarter" idx="12"/>
          </p:nvPr>
        </p:nvSpPr>
        <p:spPr/>
        <p:txBody>
          <a:bodyPr/>
          <a:lstStyle/>
          <a:p>
            <a:fld id="{61694E1E-219A-A444-A241-FDE36A2374EE}" type="slidenum">
              <a:rPr lang="en-US" smtClean="0"/>
              <a:t>39</a:t>
            </a:fld>
            <a:endParaRPr lang="en-US"/>
          </a:p>
        </p:txBody>
      </p:sp>
    </p:spTree>
    <p:extLst>
      <p:ext uri="{BB962C8B-B14F-4D97-AF65-F5344CB8AC3E}">
        <p14:creationId xmlns:p14="http://schemas.microsoft.com/office/powerpoint/2010/main" val="2751900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p:txBody>
          <a:bodyPr rIns="132080"/>
          <a:lstStyle/>
          <a:p>
            <a:r>
              <a:rPr lang="en-US">
                <a:latin typeface="Times" charset="0"/>
                <a:ea typeface="ＭＳ Ｐゴシック" charset="0"/>
                <a:cs typeface="ＭＳ Ｐゴシック" charset="0"/>
              </a:rPr>
              <a:t>Research Design</a:t>
            </a:r>
          </a:p>
        </p:txBody>
      </p:sp>
      <p:graphicFrame>
        <p:nvGraphicFramePr>
          <p:cNvPr id="3074" name="Group 2"/>
          <p:cNvGraphicFramePr>
            <a:graphicFrameLocks noGrp="1"/>
          </p:cNvGraphicFramePr>
          <p:nvPr/>
        </p:nvGraphicFramePr>
        <p:xfrm>
          <a:off x="838200" y="3886200"/>
          <a:ext cx="6858000" cy="1584960"/>
        </p:xfrm>
        <a:graphic>
          <a:graphicData uri="http://schemas.openxmlformats.org/drawingml/2006/table">
            <a:tbl>
              <a:tblPr/>
              <a:tblGrid>
                <a:gridCol w="2133600"/>
                <a:gridCol w="1752600"/>
                <a:gridCol w="1536700"/>
                <a:gridCol w="1435100"/>
              </a:tblGrid>
              <a:tr h="517525">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183" name="Rectangle 46"/>
          <p:cNvSpPr>
            <a:spLocks/>
          </p:cNvSpPr>
          <p:nvPr/>
        </p:nvSpPr>
        <p:spPr bwMode="auto">
          <a:xfrm>
            <a:off x="381000" y="1905000"/>
            <a:ext cx="3505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lgn="ctr">
              <a:spcBef>
                <a:spcPts val="1400"/>
              </a:spcBef>
            </a:pPr>
            <a:r>
              <a:rPr lang="en-US" dirty="0">
                <a:latin typeface="Times"/>
                <a:cs typeface="Arial" charset="0"/>
              </a:rPr>
              <a:t>Groups by Treatment</a:t>
            </a:r>
            <a:br>
              <a:rPr lang="en-US" dirty="0">
                <a:latin typeface="Times"/>
                <a:cs typeface="Arial" charset="0"/>
              </a:rPr>
            </a:br>
            <a:r>
              <a:rPr lang="en-US" dirty="0">
                <a:latin typeface="Times"/>
                <a:cs typeface="Arial" charset="0"/>
              </a:rPr>
              <a:t>(Independent Variable)</a:t>
            </a:r>
          </a:p>
        </p:txBody>
      </p:sp>
      <p:sp>
        <p:nvSpPr>
          <p:cNvPr id="92184" name="Rectangle 47"/>
          <p:cNvSpPr>
            <a:spLocks/>
          </p:cNvSpPr>
          <p:nvPr/>
        </p:nvSpPr>
        <p:spPr bwMode="auto">
          <a:xfrm>
            <a:off x="5828350" y="2454275"/>
            <a:ext cx="214343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dirty="0">
                <a:latin typeface="Times"/>
                <a:cs typeface="Arial" charset="0"/>
              </a:rPr>
              <a:t>Data Gathering Events</a:t>
            </a:r>
            <a:br>
              <a:rPr lang="en-US" dirty="0">
                <a:latin typeface="Times"/>
                <a:cs typeface="Arial" charset="0"/>
              </a:rPr>
            </a:br>
            <a:r>
              <a:rPr lang="en-US" dirty="0">
                <a:latin typeface="Times"/>
                <a:cs typeface="Arial" charset="0"/>
              </a:rPr>
              <a:t>(Dependent Variable)</a:t>
            </a:r>
          </a:p>
        </p:txBody>
      </p:sp>
      <p:sp>
        <p:nvSpPr>
          <p:cNvPr id="92185" name="AutoShape 48"/>
          <p:cNvSpPr>
            <a:spLocks/>
          </p:cNvSpPr>
          <p:nvPr/>
        </p:nvSpPr>
        <p:spPr bwMode="auto">
          <a:xfrm rot="10800000">
            <a:off x="7694613" y="3351213"/>
            <a:ext cx="533400" cy="990600"/>
          </a:xfrm>
          <a:custGeom>
            <a:avLst/>
            <a:gdLst>
              <a:gd name="T0" fmla="*/ 0 w 21600"/>
              <a:gd name="T1" fmla="*/ 0 h 21600"/>
              <a:gd name="T2" fmla="*/ 21600 w 21600"/>
              <a:gd name="T3" fmla="*/ 21600 h 21600"/>
            </a:gdLst>
            <a:ahLst/>
            <a:cxnLst/>
            <a:rect l="T0" t="T1" r="T2" b="T3"/>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moveTo>
                  <a:pt x="21600" y="6079"/>
                </a:moveTo>
              </a:path>
            </a:pathLst>
          </a:cu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dirty="0">
              <a:latin typeface="Times"/>
            </a:endParaRPr>
          </a:p>
        </p:txBody>
      </p:sp>
      <p:sp>
        <p:nvSpPr>
          <p:cNvPr id="92186" name="AutoShape 49"/>
          <p:cNvSpPr>
            <a:spLocks/>
          </p:cNvSpPr>
          <p:nvPr/>
        </p:nvSpPr>
        <p:spPr bwMode="auto">
          <a:xfrm rot="5400000">
            <a:off x="1143000" y="3048000"/>
            <a:ext cx="762000" cy="457200"/>
          </a:xfrm>
          <a:prstGeom prst="rightArrow">
            <a:avLst>
              <a:gd name="adj1" fmla="val 50000"/>
              <a:gd name="adj2" fmla="val 41667"/>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dirty="0">
              <a:latin typeface="Times"/>
            </a:endParaRPr>
          </a:p>
        </p:txBody>
      </p:sp>
      <p:sp>
        <p:nvSpPr>
          <p:cNvPr id="2" name="Slide Number Placeholder 1"/>
          <p:cNvSpPr>
            <a:spLocks noGrp="1"/>
          </p:cNvSpPr>
          <p:nvPr>
            <p:ph type="sldNum" sz="quarter" idx="12"/>
          </p:nvPr>
        </p:nvSpPr>
        <p:spPr/>
        <p:txBody>
          <a:bodyPr/>
          <a:lstStyle/>
          <a:p>
            <a:fld id="{61694E1E-219A-A444-A241-FDE36A2374EE}" type="slidenum">
              <a:rPr lang="en-US" smtClean="0"/>
              <a:t>4</a:t>
            </a:fld>
            <a:endParaRPr lang="en-US"/>
          </a:p>
        </p:txBody>
      </p:sp>
    </p:spTree>
    <p:extLst>
      <p:ext uri="{BB962C8B-B14F-4D97-AF65-F5344CB8AC3E}">
        <p14:creationId xmlns:p14="http://schemas.microsoft.com/office/powerpoint/2010/main" val="42842443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Practice</a:t>
            </a:r>
            <a:endParaRPr lang="en-US" dirty="0"/>
          </a:p>
        </p:txBody>
      </p:sp>
      <p:sp>
        <p:nvSpPr>
          <p:cNvPr id="3" name="Content Placeholder 2"/>
          <p:cNvSpPr>
            <a:spLocks noGrp="1"/>
          </p:cNvSpPr>
          <p:nvPr>
            <p:ph idx="1"/>
          </p:nvPr>
        </p:nvSpPr>
        <p:spPr/>
        <p:txBody>
          <a:bodyPr/>
          <a:lstStyle/>
          <a:p>
            <a:r>
              <a:rPr lang="en-US" dirty="0" smtClean="0"/>
              <a:t>Download the Reading </a:t>
            </a:r>
            <a:r>
              <a:rPr lang="en-US" i="1" dirty="0" smtClean="0"/>
              <a:t>Attitude</a:t>
            </a:r>
            <a:r>
              <a:rPr lang="en-US" dirty="0" smtClean="0"/>
              <a:t> data from the Excel tab.</a:t>
            </a:r>
          </a:p>
          <a:p>
            <a:r>
              <a:rPr lang="en-US" dirty="0" smtClean="0"/>
              <a:t>Determine the correct analysis and do it.</a:t>
            </a:r>
          </a:p>
          <a:p>
            <a:r>
              <a:rPr lang="en-US" dirty="0" smtClean="0"/>
              <a:t>Build an APA table.</a:t>
            </a:r>
          </a:p>
          <a:p>
            <a:r>
              <a:rPr lang="en-US" dirty="0" smtClean="0"/>
              <a:t>Write a descriptive paragraph for the table.</a:t>
            </a:r>
          </a:p>
          <a:p>
            <a:r>
              <a:rPr lang="en-US" dirty="0" smtClean="0"/>
              <a:t>Send me a Word document with the table and the paragraph.</a:t>
            </a:r>
            <a:endParaRPr lang="en-US" dirty="0"/>
          </a:p>
        </p:txBody>
      </p:sp>
      <p:sp>
        <p:nvSpPr>
          <p:cNvPr id="4" name="Slide Number Placeholder 3"/>
          <p:cNvSpPr>
            <a:spLocks noGrp="1"/>
          </p:cNvSpPr>
          <p:nvPr>
            <p:ph type="sldNum" sz="quarter" idx="12"/>
          </p:nvPr>
        </p:nvSpPr>
        <p:spPr/>
        <p:txBody>
          <a:bodyPr/>
          <a:lstStyle/>
          <a:p>
            <a:fld id="{61694E1E-219A-A444-A241-FDE36A2374EE}" type="slidenum">
              <a:rPr lang="en-US" smtClean="0"/>
              <a:t>40</a:t>
            </a:fld>
            <a:endParaRPr lang="en-US"/>
          </a:p>
        </p:txBody>
      </p:sp>
    </p:spTree>
    <p:extLst>
      <p:ext uri="{BB962C8B-B14F-4D97-AF65-F5344CB8AC3E}">
        <p14:creationId xmlns:p14="http://schemas.microsoft.com/office/powerpoint/2010/main" val="162785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p:nvPr>
        </p:nvSpPr>
        <p:spPr/>
        <p:txBody>
          <a:bodyPr rIns="132080">
            <a:normAutofit fontScale="90000"/>
          </a:bodyPr>
          <a:lstStyle/>
          <a:p>
            <a:r>
              <a:rPr lang="en-US" dirty="0">
                <a:latin typeface="Times" charset="0"/>
                <a:ea typeface="ＭＳ Ｐゴシック" charset="0"/>
                <a:cs typeface="ＭＳ Ｐゴシック" charset="0"/>
              </a:rPr>
              <a:t>Did direct instruction improve </a:t>
            </a:r>
            <a:r>
              <a:rPr lang="en-US" dirty="0" smtClean="0">
                <a:latin typeface="Times" charset="0"/>
                <a:ea typeface="ＭＳ Ｐゴシック" charset="0"/>
                <a:cs typeface="ＭＳ Ｐゴシック" charset="0"/>
              </a:rPr>
              <a:t>students’ </a:t>
            </a:r>
            <a:r>
              <a:rPr lang="en-US" dirty="0">
                <a:latin typeface="Times" charset="0"/>
                <a:ea typeface="ＭＳ Ｐゴシック" charset="0"/>
                <a:cs typeface="ＭＳ Ｐゴシック" charset="0"/>
              </a:rPr>
              <a:t>ability to recall math facts?</a:t>
            </a:r>
          </a:p>
        </p:txBody>
      </p:sp>
      <p:graphicFrame>
        <p:nvGraphicFramePr>
          <p:cNvPr id="4098" name="Group 2"/>
          <p:cNvGraphicFramePr>
            <a:graphicFrameLocks noGrp="1"/>
          </p:cNvGraphicFramePr>
          <p:nvPr/>
        </p:nvGraphicFramePr>
        <p:xfrm>
          <a:off x="838200" y="3886200"/>
          <a:ext cx="6858000" cy="1524000"/>
        </p:xfrm>
        <a:graphic>
          <a:graphicData uri="http://schemas.openxmlformats.org/drawingml/2006/table">
            <a:tbl>
              <a:tblPr/>
              <a:tblGrid>
                <a:gridCol w="2133600"/>
                <a:gridCol w="1752600"/>
                <a:gridCol w="1536700"/>
                <a:gridCol w="1435100"/>
              </a:tblGrid>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42" name="Rectangle 46"/>
          <p:cNvSpPr>
            <a:spLocks/>
          </p:cNvSpPr>
          <p:nvPr/>
        </p:nvSpPr>
        <p:spPr bwMode="auto">
          <a:xfrm>
            <a:off x="457200" y="4495800"/>
            <a:ext cx="205405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dirty="0">
                <a:latin typeface="Times"/>
                <a:cs typeface="Arial" charset="0"/>
              </a:rPr>
              <a:t>DI to 4th Grade Class</a:t>
            </a:r>
          </a:p>
        </p:txBody>
      </p:sp>
      <p:sp>
        <p:nvSpPr>
          <p:cNvPr id="4143" name="Rectangle 47"/>
          <p:cNvSpPr>
            <a:spLocks/>
          </p:cNvSpPr>
          <p:nvPr/>
        </p:nvSpPr>
        <p:spPr bwMode="auto">
          <a:xfrm>
            <a:off x="3200400" y="4038600"/>
            <a:ext cx="11938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Pre-Test</a:t>
            </a:r>
          </a:p>
        </p:txBody>
      </p:sp>
      <p:sp>
        <p:nvSpPr>
          <p:cNvPr id="4144" name="Rectangle 48"/>
          <p:cNvSpPr>
            <a:spLocks/>
          </p:cNvSpPr>
          <p:nvPr/>
        </p:nvSpPr>
        <p:spPr bwMode="auto">
          <a:xfrm>
            <a:off x="4899025" y="4038600"/>
            <a:ext cx="11938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Post-Test</a:t>
            </a:r>
          </a:p>
        </p:txBody>
      </p:sp>
      <p:grpSp>
        <p:nvGrpSpPr>
          <p:cNvPr id="2" name="Group 49"/>
          <p:cNvGrpSpPr>
            <a:grpSpLocks/>
          </p:cNvGrpSpPr>
          <p:nvPr/>
        </p:nvGrpSpPr>
        <p:grpSpPr bwMode="auto">
          <a:xfrm>
            <a:off x="3200400" y="4491038"/>
            <a:ext cx="2790825" cy="276225"/>
            <a:chOff x="0" y="0"/>
            <a:chExt cx="1758" cy="174"/>
          </a:xfrm>
        </p:grpSpPr>
        <p:sp>
          <p:nvSpPr>
            <p:cNvPr id="93215" name="Rectangle 50"/>
            <p:cNvSpPr>
              <a:spLocks/>
            </p:cNvSpPr>
            <p:nvPr/>
          </p:nvSpPr>
          <p:spPr bwMode="auto">
            <a:xfrm>
              <a:off x="0" y="0"/>
              <a:ext cx="70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sp>
          <p:nvSpPr>
            <p:cNvPr id="93216" name="Rectangle 51"/>
            <p:cNvSpPr>
              <a:spLocks/>
            </p:cNvSpPr>
            <p:nvPr/>
          </p:nvSpPr>
          <p:spPr bwMode="auto">
            <a:xfrm>
              <a:off x="1056" y="0"/>
              <a:ext cx="70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grpSp>
      <p:sp>
        <p:nvSpPr>
          <p:cNvPr id="93211" name="Rectangle 52"/>
          <p:cNvSpPr>
            <a:spLocks/>
          </p:cNvSpPr>
          <p:nvPr/>
        </p:nvSpPr>
        <p:spPr bwMode="auto">
          <a:xfrm>
            <a:off x="381000" y="2514600"/>
            <a:ext cx="1905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Independent </a:t>
            </a:r>
            <a:r>
              <a:rPr lang="en-US" sz="1800" dirty="0">
                <a:latin typeface="Symbol" charset="0"/>
                <a:cs typeface="Symbol" charset="0"/>
                <a:sym typeface="Symbol" charset="0"/>
              </a:rPr>
              <a:t>⇓</a:t>
            </a:r>
          </a:p>
        </p:txBody>
      </p:sp>
      <p:sp>
        <p:nvSpPr>
          <p:cNvPr id="93212" name="Rectangle 53"/>
          <p:cNvSpPr>
            <a:spLocks/>
          </p:cNvSpPr>
          <p:nvPr/>
        </p:nvSpPr>
        <p:spPr bwMode="auto">
          <a:xfrm>
            <a:off x="4800600" y="3214688"/>
            <a:ext cx="19050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smtClean="0">
                <a:latin typeface="Times"/>
                <a:cs typeface="Arial" charset="0"/>
              </a:rPr>
              <a:t>Data Gathering</a:t>
            </a:r>
            <a:endParaRPr lang="en-US" sz="1800" dirty="0">
              <a:latin typeface="Times"/>
              <a:cs typeface="Arial" charset="0"/>
            </a:endParaRPr>
          </a:p>
        </p:txBody>
      </p:sp>
      <p:sp>
        <p:nvSpPr>
          <p:cNvPr id="93213" name="Line 54"/>
          <p:cNvSpPr>
            <a:spLocks noChangeShapeType="1"/>
          </p:cNvSpPr>
          <p:nvPr/>
        </p:nvSpPr>
        <p:spPr bwMode="auto">
          <a:xfrm>
            <a:off x="3276600" y="3657600"/>
            <a:ext cx="4343400" cy="15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Times"/>
            </a:endParaRPr>
          </a:p>
        </p:txBody>
      </p:sp>
      <p:sp>
        <p:nvSpPr>
          <p:cNvPr id="13" name="TextBox 12"/>
          <p:cNvSpPr txBox="1">
            <a:spLocks noChangeArrowheads="1"/>
          </p:cNvSpPr>
          <p:nvPr/>
        </p:nvSpPr>
        <p:spPr bwMode="auto">
          <a:xfrm>
            <a:off x="3581400" y="5867400"/>
            <a:ext cx="307007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i="1" dirty="0"/>
              <a:t>t</a:t>
            </a:r>
            <a:r>
              <a:rPr lang="en-US" dirty="0" smtClean="0"/>
              <a:t>-test</a:t>
            </a:r>
            <a:r>
              <a:rPr lang="en-US" dirty="0"/>
              <a:t>, paired if possible</a:t>
            </a:r>
            <a:endParaRPr lang="en-US" i="1" dirty="0"/>
          </a:p>
        </p:txBody>
      </p:sp>
      <p:sp>
        <p:nvSpPr>
          <p:cNvPr id="3" name="Slide Number Placeholder 2"/>
          <p:cNvSpPr>
            <a:spLocks noGrp="1"/>
          </p:cNvSpPr>
          <p:nvPr>
            <p:ph type="sldNum" sz="quarter" idx="12"/>
          </p:nvPr>
        </p:nvSpPr>
        <p:spPr/>
        <p:txBody>
          <a:bodyPr/>
          <a:lstStyle/>
          <a:p>
            <a:fld id="{61694E1E-219A-A444-A241-FDE36A2374EE}" type="slidenum">
              <a:rPr lang="en-US" smtClean="0"/>
              <a:t>5</a:t>
            </a:fld>
            <a:endParaRPr lang="en-US" dirty="0"/>
          </a:p>
        </p:txBody>
      </p:sp>
    </p:spTree>
    <p:extLst>
      <p:ext uri="{BB962C8B-B14F-4D97-AF65-F5344CB8AC3E}">
        <p14:creationId xmlns:p14="http://schemas.microsoft.com/office/powerpoint/2010/main" val="1729789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2" grpId="0" autoUpdateAnimBg="0"/>
      <p:bldP spid="4143" grpId="0" autoUpdateAnimBg="0"/>
      <p:bldP spid="4144" grpId="0" autoUpdateAnimBg="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p:nvPr>
        </p:nvSpPr>
        <p:spPr/>
        <p:txBody>
          <a:bodyPr rIns="132080">
            <a:normAutofit fontScale="90000"/>
          </a:bodyPr>
          <a:lstStyle/>
          <a:p>
            <a:r>
              <a:rPr lang="en-US" dirty="0">
                <a:latin typeface="Times" charset="0"/>
                <a:ea typeface="ＭＳ Ｐゴシック" charset="0"/>
                <a:cs typeface="ＭＳ Ｐゴシック" charset="0"/>
              </a:rPr>
              <a:t>Do students who receive DI achieve better than those </a:t>
            </a:r>
            <a:r>
              <a:rPr lang="en-US" dirty="0" smtClean="0">
                <a:latin typeface="Times" charset="0"/>
                <a:ea typeface="ＭＳ Ｐゴシック" charset="0"/>
                <a:cs typeface="ＭＳ Ｐゴシック" charset="0"/>
              </a:rPr>
              <a:t>who do not?</a:t>
            </a:r>
            <a:endParaRPr lang="en-US" dirty="0">
              <a:latin typeface="Times" charset="0"/>
              <a:ea typeface="ＭＳ Ｐゴシック" charset="0"/>
              <a:cs typeface="ＭＳ Ｐゴシック" charset="0"/>
            </a:endParaRPr>
          </a:p>
        </p:txBody>
      </p:sp>
      <p:graphicFrame>
        <p:nvGraphicFramePr>
          <p:cNvPr id="5122" name="Group 2"/>
          <p:cNvGraphicFramePr>
            <a:graphicFrameLocks noGrp="1"/>
          </p:cNvGraphicFramePr>
          <p:nvPr/>
        </p:nvGraphicFramePr>
        <p:xfrm>
          <a:off x="838200" y="3886200"/>
          <a:ext cx="6858000" cy="1524000"/>
        </p:xfrm>
        <a:graphic>
          <a:graphicData uri="http://schemas.openxmlformats.org/drawingml/2006/table">
            <a:tbl>
              <a:tblPr/>
              <a:tblGrid>
                <a:gridCol w="2133600"/>
                <a:gridCol w="1752600"/>
                <a:gridCol w="1536700"/>
                <a:gridCol w="1435100"/>
              </a:tblGrid>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4231" name="Rectangle 46"/>
          <p:cNvSpPr>
            <a:spLocks/>
          </p:cNvSpPr>
          <p:nvPr/>
        </p:nvSpPr>
        <p:spPr bwMode="auto">
          <a:xfrm>
            <a:off x="457200" y="4495800"/>
            <a:ext cx="205405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dirty="0">
                <a:latin typeface="Times"/>
                <a:cs typeface="Arial" charset="0"/>
              </a:rPr>
              <a:t>DI to 4th Grade Class</a:t>
            </a:r>
          </a:p>
        </p:txBody>
      </p:sp>
      <p:sp>
        <p:nvSpPr>
          <p:cNvPr id="5167" name="Rectangle 47"/>
          <p:cNvSpPr>
            <a:spLocks/>
          </p:cNvSpPr>
          <p:nvPr/>
        </p:nvSpPr>
        <p:spPr bwMode="auto">
          <a:xfrm>
            <a:off x="3429000" y="4038600"/>
            <a:ext cx="11938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Test</a:t>
            </a:r>
          </a:p>
        </p:txBody>
      </p:sp>
      <p:sp>
        <p:nvSpPr>
          <p:cNvPr id="5168" name="Rectangle 48"/>
          <p:cNvSpPr>
            <a:spLocks/>
          </p:cNvSpPr>
          <p:nvPr/>
        </p:nvSpPr>
        <p:spPr bwMode="auto">
          <a:xfrm>
            <a:off x="457200" y="4967288"/>
            <a:ext cx="23876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r>
              <a:rPr lang="en-US" sz="1800" dirty="0">
                <a:latin typeface="Times"/>
                <a:cs typeface="Arial" charset="0"/>
              </a:rPr>
              <a:t>Non-DI to different 4th Grade Class</a:t>
            </a:r>
          </a:p>
        </p:txBody>
      </p:sp>
      <p:grpSp>
        <p:nvGrpSpPr>
          <p:cNvPr id="2" name="Group 49"/>
          <p:cNvGrpSpPr>
            <a:grpSpLocks/>
          </p:cNvGrpSpPr>
          <p:nvPr/>
        </p:nvGrpSpPr>
        <p:grpSpPr bwMode="auto">
          <a:xfrm>
            <a:off x="3200400" y="4491038"/>
            <a:ext cx="1114425" cy="809625"/>
            <a:chOff x="0" y="0"/>
            <a:chExt cx="702" cy="510"/>
          </a:xfrm>
        </p:grpSpPr>
        <p:sp>
          <p:nvSpPr>
            <p:cNvPr id="94239" name="Rectangle 50"/>
            <p:cNvSpPr>
              <a:spLocks/>
            </p:cNvSpPr>
            <p:nvPr/>
          </p:nvSpPr>
          <p:spPr bwMode="auto">
            <a:xfrm>
              <a:off x="0" y="0"/>
              <a:ext cx="70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sp>
          <p:nvSpPr>
            <p:cNvPr id="94240" name="Rectangle 51"/>
            <p:cNvSpPr>
              <a:spLocks/>
            </p:cNvSpPr>
            <p:nvPr/>
          </p:nvSpPr>
          <p:spPr bwMode="auto">
            <a:xfrm>
              <a:off x="0" y="336"/>
              <a:ext cx="70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grpSp>
      <p:sp>
        <p:nvSpPr>
          <p:cNvPr id="94235" name="Rectangle 52"/>
          <p:cNvSpPr>
            <a:spLocks/>
          </p:cNvSpPr>
          <p:nvPr/>
        </p:nvSpPr>
        <p:spPr bwMode="auto">
          <a:xfrm>
            <a:off x="381000" y="2514600"/>
            <a:ext cx="1905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Independent </a:t>
            </a:r>
            <a:r>
              <a:rPr lang="en-US" sz="1800" dirty="0">
                <a:latin typeface="Symbol" charset="0"/>
                <a:cs typeface="Symbol" charset="0"/>
                <a:sym typeface="Symbol" charset="0"/>
              </a:rPr>
              <a:t>⇓</a:t>
            </a:r>
          </a:p>
        </p:txBody>
      </p:sp>
      <p:sp>
        <p:nvSpPr>
          <p:cNvPr id="94236" name="Rectangle 53"/>
          <p:cNvSpPr>
            <a:spLocks/>
          </p:cNvSpPr>
          <p:nvPr/>
        </p:nvSpPr>
        <p:spPr bwMode="auto">
          <a:xfrm>
            <a:off x="4800600" y="3214688"/>
            <a:ext cx="19050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smtClean="0">
                <a:latin typeface="Times"/>
                <a:cs typeface="Arial" charset="0"/>
              </a:rPr>
              <a:t>Data Gathering</a:t>
            </a:r>
            <a:endParaRPr lang="en-US" sz="1800" dirty="0">
              <a:latin typeface="Times"/>
              <a:cs typeface="Arial" charset="0"/>
            </a:endParaRPr>
          </a:p>
        </p:txBody>
      </p:sp>
      <p:sp>
        <p:nvSpPr>
          <p:cNvPr id="94237" name="Line 54"/>
          <p:cNvSpPr>
            <a:spLocks noChangeShapeType="1"/>
          </p:cNvSpPr>
          <p:nvPr/>
        </p:nvSpPr>
        <p:spPr bwMode="auto">
          <a:xfrm>
            <a:off x="3276600" y="3657600"/>
            <a:ext cx="4343400" cy="15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Times"/>
            </a:endParaRPr>
          </a:p>
        </p:txBody>
      </p:sp>
      <p:sp>
        <p:nvSpPr>
          <p:cNvPr id="13" name="TextBox 12"/>
          <p:cNvSpPr txBox="1">
            <a:spLocks noChangeArrowheads="1"/>
          </p:cNvSpPr>
          <p:nvPr/>
        </p:nvSpPr>
        <p:spPr bwMode="auto">
          <a:xfrm>
            <a:off x="3581400" y="5867400"/>
            <a:ext cx="35221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i="1" dirty="0"/>
              <a:t>t</a:t>
            </a:r>
            <a:r>
              <a:rPr lang="en-US" dirty="0" smtClean="0"/>
              <a:t>-test</a:t>
            </a:r>
            <a:r>
              <a:rPr lang="en-US" dirty="0"/>
              <a:t>, independent samples</a:t>
            </a:r>
            <a:endParaRPr lang="en-US" i="1" dirty="0"/>
          </a:p>
        </p:txBody>
      </p:sp>
      <p:sp>
        <p:nvSpPr>
          <p:cNvPr id="3" name="Slide Number Placeholder 2"/>
          <p:cNvSpPr>
            <a:spLocks noGrp="1"/>
          </p:cNvSpPr>
          <p:nvPr>
            <p:ph type="sldNum" sz="quarter" idx="12"/>
          </p:nvPr>
        </p:nvSpPr>
        <p:spPr/>
        <p:txBody>
          <a:bodyPr/>
          <a:lstStyle/>
          <a:p>
            <a:fld id="{61694E1E-219A-A444-A241-FDE36A2374EE}" type="slidenum">
              <a:rPr lang="en-US" smtClean="0"/>
              <a:t>6</a:t>
            </a:fld>
            <a:endParaRPr lang="en-US" dirty="0"/>
          </a:p>
        </p:txBody>
      </p:sp>
    </p:spTree>
    <p:extLst>
      <p:ext uri="{BB962C8B-B14F-4D97-AF65-F5344CB8AC3E}">
        <p14:creationId xmlns:p14="http://schemas.microsoft.com/office/powerpoint/2010/main" val="1081828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7" grpId="0" autoUpdateAnimBg="0"/>
      <p:bldP spid="5168" grpId="0" autoUpdateAnimBg="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p:nvPr>
        </p:nvSpPr>
        <p:spPr>
          <a:xfrm>
            <a:off x="301625" y="61913"/>
            <a:ext cx="8534400" cy="2298700"/>
          </a:xfrm>
        </p:spPr>
        <p:txBody>
          <a:bodyPr rIns="132080">
            <a:normAutofit/>
          </a:bodyPr>
          <a:lstStyle/>
          <a:p>
            <a:r>
              <a:rPr lang="en-US" sz="4000" dirty="0">
                <a:latin typeface="Times" charset="0"/>
                <a:ea typeface="ＭＳ Ｐゴシック" charset="0"/>
                <a:cs typeface="ＭＳ Ｐゴシック" charset="0"/>
              </a:rPr>
              <a:t>Do students who receive DI for math facts retain learning over the summer?</a:t>
            </a:r>
          </a:p>
        </p:txBody>
      </p:sp>
      <p:graphicFrame>
        <p:nvGraphicFramePr>
          <p:cNvPr id="7170" name="Group 2"/>
          <p:cNvGraphicFramePr>
            <a:graphicFrameLocks noGrp="1"/>
          </p:cNvGraphicFramePr>
          <p:nvPr/>
        </p:nvGraphicFramePr>
        <p:xfrm>
          <a:off x="838200" y="3886200"/>
          <a:ext cx="6858000" cy="1524000"/>
        </p:xfrm>
        <a:graphic>
          <a:graphicData uri="http://schemas.openxmlformats.org/drawingml/2006/table">
            <a:tbl>
              <a:tblPr/>
              <a:tblGrid>
                <a:gridCol w="2133600"/>
                <a:gridCol w="1752600"/>
                <a:gridCol w="1536700"/>
                <a:gridCol w="1435100"/>
              </a:tblGrid>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255" name="Rectangle 46"/>
          <p:cNvSpPr>
            <a:spLocks/>
          </p:cNvSpPr>
          <p:nvPr/>
        </p:nvSpPr>
        <p:spPr bwMode="auto">
          <a:xfrm>
            <a:off x="457200" y="4495800"/>
            <a:ext cx="205405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dirty="0">
                <a:latin typeface="Times"/>
                <a:cs typeface="Arial" charset="0"/>
              </a:rPr>
              <a:t>DI to 4th Grade Class</a:t>
            </a:r>
          </a:p>
        </p:txBody>
      </p:sp>
      <p:sp>
        <p:nvSpPr>
          <p:cNvPr id="95256" name="Rectangle 47"/>
          <p:cNvSpPr>
            <a:spLocks/>
          </p:cNvSpPr>
          <p:nvPr/>
        </p:nvSpPr>
        <p:spPr bwMode="auto">
          <a:xfrm>
            <a:off x="3200400" y="4038600"/>
            <a:ext cx="11938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Pre-Test</a:t>
            </a:r>
          </a:p>
        </p:txBody>
      </p:sp>
      <p:sp>
        <p:nvSpPr>
          <p:cNvPr id="95257" name="Rectangle 48"/>
          <p:cNvSpPr>
            <a:spLocks/>
          </p:cNvSpPr>
          <p:nvPr/>
        </p:nvSpPr>
        <p:spPr bwMode="auto">
          <a:xfrm>
            <a:off x="4899025" y="4038600"/>
            <a:ext cx="11938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Post-Test</a:t>
            </a:r>
          </a:p>
        </p:txBody>
      </p:sp>
      <p:sp>
        <p:nvSpPr>
          <p:cNvPr id="7217" name="Rectangle 49"/>
          <p:cNvSpPr>
            <a:spLocks/>
          </p:cNvSpPr>
          <p:nvPr/>
        </p:nvSpPr>
        <p:spPr bwMode="auto">
          <a:xfrm>
            <a:off x="6423025" y="4038600"/>
            <a:ext cx="24130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Post-Post-Test</a:t>
            </a:r>
          </a:p>
        </p:txBody>
      </p:sp>
      <p:grpSp>
        <p:nvGrpSpPr>
          <p:cNvPr id="2" name="Group 50"/>
          <p:cNvGrpSpPr>
            <a:grpSpLocks/>
          </p:cNvGrpSpPr>
          <p:nvPr/>
        </p:nvGrpSpPr>
        <p:grpSpPr bwMode="auto">
          <a:xfrm>
            <a:off x="3217863" y="4491038"/>
            <a:ext cx="4221162" cy="276225"/>
            <a:chOff x="0" y="0"/>
            <a:chExt cx="2659" cy="174"/>
          </a:xfrm>
        </p:grpSpPr>
        <p:sp>
          <p:nvSpPr>
            <p:cNvPr id="95264" name="Rectangle 51"/>
            <p:cNvSpPr>
              <a:spLocks/>
            </p:cNvSpPr>
            <p:nvPr/>
          </p:nvSpPr>
          <p:spPr bwMode="auto">
            <a:xfrm>
              <a:off x="0" y="0"/>
              <a:ext cx="70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sp>
          <p:nvSpPr>
            <p:cNvPr id="95265" name="Rectangle 52"/>
            <p:cNvSpPr>
              <a:spLocks/>
            </p:cNvSpPr>
            <p:nvPr/>
          </p:nvSpPr>
          <p:spPr bwMode="auto">
            <a:xfrm>
              <a:off x="1056" y="0"/>
              <a:ext cx="70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sp>
          <p:nvSpPr>
            <p:cNvPr id="95266" name="Rectangle 53"/>
            <p:cNvSpPr>
              <a:spLocks/>
            </p:cNvSpPr>
            <p:nvPr/>
          </p:nvSpPr>
          <p:spPr bwMode="auto">
            <a:xfrm>
              <a:off x="1957" y="0"/>
              <a:ext cx="702"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grpSp>
      <p:sp>
        <p:nvSpPr>
          <p:cNvPr id="95260" name="Rectangle 54"/>
          <p:cNvSpPr>
            <a:spLocks/>
          </p:cNvSpPr>
          <p:nvPr/>
        </p:nvSpPr>
        <p:spPr bwMode="auto">
          <a:xfrm>
            <a:off x="381000" y="2514600"/>
            <a:ext cx="1905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Independent </a:t>
            </a:r>
            <a:r>
              <a:rPr lang="en-US" sz="1800" dirty="0">
                <a:latin typeface="Symbol" charset="0"/>
                <a:cs typeface="Symbol" charset="0"/>
                <a:sym typeface="Symbol" charset="0"/>
              </a:rPr>
              <a:t>⇓</a:t>
            </a:r>
          </a:p>
        </p:txBody>
      </p:sp>
      <p:sp>
        <p:nvSpPr>
          <p:cNvPr id="95261" name="Rectangle 55"/>
          <p:cNvSpPr>
            <a:spLocks/>
          </p:cNvSpPr>
          <p:nvPr/>
        </p:nvSpPr>
        <p:spPr bwMode="auto">
          <a:xfrm>
            <a:off x="4800600" y="3214688"/>
            <a:ext cx="19050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smtClean="0">
                <a:latin typeface="Times"/>
                <a:cs typeface="Arial" charset="0"/>
              </a:rPr>
              <a:t>Data Gathering</a:t>
            </a:r>
            <a:endParaRPr lang="en-US" sz="1800" dirty="0">
              <a:latin typeface="Times"/>
              <a:cs typeface="Arial" charset="0"/>
            </a:endParaRPr>
          </a:p>
        </p:txBody>
      </p:sp>
      <p:sp>
        <p:nvSpPr>
          <p:cNvPr id="95262" name="Line 56"/>
          <p:cNvSpPr>
            <a:spLocks noChangeShapeType="1"/>
          </p:cNvSpPr>
          <p:nvPr/>
        </p:nvSpPr>
        <p:spPr bwMode="auto">
          <a:xfrm>
            <a:off x="3276600" y="3657600"/>
            <a:ext cx="4343400" cy="15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Times"/>
            </a:endParaRPr>
          </a:p>
        </p:txBody>
      </p:sp>
      <p:sp>
        <p:nvSpPr>
          <p:cNvPr id="15" name="TextBox 14"/>
          <p:cNvSpPr txBox="1">
            <a:spLocks noChangeArrowheads="1"/>
          </p:cNvSpPr>
          <p:nvPr/>
        </p:nvSpPr>
        <p:spPr bwMode="auto">
          <a:xfrm>
            <a:off x="3886200" y="5791200"/>
            <a:ext cx="25860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Repeated Measures</a:t>
            </a:r>
          </a:p>
        </p:txBody>
      </p:sp>
      <p:sp>
        <p:nvSpPr>
          <p:cNvPr id="3" name="Slide Number Placeholder 2"/>
          <p:cNvSpPr>
            <a:spLocks noGrp="1"/>
          </p:cNvSpPr>
          <p:nvPr>
            <p:ph type="sldNum" sz="quarter" idx="12"/>
          </p:nvPr>
        </p:nvSpPr>
        <p:spPr/>
        <p:txBody>
          <a:bodyPr/>
          <a:lstStyle/>
          <a:p>
            <a:fld id="{61694E1E-219A-A444-A241-FDE36A2374EE}" type="slidenum">
              <a:rPr lang="en-US" smtClean="0"/>
              <a:t>7</a:t>
            </a:fld>
            <a:endParaRPr lang="en-US"/>
          </a:p>
        </p:txBody>
      </p:sp>
    </p:spTree>
    <p:extLst>
      <p:ext uri="{BB962C8B-B14F-4D97-AF65-F5344CB8AC3E}">
        <p14:creationId xmlns:p14="http://schemas.microsoft.com/office/powerpoint/2010/main" val="2012551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7" grpId="0" autoUpdateAnimBg="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ChangeArrowheads="1"/>
          </p:cNvSpPr>
          <p:nvPr>
            <p:ph type="title"/>
          </p:nvPr>
        </p:nvSpPr>
        <p:spPr>
          <a:xfrm>
            <a:off x="381000" y="381000"/>
            <a:ext cx="8458200" cy="1143000"/>
          </a:xfrm>
        </p:spPr>
        <p:txBody>
          <a:bodyPr rIns="132080">
            <a:normAutofit fontScale="90000"/>
          </a:bodyPr>
          <a:lstStyle/>
          <a:p>
            <a:r>
              <a:rPr lang="en-US">
                <a:latin typeface="Times" charset="0"/>
                <a:ea typeface="ＭＳ Ｐゴシック" charset="0"/>
                <a:cs typeface="ＭＳ Ｐゴシック" charset="0"/>
              </a:rPr>
              <a:t>Which instructional strategy works better for teaching math facts?</a:t>
            </a:r>
          </a:p>
        </p:txBody>
      </p:sp>
      <p:graphicFrame>
        <p:nvGraphicFramePr>
          <p:cNvPr id="8194" name="Group 2"/>
          <p:cNvGraphicFramePr>
            <a:graphicFrameLocks noGrp="1"/>
          </p:cNvGraphicFramePr>
          <p:nvPr/>
        </p:nvGraphicFramePr>
        <p:xfrm>
          <a:off x="838200" y="3505200"/>
          <a:ext cx="6858000" cy="2032000"/>
        </p:xfrm>
        <a:graphic>
          <a:graphicData uri="http://schemas.openxmlformats.org/drawingml/2006/table">
            <a:tbl>
              <a:tblPr/>
              <a:tblGrid>
                <a:gridCol w="2133600"/>
                <a:gridCol w="1752600"/>
                <a:gridCol w="1536700"/>
                <a:gridCol w="1435100"/>
              </a:tblGrid>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 typeface="Arial" charset="0"/>
                        <a:buNone/>
                        <a:tabLst/>
                      </a:pPr>
                      <a:endParaRPr kumimoji="0" lang="en-US" sz="28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284" name="Rectangle 59"/>
          <p:cNvSpPr>
            <a:spLocks/>
          </p:cNvSpPr>
          <p:nvPr/>
        </p:nvSpPr>
        <p:spPr bwMode="auto">
          <a:xfrm>
            <a:off x="1187450" y="4114800"/>
            <a:ext cx="28469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dirty="0">
                <a:latin typeface="Times"/>
                <a:cs typeface="Arial" charset="0"/>
              </a:rPr>
              <a:t>DI</a:t>
            </a:r>
          </a:p>
        </p:txBody>
      </p:sp>
      <p:sp>
        <p:nvSpPr>
          <p:cNvPr id="96285" name="Rectangle 60"/>
          <p:cNvSpPr>
            <a:spLocks/>
          </p:cNvSpPr>
          <p:nvPr/>
        </p:nvSpPr>
        <p:spPr bwMode="auto">
          <a:xfrm>
            <a:off x="3451225" y="3657600"/>
            <a:ext cx="11938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Test</a:t>
            </a:r>
          </a:p>
        </p:txBody>
      </p:sp>
      <p:sp>
        <p:nvSpPr>
          <p:cNvPr id="96286" name="Rectangle 61"/>
          <p:cNvSpPr>
            <a:spLocks/>
          </p:cNvSpPr>
          <p:nvPr/>
        </p:nvSpPr>
        <p:spPr bwMode="auto">
          <a:xfrm>
            <a:off x="3217863" y="4110038"/>
            <a:ext cx="111404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sp>
        <p:nvSpPr>
          <p:cNvPr id="96287" name="Rectangle 62"/>
          <p:cNvSpPr>
            <a:spLocks/>
          </p:cNvSpPr>
          <p:nvPr/>
        </p:nvSpPr>
        <p:spPr bwMode="auto">
          <a:xfrm>
            <a:off x="3200400" y="4648200"/>
            <a:ext cx="111404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sp>
        <p:nvSpPr>
          <p:cNvPr id="96288" name="Rectangle 63"/>
          <p:cNvSpPr>
            <a:spLocks/>
          </p:cNvSpPr>
          <p:nvPr/>
        </p:nvSpPr>
        <p:spPr bwMode="auto">
          <a:xfrm>
            <a:off x="3217863" y="5119688"/>
            <a:ext cx="111404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i="1" dirty="0">
                <a:latin typeface="Times"/>
                <a:cs typeface="Arial" charset="0"/>
              </a:rPr>
              <a:t>group data</a:t>
            </a:r>
          </a:p>
        </p:txBody>
      </p:sp>
      <p:sp>
        <p:nvSpPr>
          <p:cNvPr id="96289" name="Rectangle 64"/>
          <p:cNvSpPr>
            <a:spLocks/>
          </p:cNvSpPr>
          <p:nvPr/>
        </p:nvSpPr>
        <p:spPr bwMode="auto">
          <a:xfrm>
            <a:off x="381000" y="2133600"/>
            <a:ext cx="1905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a:latin typeface="Times"/>
                <a:cs typeface="Arial" charset="0"/>
              </a:rPr>
              <a:t>Independent </a:t>
            </a:r>
            <a:r>
              <a:rPr lang="en-US" sz="1800" dirty="0">
                <a:latin typeface="Symbol" charset="0"/>
                <a:cs typeface="Symbol" charset="0"/>
                <a:sym typeface="Symbol" charset="0"/>
              </a:rPr>
              <a:t>⇓</a:t>
            </a:r>
          </a:p>
        </p:txBody>
      </p:sp>
      <p:sp>
        <p:nvSpPr>
          <p:cNvPr id="96290" name="Rectangle 65"/>
          <p:cNvSpPr>
            <a:spLocks/>
          </p:cNvSpPr>
          <p:nvPr/>
        </p:nvSpPr>
        <p:spPr bwMode="auto">
          <a:xfrm>
            <a:off x="4800600" y="2833688"/>
            <a:ext cx="19050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p>
            <a:pPr marL="39688">
              <a:spcBef>
                <a:spcPts val="1050"/>
              </a:spcBef>
            </a:pPr>
            <a:r>
              <a:rPr lang="en-US" sz="1800" dirty="0" smtClean="0">
                <a:latin typeface="Times"/>
                <a:cs typeface="Arial" charset="0"/>
              </a:rPr>
              <a:t>Data Gathering</a:t>
            </a:r>
            <a:endParaRPr lang="en-US" sz="1800" dirty="0">
              <a:latin typeface="Times"/>
              <a:cs typeface="Arial" charset="0"/>
            </a:endParaRPr>
          </a:p>
        </p:txBody>
      </p:sp>
      <p:sp>
        <p:nvSpPr>
          <p:cNvPr id="96291" name="Line 66"/>
          <p:cNvSpPr>
            <a:spLocks noChangeShapeType="1"/>
          </p:cNvSpPr>
          <p:nvPr/>
        </p:nvSpPr>
        <p:spPr bwMode="auto">
          <a:xfrm>
            <a:off x="3276600" y="3276600"/>
            <a:ext cx="4343400" cy="15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Times"/>
            </a:endParaRPr>
          </a:p>
        </p:txBody>
      </p:sp>
      <p:sp>
        <p:nvSpPr>
          <p:cNvPr id="96292" name="Rectangle 67"/>
          <p:cNvSpPr>
            <a:spLocks/>
          </p:cNvSpPr>
          <p:nvPr/>
        </p:nvSpPr>
        <p:spPr bwMode="auto">
          <a:xfrm>
            <a:off x="1187450" y="4648200"/>
            <a:ext cx="116916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dirty="0">
                <a:latin typeface="Times"/>
                <a:cs typeface="Arial" charset="0"/>
              </a:rPr>
              <a:t>Cooperative</a:t>
            </a:r>
          </a:p>
        </p:txBody>
      </p:sp>
      <p:sp>
        <p:nvSpPr>
          <p:cNvPr id="96293" name="Rectangle 68"/>
          <p:cNvSpPr>
            <a:spLocks/>
          </p:cNvSpPr>
          <p:nvPr/>
        </p:nvSpPr>
        <p:spPr bwMode="auto">
          <a:xfrm>
            <a:off x="1187450" y="5195888"/>
            <a:ext cx="72070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800" dirty="0">
                <a:latin typeface="Times"/>
                <a:cs typeface="Arial" charset="0"/>
              </a:rPr>
              <a:t>Inquiry</a:t>
            </a:r>
          </a:p>
        </p:txBody>
      </p:sp>
      <p:sp>
        <p:nvSpPr>
          <p:cNvPr id="14" name="TextBox 13"/>
          <p:cNvSpPr txBox="1">
            <a:spLocks noChangeArrowheads="1"/>
          </p:cNvSpPr>
          <p:nvPr/>
        </p:nvSpPr>
        <p:spPr bwMode="auto">
          <a:xfrm>
            <a:off x="3886200" y="5791200"/>
            <a:ext cx="18383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a:t>Single Factor</a:t>
            </a:r>
          </a:p>
        </p:txBody>
      </p:sp>
      <p:sp>
        <p:nvSpPr>
          <p:cNvPr id="2" name="Slide Number Placeholder 1"/>
          <p:cNvSpPr>
            <a:spLocks noGrp="1"/>
          </p:cNvSpPr>
          <p:nvPr>
            <p:ph type="sldNum" sz="quarter" idx="12"/>
          </p:nvPr>
        </p:nvSpPr>
        <p:spPr/>
        <p:txBody>
          <a:bodyPr/>
          <a:lstStyle/>
          <a:p>
            <a:fld id="{61694E1E-219A-A444-A241-FDE36A2374EE}" type="slidenum">
              <a:rPr lang="en-US" smtClean="0"/>
              <a:t>8</a:t>
            </a:fld>
            <a:endParaRPr lang="en-US"/>
          </a:p>
        </p:txBody>
      </p:sp>
    </p:spTree>
    <p:extLst>
      <p:ext uri="{BB962C8B-B14F-4D97-AF65-F5344CB8AC3E}">
        <p14:creationId xmlns:p14="http://schemas.microsoft.com/office/powerpoint/2010/main" val="1992254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Tests on the Same Data</a:t>
            </a:r>
            <a:endParaRPr lang="en-US" dirty="0"/>
          </a:p>
        </p:txBody>
      </p:sp>
      <p:sp>
        <p:nvSpPr>
          <p:cNvPr id="3" name="Content Placeholder 2"/>
          <p:cNvSpPr>
            <a:spLocks noGrp="1"/>
          </p:cNvSpPr>
          <p:nvPr>
            <p:ph idx="1"/>
          </p:nvPr>
        </p:nvSpPr>
        <p:spPr/>
        <p:txBody>
          <a:bodyPr/>
          <a:lstStyle/>
          <a:p>
            <a:r>
              <a:rPr lang="en-US" dirty="0" smtClean="0"/>
              <a:t>The last two examples had 3 groups to be compared.</a:t>
            </a:r>
          </a:p>
          <a:p>
            <a:r>
              <a:rPr lang="en-US" dirty="0" smtClean="0"/>
              <a:t>An unfortunate thing happens when multiple tests are done on the same data.</a:t>
            </a:r>
            <a:endParaRPr lang="en-US" dirty="0"/>
          </a:p>
        </p:txBody>
      </p:sp>
      <p:sp>
        <p:nvSpPr>
          <p:cNvPr id="4" name="Slide Number Placeholder 3"/>
          <p:cNvSpPr>
            <a:spLocks noGrp="1"/>
          </p:cNvSpPr>
          <p:nvPr>
            <p:ph type="sldNum" sz="quarter" idx="12"/>
          </p:nvPr>
        </p:nvSpPr>
        <p:spPr/>
        <p:txBody>
          <a:bodyPr/>
          <a:lstStyle/>
          <a:p>
            <a:fld id="{61694E1E-219A-A444-A241-FDE36A2374EE}" type="slidenum">
              <a:rPr lang="en-US" smtClean="0"/>
              <a:t>9</a:t>
            </a:fld>
            <a:endParaRPr lang="en-US"/>
          </a:p>
        </p:txBody>
      </p:sp>
    </p:spTree>
    <p:extLst>
      <p:ext uri="{BB962C8B-B14F-4D97-AF65-F5344CB8AC3E}">
        <p14:creationId xmlns:p14="http://schemas.microsoft.com/office/powerpoint/2010/main" val="3680533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3076</TotalTime>
  <Words>1468</Words>
  <Application>Microsoft Macintosh PowerPoint</Application>
  <PresentationFormat>On-screen Show (4:3)</PresentationFormat>
  <Paragraphs>318</Paragraphs>
  <Slides>40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Calibri</vt:lpstr>
      <vt:lpstr>ＭＳ Ｐゴシック</vt:lpstr>
      <vt:lpstr>Symbol</vt:lpstr>
      <vt:lpstr>Times</vt:lpstr>
      <vt:lpstr>ヒラギノ角ゴ ProN W3</vt:lpstr>
      <vt:lpstr>Arial</vt:lpstr>
      <vt:lpstr>Office Theme</vt:lpstr>
      <vt:lpstr>Document</vt:lpstr>
      <vt:lpstr>Group Comparisons</vt:lpstr>
      <vt:lpstr>Confounding Variations of Group Mean Comparisons</vt:lpstr>
      <vt:lpstr>Research Design and Analysis</vt:lpstr>
      <vt:lpstr>Research Design</vt:lpstr>
      <vt:lpstr>Did direct instruction improve students’ ability to recall math facts?</vt:lpstr>
      <vt:lpstr>Do students who receive DI achieve better than those who do not?</vt:lpstr>
      <vt:lpstr>Do students who receive DI for math facts retain learning over the summer?</vt:lpstr>
      <vt:lpstr>Which instructional strategy works better for teaching math facts?</vt:lpstr>
      <vt:lpstr>Multiple Tests on the Same Data</vt:lpstr>
      <vt:lpstr>Multiple Group Comparisons</vt:lpstr>
      <vt:lpstr>Being Wrong</vt:lpstr>
      <vt:lpstr>Cumulative Error</vt:lpstr>
      <vt:lpstr>Multiple Group Comparisons</vt:lpstr>
      <vt:lpstr>Cumulative Error</vt:lpstr>
      <vt:lpstr>The Way Out of This Problem</vt:lpstr>
      <vt:lpstr>Variance</vt:lpstr>
      <vt:lpstr>Comparison of Three Sets of Scores</vt:lpstr>
      <vt:lpstr>Comparing Variance</vt:lpstr>
      <vt:lpstr>Comparing Variance</vt:lpstr>
      <vt:lpstr>Comparing Variance</vt:lpstr>
      <vt:lpstr>The F Test</vt:lpstr>
      <vt:lpstr>Analysis of Variance</vt:lpstr>
      <vt:lpstr>F Distributions</vt:lpstr>
      <vt:lpstr>ANOVA</vt:lpstr>
      <vt:lpstr>Multiple Tests Simultaneously</vt:lpstr>
      <vt:lpstr>PowerPoint Presentation</vt:lpstr>
      <vt:lpstr>ANOVA in EZAnalyze</vt:lpstr>
      <vt:lpstr>Single Factor ANOVA</vt:lpstr>
      <vt:lpstr>Repeated Measures ANOVA</vt:lpstr>
      <vt:lpstr>PowerPoint Presentation</vt:lpstr>
      <vt:lpstr>ANOVA Post Hoc Tests</vt:lpstr>
      <vt:lpstr>PowerPoint Presentation</vt:lpstr>
      <vt:lpstr>ANOVA Practical Significance</vt:lpstr>
      <vt:lpstr>Eta Squared (η2)</vt:lpstr>
      <vt:lpstr>PowerPoint Presentation</vt:lpstr>
      <vt:lpstr>PowerPoint Presentation</vt:lpstr>
      <vt:lpstr>APA ANOVA Table</vt:lpstr>
      <vt:lpstr>Descriptive Paragraph</vt:lpstr>
      <vt:lpstr>Things to remember…</vt:lpstr>
      <vt:lpstr>ANOVA Practice</vt:lpstr>
    </vt:vector>
  </TitlesOfParts>
  <Manager/>
  <Company>University of Portland</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Confounding Variations</dc:title>
  <dc:subject/>
  <dc:creator>Jim Carroll</dc:creator>
  <cp:keywords/>
  <dc:description/>
  <cp:lastModifiedBy>James Carroll</cp:lastModifiedBy>
  <cp:revision>90</cp:revision>
  <dcterms:created xsi:type="dcterms:W3CDTF">2013-01-30T22:54:46Z</dcterms:created>
  <dcterms:modified xsi:type="dcterms:W3CDTF">2017-10-23T14:56:54Z</dcterms:modified>
  <cp:category/>
</cp:coreProperties>
</file>